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16" r:id="rId2"/>
    <p:sldId id="448" r:id="rId3"/>
    <p:sldId id="449" r:id="rId4"/>
    <p:sldId id="450" r:id="rId5"/>
    <p:sldId id="451" r:id="rId6"/>
    <p:sldId id="452" r:id="rId7"/>
    <p:sldId id="453" r:id="rId8"/>
    <p:sldId id="454" r:id="rId9"/>
    <p:sldId id="455" r:id="rId10"/>
    <p:sldId id="456" r:id="rId11"/>
    <p:sldId id="457" r:id="rId12"/>
    <p:sldId id="415" r:id="rId13"/>
    <p:sldId id="413" r:id="rId14"/>
    <p:sldId id="379" r:id="rId15"/>
    <p:sldId id="399" r:id="rId16"/>
    <p:sldId id="409" r:id="rId17"/>
    <p:sldId id="380" r:id="rId18"/>
    <p:sldId id="410" r:id="rId19"/>
    <p:sldId id="381" r:id="rId20"/>
    <p:sldId id="382" r:id="rId21"/>
    <p:sldId id="383" r:id="rId22"/>
    <p:sldId id="384" r:id="rId23"/>
    <p:sldId id="396" r:id="rId24"/>
    <p:sldId id="408" r:id="rId25"/>
    <p:sldId id="385" r:id="rId26"/>
    <p:sldId id="386" r:id="rId27"/>
    <p:sldId id="387" r:id="rId28"/>
    <p:sldId id="411" r:id="rId29"/>
    <p:sldId id="395" r:id="rId30"/>
    <p:sldId id="397" r:id="rId31"/>
    <p:sldId id="412" r:id="rId32"/>
    <p:sldId id="400" r:id="rId33"/>
    <p:sldId id="414" r:id="rId34"/>
    <p:sldId id="439" r:id="rId35"/>
    <p:sldId id="441" r:id="rId36"/>
    <p:sldId id="442" r:id="rId37"/>
    <p:sldId id="443" r:id="rId38"/>
    <p:sldId id="444" r:id="rId39"/>
    <p:sldId id="445" r:id="rId40"/>
    <p:sldId id="446" r:id="rId41"/>
    <p:sldId id="44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1AEE3-B35F-5D54-48E4-73343E490460}" v="10" dt="2021-05-10T23:00:25.435"/>
    <p1510:client id="{5762C69F-1021-C000-0DD2-431FB30D3197}" v="2" dt="2021-05-10T01:51:25.411"/>
    <p1510:client id="{BB5DC69F-80E9-C000-05B3-88F229DAE106}" v="92" dt="2021-05-10T00:57:45.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80" autoAdjust="0"/>
    <p:restoredTop sz="94295" autoAdjust="0"/>
  </p:normalViewPr>
  <p:slideViewPr>
    <p:cSldViewPr snapToGrid="0">
      <p:cViewPr varScale="1">
        <p:scale>
          <a:sx n="96" d="100"/>
          <a:sy n="96" d="100"/>
        </p:scale>
        <p:origin x="4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A38C44-8D7E-47D9-9FAE-6F5B8F7975FD}"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2C7D9B8C-EA4C-41D0-9637-9A42ECA0D737}">
      <dgm:prSet/>
      <dgm:spPr/>
      <dgm:t>
        <a:bodyPr/>
        <a:lstStyle/>
        <a:p>
          <a:r>
            <a:rPr lang="en-US" dirty="0"/>
            <a:t>Social</a:t>
          </a:r>
        </a:p>
      </dgm:t>
    </dgm:pt>
    <dgm:pt modelId="{58624958-DF1A-4CAE-BD92-3FEAD454F88D}" type="parTrans" cxnId="{C7B8E673-1C91-4EB6-B245-142644D5BEE3}">
      <dgm:prSet/>
      <dgm:spPr/>
      <dgm:t>
        <a:bodyPr/>
        <a:lstStyle/>
        <a:p>
          <a:endParaRPr lang="en-US"/>
        </a:p>
      </dgm:t>
    </dgm:pt>
    <dgm:pt modelId="{10C8DF96-CCBE-4122-8234-9C0DDF7DCB8B}" type="sibTrans" cxnId="{C7B8E673-1C91-4EB6-B245-142644D5BEE3}">
      <dgm:prSet/>
      <dgm:spPr/>
      <dgm:t>
        <a:bodyPr/>
        <a:lstStyle/>
        <a:p>
          <a:endParaRPr lang="en-US"/>
        </a:p>
      </dgm:t>
    </dgm:pt>
    <dgm:pt modelId="{02CE6655-E0ED-4BCA-A64A-1C25E12885BF}">
      <dgm:prSet custT="1"/>
      <dgm:spPr/>
      <dgm:t>
        <a:bodyPr/>
        <a:lstStyle/>
        <a:p>
          <a:pPr>
            <a:buFont typeface="Arial" panose="020B0604020202020204" pitchFamily="34" charset="0"/>
            <a:buChar char="•"/>
          </a:pPr>
          <a:r>
            <a:rPr lang="en-US" sz="2400" dirty="0"/>
            <a:t>Logos</a:t>
          </a:r>
        </a:p>
      </dgm:t>
    </dgm:pt>
    <dgm:pt modelId="{4657AF42-C016-4607-96FC-99BDDBDF593C}" type="parTrans" cxnId="{F8C7900D-8D32-4EDE-8B46-F64E78AD43CE}">
      <dgm:prSet/>
      <dgm:spPr/>
      <dgm:t>
        <a:bodyPr/>
        <a:lstStyle/>
        <a:p>
          <a:endParaRPr lang="en-US"/>
        </a:p>
      </dgm:t>
    </dgm:pt>
    <dgm:pt modelId="{77A8A493-9740-41C9-92EF-41F6FC7ECFD3}" type="sibTrans" cxnId="{F8C7900D-8D32-4EDE-8B46-F64E78AD43CE}">
      <dgm:prSet/>
      <dgm:spPr/>
      <dgm:t>
        <a:bodyPr/>
        <a:lstStyle/>
        <a:p>
          <a:endParaRPr lang="en-US"/>
        </a:p>
      </dgm:t>
    </dgm:pt>
    <dgm:pt modelId="{B875DDD6-2A72-4875-8005-FA621E7C8E6E}">
      <dgm:prSet/>
      <dgm:spPr/>
      <dgm:t>
        <a:bodyPr/>
        <a:lstStyle/>
        <a:p>
          <a:r>
            <a:rPr lang="en-US" dirty="0" err="1"/>
            <a:t>Printables</a:t>
          </a:r>
          <a:endParaRPr lang="en-US" dirty="0"/>
        </a:p>
      </dgm:t>
    </dgm:pt>
    <dgm:pt modelId="{503D74B7-C0D9-42EC-AE3E-4A4C9FDF1695}" type="parTrans" cxnId="{874702DA-7719-410E-A2D1-1F63EB786A5C}">
      <dgm:prSet/>
      <dgm:spPr/>
      <dgm:t>
        <a:bodyPr/>
        <a:lstStyle/>
        <a:p>
          <a:endParaRPr lang="en-US"/>
        </a:p>
      </dgm:t>
    </dgm:pt>
    <dgm:pt modelId="{1CB06610-E980-4CDA-92F3-97372004DB26}" type="sibTrans" cxnId="{874702DA-7719-410E-A2D1-1F63EB786A5C}">
      <dgm:prSet/>
      <dgm:spPr/>
      <dgm:t>
        <a:bodyPr/>
        <a:lstStyle/>
        <a:p>
          <a:endParaRPr lang="en-US"/>
        </a:p>
      </dgm:t>
    </dgm:pt>
    <dgm:pt modelId="{1D747563-9828-40B7-B7CB-454B8C5F0985}">
      <dgm:prSet custT="1"/>
      <dgm:spPr/>
      <dgm:t>
        <a:bodyPr/>
        <a:lstStyle/>
        <a:p>
          <a:r>
            <a:rPr lang="en-US" sz="2400" dirty="0"/>
            <a:t>Fact Sheet</a:t>
          </a:r>
        </a:p>
        <a:p>
          <a:r>
            <a:rPr lang="en-US" sz="2400" dirty="0"/>
            <a:t>Flyer</a:t>
          </a:r>
        </a:p>
        <a:p>
          <a:r>
            <a:rPr lang="en-US" sz="2400" dirty="0"/>
            <a:t>9”x 5”  Info Card</a:t>
          </a:r>
        </a:p>
        <a:p>
          <a:r>
            <a:rPr lang="en-US" sz="2400" dirty="0"/>
            <a:t>1/4 Page Handout</a:t>
          </a:r>
        </a:p>
        <a:p>
          <a:r>
            <a:rPr lang="en-US" sz="2400" dirty="0"/>
            <a:t>Poster/Infographic</a:t>
          </a:r>
          <a:endParaRPr lang="en-US" sz="1500" dirty="0"/>
        </a:p>
      </dgm:t>
    </dgm:pt>
    <dgm:pt modelId="{AD60BF80-6854-4D70-BDB9-76E7AC45F60F}" type="parTrans" cxnId="{14AFC1BE-9468-4DDC-BD7B-3D120197AEFB}">
      <dgm:prSet/>
      <dgm:spPr/>
      <dgm:t>
        <a:bodyPr/>
        <a:lstStyle/>
        <a:p>
          <a:endParaRPr lang="en-US"/>
        </a:p>
      </dgm:t>
    </dgm:pt>
    <dgm:pt modelId="{CAF55BD2-7FF4-400A-A654-B80D97C43D20}" type="sibTrans" cxnId="{14AFC1BE-9468-4DDC-BD7B-3D120197AEFB}">
      <dgm:prSet/>
      <dgm:spPr/>
      <dgm:t>
        <a:bodyPr/>
        <a:lstStyle/>
        <a:p>
          <a:endParaRPr lang="en-US"/>
        </a:p>
      </dgm:t>
    </dgm:pt>
    <dgm:pt modelId="{5FC09A5E-2E24-4A90-A605-7CC5BB471A04}">
      <dgm:prSet/>
      <dgm:spPr/>
      <dgm:t>
        <a:bodyPr/>
        <a:lstStyle/>
        <a:p>
          <a:r>
            <a:rPr lang="en-US" dirty="0"/>
            <a:t>Videos and PSAs</a:t>
          </a:r>
        </a:p>
      </dgm:t>
    </dgm:pt>
    <dgm:pt modelId="{E1FF3D08-9DEE-4266-ACBB-40E3EC8E48DF}" type="parTrans" cxnId="{C6A8DBEB-9751-4879-92AA-EE0EC3F728E1}">
      <dgm:prSet/>
      <dgm:spPr/>
      <dgm:t>
        <a:bodyPr/>
        <a:lstStyle/>
        <a:p>
          <a:endParaRPr lang="en-US"/>
        </a:p>
      </dgm:t>
    </dgm:pt>
    <dgm:pt modelId="{AB1D0BCC-4DD3-4A35-8F36-E6117BD6080C}" type="sibTrans" cxnId="{C6A8DBEB-9751-4879-92AA-EE0EC3F728E1}">
      <dgm:prSet/>
      <dgm:spPr/>
      <dgm:t>
        <a:bodyPr/>
        <a:lstStyle/>
        <a:p>
          <a:endParaRPr lang="en-US"/>
        </a:p>
      </dgm:t>
    </dgm:pt>
    <dgm:pt modelId="{5A72BBD5-8D85-4221-9363-700B60507A94}">
      <dgm:prSet custT="1"/>
      <dgm:spPr/>
      <dgm:t>
        <a:bodyPr/>
        <a:lstStyle/>
        <a:p>
          <a:pPr>
            <a:buFont typeface="Arial" panose="020B0604020202020204" pitchFamily="34" charset="0"/>
            <a:buChar char="•"/>
          </a:pPr>
          <a:r>
            <a:rPr lang="en-US" sz="2400" dirty="0"/>
            <a:t>ASL Video</a:t>
          </a:r>
        </a:p>
        <a:p>
          <a:pPr>
            <a:buFont typeface="Arial" panose="020B0604020202020204" pitchFamily="34" charset="0"/>
            <a:buChar char="•"/>
          </a:pPr>
          <a:r>
            <a:rPr lang="en-US" sz="2400" dirty="0"/>
            <a:t>Overview Video</a:t>
          </a:r>
        </a:p>
        <a:p>
          <a:pPr>
            <a:buFont typeface="Arial" panose="020B0604020202020204" pitchFamily="34" charset="0"/>
            <a:buChar char="•"/>
          </a:pPr>
          <a:r>
            <a:rPr lang="en-US" sz="2400" dirty="0"/>
            <a:t>How to Apply Video</a:t>
          </a:r>
        </a:p>
        <a:p>
          <a:pPr>
            <a:buFont typeface="Arial" panose="020B0604020202020204" pitchFamily="34" charset="0"/>
            <a:buChar char="•"/>
          </a:pPr>
          <a:r>
            <a:rPr lang="en-US" sz="2400" dirty="0"/>
            <a:t>Audio PSAs</a:t>
          </a:r>
        </a:p>
      </dgm:t>
    </dgm:pt>
    <dgm:pt modelId="{86C6A7EE-4397-4A32-8CD6-3FBDDFF826AD}" type="parTrans" cxnId="{47DBAF47-AB68-4B9B-8850-41329FF59C72}">
      <dgm:prSet/>
      <dgm:spPr/>
      <dgm:t>
        <a:bodyPr/>
        <a:lstStyle/>
        <a:p>
          <a:endParaRPr lang="en-US"/>
        </a:p>
      </dgm:t>
    </dgm:pt>
    <dgm:pt modelId="{5C674588-8B80-411F-85EB-FC0BBB2CE8C1}" type="sibTrans" cxnId="{47DBAF47-AB68-4B9B-8850-41329FF59C72}">
      <dgm:prSet/>
      <dgm:spPr/>
      <dgm:t>
        <a:bodyPr/>
        <a:lstStyle/>
        <a:p>
          <a:endParaRPr lang="en-US"/>
        </a:p>
      </dgm:t>
    </dgm:pt>
    <dgm:pt modelId="{83EC45C2-CD3A-FE4D-904C-85AA8A7A6EED}">
      <dgm:prSet custT="1"/>
      <dgm:spPr/>
      <dgm:t>
        <a:bodyPr/>
        <a:lstStyle/>
        <a:p>
          <a:pPr>
            <a:buFont typeface="Arial" panose="020B0604020202020204" pitchFamily="34" charset="0"/>
            <a:buChar char="•"/>
          </a:pPr>
          <a:r>
            <a:rPr lang="en-US" sz="2400" dirty="0"/>
            <a:t>Draft Social Media Posts</a:t>
          </a:r>
        </a:p>
      </dgm:t>
    </dgm:pt>
    <dgm:pt modelId="{B40C5983-AC72-D742-A86A-F88A08929154}" type="parTrans" cxnId="{0D6FF8F3-A896-9F44-A027-7933EB351CBC}">
      <dgm:prSet/>
      <dgm:spPr/>
      <dgm:t>
        <a:bodyPr/>
        <a:lstStyle/>
        <a:p>
          <a:endParaRPr lang="en-US"/>
        </a:p>
      </dgm:t>
    </dgm:pt>
    <dgm:pt modelId="{1334893F-7663-764A-8F15-83841D59462B}" type="sibTrans" cxnId="{0D6FF8F3-A896-9F44-A027-7933EB351CBC}">
      <dgm:prSet/>
      <dgm:spPr/>
      <dgm:t>
        <a:bodyPr/>
        <a:lstStyle/>
        <a:p>
          <a:endParaRPr lang="en-US"/>
        </a:p>
      </dgm:t>
    </dgm:pt>
    <dgm:pt modelId="{EF42F97F-6E97-D642-9D1C-B889C5E3A9CA}">
      <dgm:prSet custT="1"/>
      <dgm:spPr/>
      <dgm:t>
        <a:bodyPr/>
        <a:lstStyle/>
        <a:p>
          <a:pPr>
            <a:buFont typeface="Arial" panose="020B0604020202020204" pitchFamily="34" charset="0"/>
            <a:buChar char="•"/>
          </a:pPr>
          <a:r>
            <a:rPr lang="en-US" sz="2400" dirty="0"/>
            <a:t>Newsletter Insert</a:t>
          </a:r>
        </a:p>
        <a:p>
          <a:pPr>
            <a:buFont typeface="Arial" panose="020B0604020202020204" pitchFamily="34" charset="0"/>
            <a:buChar char="•"/>
          </a:pPr>
          <a:r>
            <a:rPr lang="en-US" sz="2400" dirty="0"/>
            <a:t>Draft Press Release</a:t>
          </a:r>
        </a:p>
      </dgm:t>
    </dgm:pt>
    <dgm:pt modelId="{6CFD229D-F844-094F-A820-5AB9EF083F8A}" type="parTrans" cxnId="{FB33B234-41BD-6549-95F6-B7ABF0B4593E}">
      <dgm:prSet/>
      <dgm:spPr/>
      <dgm:t>
        <a:bodyPr/>
        <a:lstStyle/>
        <a:p>
          <a:endParaRPr lang="en-US"/>
        </a:p>
      </dgm:t>
    </dgm:pt>
    <dgm:pt modelId="{9443E438-D452-D240-82E9-6952137C301A}" type="sibTrans" cxnId="{FB33B234-41BD-6549-95F6-B7ABF0B4593E}">
      <dgm:prSet/>
      <dgm:spPr/>
      <dgm:t>
        <a:bodyPr/>
        <a:lstStyle/>
        <a:p>
          <a:endParaRPr lang="en-US"/>
        </a:p>
      </dgm:t>
    </dgm:pt>
    <dgm:pt modelId="{2A1B450A-4C51-7341-B1FB-E3B6774A5DD3}">
      <dgm:prSet custT="1"/>
      <dgm:spPr/>
      <dgm:t>
        <a:bodyPr/>
        <a:lstStyle/>
        <a:p>
          <a:pPr>
            <a:buFont typeface="Arial" panose="020B0604020202020204" pitchFamily="34" charset="0"/>
            <a:buChar char="•"/>
          </a:pPr>
          <a:r>
            <a:rPr lang="en-US" sz="2400" dirty="0"/>
            <a:t>Social Media Images</a:t>
          </a:r>
        </a:p>
      </dgm:t>
    </dgm:pt>
    <dgm:pt modelId="{B889D94F-963B-EB45-B8F2-5F3D7DADE1AE}" type="sibTrans" cxnId="{6E473B7C-24F5-6B4B-9A87-F645051A17C4}">
      <dgm:prSet/>
      <dgm:spPr/>
      <dgm:t>
        <a:bodyPr/>
        <a:lstStyle/>
        <a:p>
          <a:endParaRPr lang="en-US"/>
        </a:p>
      </dgm:t>
    </dgm:pt>
    <dgm:pt modelId="{BE0794F3-581E-3041-81A3-98A63DF8C18A}" type="parTrans" cxnId="{6E473B7C-24F5-6B4B-9A87-F645051A17C4}">
      <dgm:prSet/>
      <dgm:spPr/>
      <dgm:t>
        <a:bodyPr/>
        <a:lstStyle/>
        <a:p>
          <a:endParaRPr lang="en-US"/>
        </a:p>
      </dgm:t>
    </dgm:pt>
    <dgm:pt modelId="{FA5E2FBE-9643-8348-BCF9-F6DBC83A28F9}">
      <dgm:prSet custT="1" custLinFactNeighborX="200" custLinFactNeighborY="0"/>
      <dgm:spPr/>
      <dgm:t>
        <a:bodyPr/>
        <a:lstStyle/>
        <a:p>
          <a:r>
            <a:rPr lang="en-US" sz="2400"/>
            <a:t>PowerPoint Slide Deck</a:t>
          </a:r>
          <a:endParaRPr lang="en-US" sz="2400" dirty="0"/>
        </a:p>
      </dgm:t>
    </dgm:pt>
    <dgm:pt modelId="{987FA4D6-1E1A-B548-9BC9-8C881D77F9E2}" type="parTrans" cxnId="{C89B4BC5-D700-264C-9BE7-58EA5B8A5E49}">
      <dgm:prSet/>
      <dgm:spPr/>
      <dgm:t>
        <a:bodyPr/>
        <a:lstStyle/>
        <a:p>
          <a:endParaRPr lang="en-US"/>
        </a:p>
      </dgm:t>
    </dgm:pt>
    <dgm:pt modelId="{1FA5134C-B8D1-B946-AB16-097D5373A8D2}" type="sibTrans" cxnId="{C89B4BC5-D700-264C-9BE7-58EA5B8A5E49}">
      <dgm:prSet/>
      <dgm:spPr/>
      <dgm:t>
        <a:bodyPr/>
        <a:lstStyle/>
        <a:p>
          <a:endParaRPr lang="en-US"/>
        </a:p>
      </dgm:t>
    </dgm:pt>
    <dgm:pt modelId="{7064EBDE-6EF5-B74C-BE33-5FEBEE9D74C7}" type="pres">
      <dgm:prSet presAssocID="{36A38C44-8D7E-47D9-9FAE-6F5B8F7975FD}" presName="Name0" presStyleCnt="0">
        <dgm:presLayoutVars>
          <dgm:dir/>
          <dgm:animLvl val="lvl"/>
          <dgm:resizeHandles val="exact"/>
        </dgm:presLayoutVars>
      </dgm:prSet>
      <dgm:spPr/>
    </dgm:pt>
    <dgm:pt modelId="{821F0735-22F8-7B40-B29A-668357DF8DDB}" type="pres">
      <dgm:prSet presAssocID="{2C7D9B8C-EA4C-41D0-9637-9A42ECA0D737}" presName="composite" presStyleCnt="0"/>
      <dgm:spPr/>
    </dgm:pt>
    <dgm:pt modelId="{6F8210E0-A434-4948-88BD-ED3A6A38FF5F}" type="pres">
      <dgm:prSet presAssocID="{2C7D9B8C-EA4C-41D0-9637-9A42ECA0D737}" presName="parTx" presStyleLbl="alignNode1" presStyleIdx="0" presStyleCnt="3">
        <dgm:presLayoutVars>
          <dgm:chMax val="0"/>
          <dgm:chPref val="0"/>
        </dgm:presLayoutVars>
      </dgm:prSet>
      <dgm:spPr/>
    </dgm:pt>
    <dgm:pt modelId="{4A640F29-B59D-D249-9EAB-DBA0C9CD6F62}" type="pres">
      <dgm:prSet presAssocID="{2C7D9B8C-EA4C-41D0-9637-9A42ECA0D737}" presName="desTx" presStyleLbl="alignAccFollowNode1" presStyleIdx="0" presStyleCnt="3">
        <dgm:presLayoutVars/>
      </dgm:prSet>
      <dgm:spPr/>
    </dgm:pt>
    <dgm:pt modelId="{B247E818-6380-1B4F-A1B0-E969E0C3B874}" type="pres">
      <dgm:prSet presAssocID="{10C8DF96-CCBE-4122-8234-9C0DDF7DCB8B}" presName="space" presStyleCnt="0"/>
      <dgm:spPr/>
    </dgm:pt>
    <dgm:pt modelId="{AAE25FB6-317E-ED44-BCF3-727E700BC65E}" type="pres">
      <dgm:prSet presAssocID="{B875DDD6-2A72-4875-8005-FA621E7C8E6E}" presName="composite" presStyleCnt="0"/>
      <dgm:spPr/>
    </dgm:pt>
    <dgm:pt modelId="{607EDFDF-95C3-474D-BF22-5A1A58B9D0EC}" type="pres">
      <dgm:prSet presAssocID="{B875DDD6-2A72-4875-8005-FA621E7C8E6E}" presName="parTx" presStyleLbl="alignNode1" presStyleIdx="1" presStyleCnt="3">
        <dgm:presLayoutVars>
          <dgm:chMax val="0"/>
          <dgm:chPref val="0"/>
        </dgm:presLayoutVars>
      </dgm:prSet>
      <dgm:spPr/>
    </dgm:pt>
    <dgm:pt modelId="{556C0D49-4DED-A947-A89F-B6CBE6AF33CD}" type="pres">
      <dgm:prSet presAssocID="{B875DDD6-2A72-4875-8005-FA621E7C8E6E}" presName="desTx" presStyleLbl="alignAccFollowNode1" presStyleIdx="1" presStyleCnt="3" custLinFactNeighborX="200" custLinFactNeighborY="0">
        <dgm:presLayoutVars/>
      </dgm:prSet>
      <dgm:spPr/>
    </dgm:pt>
    <dgm:pt modelId="{B7D1575E-B21C-9345-9F74-7975A419A4F2}" type="pres">
      <dgm:prSet presAssocID="{1CB06610-E980-4CDA-92F3-97372004DB26}" presName="space" presStyleCnt="0"/>
      <dgm:spPr/>
    </dgm:pt>
    <dgm:pt modelId="{BB332F50-D6DC-994F-80C7-577AEF248672}" type="pres">
      <dgm:prSet presAssocID="{5FC09A5E-2E24-4A90-A605-7CC5BB471A04}" presName="composite" presStyleCnt="0"/>
      <dgm:spPr/>
    </dgm:pt>
    <dgm:pt modelId="{74F0020E-EC49-454C-AFC3-59AF9E45BB75}" type="pres">
      <dgm:prSet presAssocID="{5FC09A5E-2E24-4A90-A605-7CC5BB471A04}" presName="parTx" presStyleLbl="alignNode1" presStyleIdx="2" presStyleCnt="3">
        <dgm:presLayoutVars>
          <dgm:chMax val="0"/>
          <dgm:chPref val="0"/>
        </dgm:presLayoutVars>
      </dgm:prSet>
      <dgm:spPr/>
    </dgm:pt>
    <dgm:pt modelId="{ECD8F94B-631A-4D49-9F7E-B030DA4A47B1}" type="pres">
      <dgm:prSet presAssocID="{5FC09A5E-2E24-4A90-A605-7CC5BB471A04}" presName="desTx" presStyleLbl="alignAccFollowNode1" presStyleIdx="2" presStyleCnt="3">
        <dgm:presLayoutVars/>
      </dgm:prSet>
      <dgm:spPr/>
    </dgm:pt>
  </dgm:ptLst>
  <dgm:cxnLst>
    <dgm:cxn modelId="{2E0C8502-7A3B-BF45-A9F1-6C34E0C07B77}" type="presOf" srcId="{02CE6655-E0ED-4BCA-A64A-1C25E12885BF}" destId="{4A640F29-B59D-D249-9EAB-DBA0C9CD6F62}" srcOrd="0" destOrd="0" presId="urn:microsoft.com/office/officeart/2016/7/layout/HorizontalActionList"/>
    <dgm:cxn modelId="{D2C6110C-4EF4-D644-B8C9-38888092DEF6}" type="presOf" srcId="{2C7D9B8C-EA4C-41D0-9637-9A42ECA0D737}" destId="{6F8210E0-A434-4948-88BD-ED3A6A38FF5F}" srcOrd="0" destOrd="0" presId="urn:microsoft.com/office/officeart/2016/7/layout/HorizontalActionList"/>
    <dgm:cxn modelId="{F8C7900D-8D32-4EDE-8B46-F64E78AD43CE}" srcId="{2C7D9B8C-EA4C-41D0-9637-9A42ECA0D737}" destId="{02CE6655-E0ED-4BCA-A64A-1C25E12885BF}" srcOrd="0" destOrd="0" parTransId="{4657AF42-C016-4607-96FC-99BDDBDF593C}" sibTransId="{77A8A493-9740-41C9-92EF-41F6FC7ECFD3}"/>
    <dgm:cxn modelId="{9F65211C-D820-5541-A2BB-E9C6B9BE1B75}" type="presOf" srcId="{1D747563-9828-40B7-B7CB-454B8C5F0985}" destId="{556C0D49-4DED-A947-A89F-B6CBE6AF33CD}" srcOrd="0" destOrd="0" presId="urn:microsoft.com/office/officeart/2016/7/layout/HorizontalActionList"/>
    <dgm:cxn modelId="{8D310B24-E38E-114F-8218-0538921A9635}" type="presOf" srcId="{36A38C44-8D7E-47D9-9FAE-6F5B8F7975FD}" destId="{7064EBDE-6EF5-B74C-BE33-5FEBEE9D74C7}" srcOrd="0" destOrd="0" presId="urn:microsoft.com/office/officeart/2016/7/layout/HorizontalActionList"/>
    <dgm:cxn modelId="{FB33B234-41BD-6549-95F6-B7ABF0B4593E}" srcId="{2C7D9B8C-EA4C-41D0-9637-9A42ECA0D737}" destId="{EF42F97F-6E97-D642-9D1C-B889C5E3A9CA}" srcOrd="3" destOrd="0" parTransId="{6CFD229D-F844-094F-A820-5AB9EF083F8A}" sibTransId="{9443E438-D452-D240-82E9-6952137C301A}"/>
    <dgm:cxn modelId="{10D88D3E-A322-B945-B11C-30B84F966765}" type="presOf" srcId="{B875DDD6-2A72-4875-8005-FA621E7C8E6E}" destId="{607EDFDF-95C3-474D-BF22-5A1A58B9D0EC}" srcOrd="0" destOrd="0" presId="urn:microsoft.com/office/officeart/2016/7/layout/HorizontalActionList"/>
    <dgm:cxn modelId="{98DF7F5B-BAF7-4943-AFC3-CD5FAE509347}" type="presOf" srcId="{EF42F97F-6E97-D642-9D1C-B889C5E3A9CA}" destId="{4A640F29-B59D-D249-9EAB-DBA0C9CD6F62}" srcOrd="0" destOrd="3" presId="urn:microsoft.com/office/officeart/2016/7/layout/HorizontalActionList"/>
    <dgm:cxn modelId="{47DBAF47-AB68-4B9B-8850-41329FF59C72}" srcId="{5FC09A5E-2E24-4A90-A605-7CC5BB471A04}" destId="{5A72BBD5-8D85-4221-9363-700B60507A94}" srcOrd="0" destOrd="0" parTransId="{86C6A7EE-4397-4A32-8CD6-3FBDDFF826AD}" sibTransId="{5C674588-8B80-411F-85EB-FC0BBB2CE8C1}"/>
    <dgm:cxn modelId="{CED75C6E-4B55-B84A-8B17-64516C49BBD8}" type="presOf" srcId="{FA5E2FBE-9643-8348-BCF9-F6DBC83A28F9}" destId="{ECD8F94B-631A-4D49-9F7E-B030DA4A47B1}" srcOrd="0" destOrd="1" presId="urn:microsoft.com/office/officeart/2016/7/layout/HorizontalActionList"/>
    <dgm:cxn modelId="{C7B8E673-1C91-4EB6-B245-142644D5BEE3}" srcId="{36A38C44-8D7E-47D9-9FAE-6F5B8F7975FD}" destId="{2C7D9B8C-EA4C-41D0-9637-9A42ECA0D737}" srcOrd="0" destOrd="0" parTransId="{58624958-DF1A-4CAE-BD92-3FEAD454F88D}" sibTransId="{10C8DF96-CCBE-4122-8234-9C0DDF7DCB8B}"/>
    <dgm:cxn modelId="{C81D617A-1613-B44E-AE2C-FDC3B44D616F}" type="presOf" srcId="{2A1B450A-4C51-7341-B1FB-E3B6774A5DD3}" destId="{4A640F29-B59D-D249-9EAB-DBA0C9CD6F62}" srcOrd="0" destOrd="1" presId="urn:microsoft.com/office/officeart/2016/7/layout/HorizontalActionList"/>
    <dgm:cxn modelId="{6E473B7C-24F5-6B4B-9A87-F645051A17C4}" srcId="{2C7D9B8C-EA4C-41D0-9637-9A42ECA0D737}" destId="{2A1B450A-4C51-7341-B1FB-E3B6774A5DD3}" srcOrd="1" destOrd="0" parTransId="{BE0794F3-581E-3041-81A3-98A63DF8C18A}" sibTransId="{B889D94F-963B-EB45-B8F2-5F3D7DADE1AE}"/>
    <dgm:cxn modelId="{78904182-85B7-3041-839F-E7A6606052FA}" type="presOf" srcId="{5FC09A5E-2E24-4A90-A605-7CC5BB471A04}" destId="{74F0020E-EC49-454C-AFC3-59AF9E45BB75}" srcOrd="0" destOrd="0" presId="urn:microsoft.com/office/officeart/2016/7/layout/HorizontalActionList"/>
    <dgm:cxn modelId="{D5790893-1D79-0B4B-91CA-574C1261B435}" type="presOf" srcId="{83EC45C2-CD3A-FE4D-904C-85AA8A7A6EED}" destId="{4A640F29-B59D-D249-9EAB-DBA0C9CD6F62}" srcOrd="0" destOrd="2" presId="urn:microsoft.com/office/officeart/2016/7/layout/HorizontalActionList"/>
    <dgm:cxn modelId="{AEDBB799-31A2-E044-840A-6D31FFDB1FEA}" type="presOf" srcId="{5A72BBD5-8D85-4221-9363-700B60507A94}" destId="{ECD8F94B-631A-4D49-9F7E-B030DA4A47B1}" srcOrd="0" destOrd="0" presId="urn:microsoft.com/office/officeart/2016/7/layout/HorizontalActionList"/>
    <dgm:cxn modelId="{14AFC1BE-9468-4DDC-BD7B-3D120197AEFB}" srcId="{B875DDD6-2A72-4875-8005-FA621E7C8E6E}" destId="{1D747563-9828-40B7-B7CB-454B8C5F0985}" srcOrd="0" destOrd="0" parTransId="{AD60BF80-6854-4D70-BDB9-76E7AC45F60F}" sibTransId="{CAF55BD2-7FF4-400A-A654-B80D97C43D20}"/>
    <dgm:cxn modelId="{C89B4BC5-D700-264C-9BE7-58EA5B8A5E49}" srcId="{5FC09A5E-2E24-4A90-A605-7CC5BB471A04}" destId="{FA5E2FBE-9643-8348-BCF9-F6DBC83A28F9}" srcOrd="1" destOrd="0" parTransId="{987FA4D6-1E1A-B548-9BC9-8C881D77F9E2}" sibTransId="{1FA5134C-B8D1-B946-AB16-097D5373A8D2}"/>
    <dgm:cxn modelId="{874702DA-7719-410E-A2D1-1F63EB786A5C}" srcId="{36A38C44-8D7E-47D9-9FAE-6F5B8F7975FD}" destId="{B875DDD6-2A72-4875-8005-FA621E7C8E6E}" srcOrd="1" destOrd="0" parTransId="{503D74B7-C0D9-42EC-AE3E-4A4C9FDF1695}" sibTransId="{1CB06610-E980-4CDA-92F3-97372004DB26}"/>
    <dgm:cxn modelId="{C6A8DBEB-9751-4879-92AA-EE0EC3F728E1}" srcId="{36A38C44-8D7E-47D9-9FAE-6F5B8F7975FD}" destId="{5FC09A5E-2E24-4A90-A605-7CC5BB471A04}" srcOrd="2" destOrd="0" parTransId="{E1FF3D08-9DEE-4266-ACBB-40E3EC8E48DF}" sibTransId="{AB1D0BCC-4DD3-4A35-8F36-E6117BD6080C}"/>
    <dgm:cxn modelId="{0D6FF8F3-A896-9F44-A027-7933EB351CBC}" srcId="{2C7D9B8C-EA4C-41D0-9637-9A42ECA0D737}" destId="{83EC45C2-CD3A-FE4D-904C-85AA8A7A6EED}" srcOrd="2" destOrd="0" parTransId="{B40C5983-AC72-D742-A86A-F88A08929154}" sibTransId="{1334893F-7663-764A-8F15-83841D59462B}"/>
    <dgm:cxn modelId="{CF777CCC-3164-D746-A111-E44567B4DBC8}" type="presParOf" srcId="{7064EBDE-6EF5-B74C-BE33-5FEBEE9D74C7}" destId="{821F0735-22F8-7B40-B29A-668357DF8DDB}" srcOrd="0" destOrd="0" presId="urn:microsoft.com/office/officeart/2016/7/layout/HorizontalActionList"/>
    <dgm:cxn modelId="{B60A1E9A-6C64-184A-945D-79AFAACC5E76}" type="presParOf" srcId="{821F0735-22F8-7B40-B29A-668357DF8DDB}" destId="{6F8210E0-A434-4948-88BD-ED3A6A38FF5F}" srcOrd="0" destOrd="0" presId="urn:microsoft.com/office/officeart/2016/7/layout/HorizontalActionList"/>
    <dgm:cxn modelId="{A6DA9A59-D7E5-0247-B663-C0965C6A4E0A}" type="presParOf" srcId="{821F0735-22F8-7B40-B29A-668357DF8DDB}" destId="{4A640F29-B59D-D249-9EAB-DBA0C9CD6F62}" srcOrd="1" destOrd="0" presId="urn:microsoft.com/office/officeart/2016/7/layout/HorizontalActionList"/>
    <dgm:cxn modelId="{7D1D2EB3-5949-8341-8F83-C12F8E12A18B}" type="presParOf" srcId="{7064EBDE-6EF5-B74C-BE33-5FEBEE9D74C7}" destId="{B247E818-6380-1B4F-A1B0-E969E0C3B874}" srcOrd="1" destOrd="0" presId="urn:microsoft.com/office/officeart/2016/7/layout/HorizontalActionList"/>
    <dgm:cxn modelId="{F9AC7DF3-3FE2-D54A-9572-01245195BBBA}" type="presParOf" srcId="{7064EBDE-6EF5-B74C-BE33-5FEBEE9D74C7}" destId="{AAE25FB6-317E-ED44-BCF3-727E700BC65E}" srcOrd="2" destOrd="0" presId="urn:microsoft.com/office/officeart/2016/7/layout/HorizontalActionList"/>
    <dgm:cxn modelId="{87F204E7-4693-1445-9524-97FF336A6CE3}" type="presParOf" srcId="{AAE25FB6-317E-ED44-BCF3-727E700BC65E}" destId="{607EDFDF-95C3-474D-BF22-5A1A58B9D0EC}" srcOrd="0" destOrd="0" presId="urn:microsoft.com/office/officeart/2016/7/layout/HorizontalActionList"/>
    <dgm:cxn modelId="{C8A4568E-65C1-D742-B78C-E6DE86626AE4}" type="presParOf" srcId="{AAE25FB6-317E-ED44-BCF3-727E700BC65E}" destId="{556C0D49-4DED-A947-A89F-B6CBE6AF33CD}" srcOrd="1" destOrd="0" presId="urn:microsoft.com/office/officeart/2016/7/layout/HorizontalActionList"/>
    <dgm:cxn modelId="{AE03669B-BBDC-764A-ADDB-D08C11EB6BD2}" type="presParOf" srcId="{7064EBDE-6EF5-B74C-BE33-5FEBEE9D74C7}" destId="{B7D1575E-B21C-9345-9F74-7975A419A4F2}" srcOrd="3" destOrd="0" presId="urn:microsoft.com/office/officeart/2016/7/layout/HorizontalActionList"/>
    <dgm:cxn modelId="{0064A96A-4330-D14B-ADFE-88CD1875E763}" type="presParOf" srcId="{7064EBDE-6EF5-B74C-BE33-5FEBEE9D74C7}" destId="{BB332F50-D6DC-994F-80C7-577AEF248672}" srcOrd="4" destOrd="0" presId="urn:microsoft.com/office/officeart/2016/7/layout/HorizontalActionList"/>
    <dgm:cxn modelId="{8612A70E-EA70-1641-B7A2-A1004F131813}" type="presParOf" srcId="{BB332F50-D6DC-994F-80C7-577AEF248672}" destId="{74F0020E-EC49-454C-AFC3-59AF9E45BB75}" srcOrd="0" destOrd="0" presId="urn:microsoft.com/office/officeart/2016/7/layout/HorizontalActionList"/>
    <dgm:cxn modelId="{8A0B52AF-AFEE-AF44-A997-9831EAC3EB54}" type="presParOf" srcId="{BB332F50-D6DC-994F-80C7-577AEF248672}" destId="{ECD8F94B-631A-4D49-9F7E-B030DA4A47B1}"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210E0-A434-4948-88BD-ED3A6A38FF5F}">
      <dsp:nvSpPr>
        <dsp:cNvPr id="0" name=""/>
        <dsp:cNvSpPr/>
      </dsp:nvSpPr>
      <dsp:spPr>
        <a:xfrm>
          <a:off x="8053" y="140808"/>
          <a:ext cx="3884084" cy="116522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929" tIns="306929" rIns="306929" bIns="306929" numCol="1" spcCol="1270" anchor="ctr" anchorCtr="0">
          <a:noAutofit/>
        </a:bodyPr>
        <a:lstStyle/>
        <a:p>
          <a:pPr marL="0" lvl="0" indent="0" algn="ctr" defTabSz="1689100">
            <a:lnSpc>
              <a:spcPct val="90000"/>
            </a:lnSpc>
            <a:spcBef>
              <a:spcPct val="0"/>
            </a:spcBef>
            <a:spcAft>
              <a:spcPct val="35000"/>
            </a:spcAft>
            <a:buNone/>
          </a:pPr>
          <a:r>
            <a:rPr lang="en-US" sz="3800" kern="1200" dirty="0"/>
            <a:t>Social</a:t>
          </a:r>
        </a:p>
      </dsp:txBody>
      <dsp:txXfrm>
        <a:off x="8053" y="140808"/>
        <a:ext cx="3884084" cy="1165225"/>
      </dsp:txXfrm>
    </dsp:sp>
    <dsp:sp modelId="{4A640F29-B59D-D249-9EAB-DBA0C9CD6F62}">
      <dsp:nvSpPr>
        <dsp:cNvPr id="0" name=""/>
        <dsp:cNvSpPr/>
      </dsp:nvSpPr>
      <dsp:spPr>
        <a:xfrm>
          <a:off x="8053" y="1306033"/>
          <a:ext cx="3884084" cy="29712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3661" tIns="383661" rIns="383661" bIns="383661"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t>Logos</a:t>
          </a:r>
        </a:p>
        <a:p>
          <a:pPr marL="0" lvl="0" indent="0" algn="l" defTabSz="1066800">
            <a:lnSpc>
              <a:spcPct val="90000"/>
            </a:lnSpc>
            <a:spcBef>
              <a:spcPct val="0"/>
            </a:spcBef>
            <a:spcAft>
              <a:spcPct val="35000"/>
            </a:spcAft>
            <a:buFont typeface="Arial" panose="020B0604020202020204" pitchFamily="34" charset="0"/>
            <a:buNone/>
          </a:pPr>
          <a:r>
            <a:rPr lang="en-US" sz="2400" kern="1200" dirty="0"/>
            <a:t>Social Media Images</a:t>
          </a:r>
        </a:p>
        <a:p>
          <a:pPr marL="0" lvl="0" indent="0" algn="l" defTabSz="1066800">
            <a:lnSpc>
              <a:spcPct val="90000"/>
            </a:lnSpc>
            <a:spcBef>
              <a:spcPct val="0"/>
            </a:spcBef>
            <a:spcAft>
              <a:spcPct val="35000"/>
            </a:spcAft>
            <a:buFont typeface="Arial" panose="020B0604020202020204" pitchFamily="34" charset="0"/>
            <a:buNone/>
          </a:pPr>
          <a:r>
            <a:rPr lang="en-US" sz="2400" kern="1200" dirty="0"/>
            <a:t>Draft Social Media Posts</a:t>
          </a:r>
        </a:p>
        <a:p>
          <a:pPr marL="0" lvl="0" indent="0" algn="l" defTabSz="1066800">
            <a:lnSpc>
              <a:spcPct val="90000"/>
            </a:lnSpc>
            <a:spcBef>
              <a:spcPct val="0"/>
            </a:spcBef>
            <a:spcAft>
              <a:spcPct val="35000"/>
            </a:spcAft>
            <a:buFont typeface="Arial" panose="020B0604020202020204" pitchFamily="34" charset="0"/>
            <a:buNone/>
          </a:pPr>
          <a:r>
            <a:rPr lang="en-US" sz="2400" kern="1200" dirty="0"/>
            <a:t>Newsletter Insert</a:t>
          </a:r>
        </a:p>
        <a:p>
          <a:pPr marL="0" lvl="0" indent="0" algn="l" defTabSz="1066800">
            <a:lnSpc>
              <a:spcPct val="90000"/>
            </a:lnSpc>
            <a:spcBef>
              <a:spcPct val="0"/>
            </a:spcBef>
            <a:spcAft>
              <a:spcPct val="35000"/>
            </a:spcAft>
            <a:buFont typeface="Arial" panose="020B0604020202020204" pitchFamily="34" charset="0"/>
            <a:buNone/>
          </a:pPr>
          <a:r>
            <a:rPr lang="en-US" sz="2400" kern="1200" dirty="0"/>
            <a:t>Draft Press Release</a:t>
          </a:r>
        </a:p>
      </dsp:txBody>
      <dsp:txXfrm>
        <a:off x="8053" y="1306033"/>
        <a:ext cx="3884084" cy="2971205"/>
      </dsp:txXfrm>
    </dsp:sp>
    <dsp:sp modelId="{607EDFDF-95C3-474D-BF22-5A1A58B9D0EC}">
      <dsp:nvSpPr>
        <dsp:cNvPr id="0" name=""/>
        <dsp:cNvSpPr/>
      </dsp:nvSpPr>
      <dsp:spPr>
        <a:xfrm>
          <a:off x="4000033" y="140808"/>
          <a:ext cx="3884084" cy="116522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929" tIns="306929" rIns="306929" bIns="306929" numCol="1" spcCol="1270" anchor="ctr" anchorCtr="0">
          <a:noAutofit/>
        </a:bodyPr>
        <a:lstStyle/>
        <a:p>
          <a:pPr marL="0" lvl="0" indent="0" algn="ctr" defTabSz="1689100">
            <a:lnSpc>
              <a:spcPct val="90000"/>
            </a:lnSpc>
            <a:spcBef>
              <a:spcPct val="0"/>
            </a:spcBef>
            <a:spcAft>
              <a:spcPct val="35000"/>
            </a:spcAft>
            <a:buNone/>
          </a:pPr>
          <a:r>
            <a:rPr lang="en-US" sz="3800" kern="1200" dirty="0" err="1"/>
            <a:t>Printables</a:t>
          </a:r>
          <a:endParaRPr lang="en-US" sz="3800" kern="1200" dirty="0"/>
        </a:p>
      </dsp:txBody>
      <dsp:txXfrm>
        <a:off x="4000033" y="140808"/>
        <a:ext cx="3884084" cy="1165225"/>
      </dsp:txXfrm>
    </dsp:sp>
    <dsp:sp modelId="{556C0D49-4DED-A947-A89F-B6CBE6AF33CD}">
      <dsp:nvSpPr>
        <dsp:cNvPr id="0" name=""/>
        <dsp:cNvSpPr/>
      </dsp:nvSpPr>
      <dsp:spPr>
        <a:xfrm>
          <a:off x="4007801" y="1306033"/>
          <a:ext cx="3884084" cy="29712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3661" tIns="383661" rIns="383661" bIns="383661" numCol="1" spcCol="1270" anchor="t" anchorCtr="0">
          <a:noAutofit/>
        </a:bodyPr>
        <a:lstStyle/>
        <a:p>
          <a:pPr marL="0" lvl="0" indent="0" algn="l" defTabSz="1066800">
            <a:lnSpc>
              <a:spcPct val="90000"/>
            </a:lnSpc>
            <a:spcBef>
              <a:spcPct val="0"/>
            </a:spcBef>
            <a:spcAft>
              <a:spcPct val="35000"/>
            </a:spcAft>
            <a:buNone/>
          </a:pPr>
          <a:r>
            <a:rPr lang="en-US" sz="2400" kern="1200" dirty="0"/>
            <a:t>Fact Sheet</a:t>
          </a:r>
        </a:p>
        <a:p>
          <a:pPr marL="0" lvl="0" indent="0" algn="l" defTabSz="1066800">
            <a:lnSpc>
              <a:spcPct val="90000"/>
            </a:lnSpc>
            <a:spcBef>
              <a:spcPct val="0"/>
            </a:spcBef>
            <a:spcAft>
              <a:spcPct val="35000"/>
            </a:spcAft>
            <a:buNone/>
          </a:pPr>
          <a:r>
            <a:rPr lang="en-US" sz="2400" kern="1200" dirty="0"/>
            <a:t>Flyer</a:t>
          </a:r>
        </a:p>
        <a:p>
          <a:pPr marL="0" lvl="0" indent="0" algn="l" defTabSz="1066800">
            <a:lnSpc>
              <a:spcPct val="90000"/>
            </a:lnSpc>
            <a:spcBef>
              <a:spcPct val="0"/>
            </a:spcBef>
            <a:spcAft>
              <a:spcPct val="35000"/>
            </a:spcAft>
            <a:buNone/>
          </a:pPr>
          <a:r>
            <a:rPr lang="en-US" sz="2400" kern="1200" dirty="0"/>
            <a:t>9”x 5”  Info Card</a:t>
          </a:r>
        </a:p>
        <a:p>
          <a:pPr marL="0" lvl="0" indent="0" algn="l" defTabSz="1066800">
            <a:lnSpc>
              <a:spcPct val="90000"/>
            </a:lnSpc>
            <a:spcBef>
              <a:spcPct val="0"/>
            </a:spcBef>
            <a:spcAft>
              <a:spcPct val="35000"/>
            </a:spcAft>
            <a:buNone/>
          </a:pPr>
          <a:r>
            <a:rPr lang="en-US" sz="2400" kern="1200" dirty="0"/>
            <a:t>1/4 Page Handout</a:t>
          </a:r>
        </a:p>
        <a:p>
          <a:pPr marL="0" lvl="0" indent="0" algn="l" defTabSz="1066800">
            <a:lnSpc>
              <a:spcPct val="90000"/>
            </a:lnSpc>
            <a:spcBef>
              <a:spcPct val="0"/>
            </a:spcBef>
            <a:spcAft>
              <a:spcPct val="35000"/>
            </a:spcAft>
            <a:buNone/>
          </a:pPr>
          <a:r>
            <a:rPr lang="en-US" sz="2400" kern="1200" dirty="0"/>
            <a:t>Poster/Infographic</a:t>
          </a:r>
          <a:endParaRPr lang="en-US" sz="1500" kern="1200" dirty="0"/>
        </a:p>
      </dsp:txBody>
      <dsp:txXfrm>
        <a:off x="4007801" y="1306033"/>
        <a:ext cx="3884084" cy="2971205"/>
      </dsp:txXfrm>
    </dsp:sp>
    <dsp:sp modelId="{74F0020E-EC49-454C-AFC3-59AF9E45BB75}">
      <dsp:nvSpPr>
        <dsp:cNvPr id="0" name=""/>
        <dsp:cNvSpPr/>
      </dsp:nvSpPr>
      <dsp:spPr>
        <a:xfrm>
          <a:off x="7992013" y="140808"/>
          <a:ext cx="3884084" cy="116522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929" tIns="306929" rIns="306929" bIns="306929" numCol="1" spcCol="1270" anchor="ctr" anchorCtr="0">
          <a:noAutofit/>
        </a:bodyPr>
        <a:lstStyle/>
        <a:p>
          <a:pPr marL="0" lvl="0" indent="0" algn="ctr" defTabSz="1689100">
            <a:lnSpc>
              <a:spcPct val="90000"/>
            </a:lnSpc>
            <a:spcBef>
              <a:spcPct val="0"/>
            </a:spcBef>
            <a:spcAft>
              <a:spcPct val="35000"/>
            </a:spcAft>
            <a:buNone/>
          </a:pPr>
          <a:r>
            <a:rPr lang="en-US" sz="3800" kern="1200" dirty="0"/>
            <a:t>Videos and PSAs</a:t>
          </a:r>
        </a:p>
      </dsp:txBody>
      <dsp:txXfrm>
        <a:off x="7992013" y="140808"/>
        <a:ext cx="3884084" cy="1165225"/>
      </dsp:txXfrm>
    </dsp:sp>
    <dsp:sp modelId="{ECD8F94B-631A-4D49-9F7E-B030DA4A47B1}">
      <dsp:nvSpPr>
        <dsp:cNvPr id="0" name=""/>
        <dsp:cNvSpPr/>
      </dsp:nvSpPr>
      <dsp:spPr>
        <a:xfrm>
          <a:off x="7992013" y="1306033"/>
          <a:ext cx="3884084" cy="29712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3661" tIns="383661" rIns="383661" bIns="383661"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t>ASL Video</a:t>
          </a:r>
        </a:p>
        <a:p>
          <a:pPr marL="0" lvl="0" indent="0" algn="l" defTabSz="1066800">
            <a:lnSpc>
              <a:spcPct val="90000"/>
            </a:lnSpc>
            <a:spcBef>
              <a:spcPct val="0"/>
            </a:spcBef>
            <a:spcAft>
              <a:spcPct val="35000"/>
            </a:spcAft>
            <a:buFont typeface="Arial" panose="020B0604020202020204" pitchFamily="34" charset="0"/>
            <a:buNone/>
          </a:pPr>
          <a:r>
            <a:rPr lang="en-US" sz="2400" kern="1200" dirty="0"/>
            <a:t>Overview Video</a:t>
          </a:r>
        </a:p>
        <a:p>
          <a:pPr marL="0" lvl="0" indent="0" algn="l" defTabSz="1066800">
            <a:lnSpc>
              <a:spcPct val="90000"/>
            </a:lnSpc>
            <a:spcBef>
              <a:spcPct val="0"/>
            </a:spcBef>
            <a:spcAft>
              <a:spcPct val="35000"/>
            </a:spcAft>
            <a:buFont typeface="Arial" panose="020B0604020202020204" pitchFamily="34" charset="0"/>
            <a:buNone/>
          </a:pPr>
          <a:r>
            <a:rPr lang="en-US" sz="2400" kern="1200" dirty="0"/>
            <a:t>How to Apply Video</a:t>
          </a:r>
        </a:p>
        <a:p>
          <a:pPr marL="0" lvl="0" indent="0" algn="l" defTabSz="1066800">
            <a:lnSpc>
              <a:spcPct val="90000"/>
            </a:lnSpc>
            <a:spcBef>
              <a:spcPct val="0"/>
            </a:spcBef>
            <a:spcAft>
              <a:spcPct val="35000"/>
            </a:spcAft>
            <a:buFont typeface="Arial" panose="020B0604020202020204" pitchFamily="34" charset="0"/>
            <a:buNone/>
          </a:pPr>
          <a:r>
            <a:rPr lang="en-US" sz="2400" kern="1200" dirty="0"/>
            <a:t>Audio PSAs</a:t>
          </a:r>
        </a:p>
        <a:p>
          <a:pPr marL="0" lvl="0" indent="0" algn="l" defTabSz="1066800">
            <a:lnSpc>
              <a:spcPct val="90000"/>
            </a:lnSpc>
            <a:spcBef>
              <a:spcPct val="0"/>
            </a:spcBef>
            <a:spcAft>
              <a:spcPct val="35000"/>
            </a:spcAft>
            <a:buNone/>
          </a:pPr>
          <a:r>
            <a:rPr lang="en-US" sz="2400" kern="1200"/>
            <a:t>PowerPoint Slide Deck</a:t>
          </a:r>
          <a:endParaRPr lang="en-US" sz="2400" kern="1200" dirty="0"/>
        </a:p>
      </dsp:txBody>
      <dsp:txXfrm>
        <a:off x="7992013" y="1306033"/>
        <a:ext cx="3884084" cy="2971205"/>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4299B-53B3-4659-9DC2-937A9D5B6A10}" type="datetimeFigureOut">
              <a:rPr lang="en-US" smtClean="0"/>
              <a:t>5/10/2021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F3A5E-D6BE-4BBE-8097-68F6B6A1EBDB}" type="slidenum">
              <a:rPr lang="en-US" smtClean="0"/>
              <a:t>‹#›</a:t>
            </a:fld>
            <a:endParaRPr lang="en-US" dirty="0"/>
          </a:p>
        </p:txBody>
      </p:sp>
    </p:spTree>
    <p:extLst>
      <p:ext uri="{BB962C8B-B14F-4D97-AF65-F5344CB8AC3E}">
        <p14:creationId xmlns:p14="http://schemas.microsoft.com/office/powerpoint/2010/main" val="9876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Consumers</a:t>
            </a:r>
            <a:r>
              <a:rPr lang="en-US" baseline="0" dirty="0"/>
              <a:t> begin the supplication process by visiting GetEmergencyBroadband.org and selecting the Apply Now button.</a:t>
            </a:r>
          </a:p>
          <a:p>
            <a:pPr marL="171450" indent="-171450">
              <a:buFont typeface="Arial" panose="020B0604020202020204" pitchFamily="34" charset="0"/>
              <a:buChar char="•"/>
            </a:pPr>
            <a:r>
              <a:rPr lang="en-US" baseline="0" dirty="0"/>
              <a:t>Application is not yet live, so that button isn’t visible on the site</a:t>
            </a:r>
          </a:p>
          <a:p>
            <a:pPr marL="0" indent="0">
              <a:buFont typeface="Arial" panose="020B0604020202020204" pitchFamily="34" charset="0"/>
              <a:buNone/>
            </a:pPr>
            <a:r>
              <a:rPr lang="en-US" baseline="0" dirty="0"/>
              <a:t>Consumer can also use the site to find information on the program, get resources and find service providers who offer EBB Program service in their area.</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14</a:t>
            </a:fld>
            <a:endParaRPr lang="en-US"/>
          </a:p>
        </p:txBody>
      </p:sp>
    </p:spTree>
    <p:extLst>
      <p:ext uri="{BB962C8B-B14F-4D97-AF65-F5344CB8AC3E}">
        <p14:creationId xmlns:p14="http://schemas.microsoft.com/office/powerpoint/2010/main" val="348480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consumer’s identity,</a:t>
            </a:r>
            <a:r>
              <a:rPr lang="en-US" baseline="0" dirty="0"/>
              <a:t> address and eligibility could be confirmed using our available data sources, the consumer receives a success screen that details their next step – contact an internet company and enroll in the program. This links the consumer to the companies near me tool to find local companies. It also provides contact information and lets them know how long their eligibility decision is good for.  Since EBB is a limited program, it encourages them to sign up soon. </a:t>
            </a:r>
          </a:p>
          <a:p>
            <a:endParaRPr lang="en-US" baseline="0" dirty="0"/>
          </a:p>
          <a:p>
            <a:r>
              <a:rPr lang="en-US" baseline="0" dirty="0"/>
              <a:t>If the consumer lives on Tribal lands an wants to qualify for the enhanced benefit, they can do that from this screen – which allows them to use a map to share their latitude and longitude. </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23</a:t>
            </a:fld>
            <a:endParaRPr lang="en-US"/>
          </a:p>
        </p:txBody>
      </p:sp>
    </p:spTree>
    <p:extLst>
      <p:ext uri="{BB962C8B-B14F-4D97-AF65-F5344CB8AC3E}">
        <p14:creationId xmlns:p14="http://schemas.microsoft.com/office/powerpoint/2010/main" val="353917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consumers who could not be verified</a:t>
            </a:r>
            <a:r>
              <a:rPr lang="en-US" baseline="0" dirty="0"/>
              <a:t> using our databases, they’ll have the opportunity to correct errors through the system. Some – like address questions or duplicate households – can be corrected right in the portal, while others require document upload.</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24</a:t>
            </a:fld>
            <a:endParaRPr lang="en-US"/>
          </a:p>
        </p:txBody>
      </p:sp>
    </p:spTree>
    <p:extLst>
      <p:ext uri="{BB962C8B-B14F-4D97-AF65-F5344CB8AC3E}">
        <p14:creationId xmlns:p14="http://schemas.microsoft.com/office/powerpoint/2010/main" val="3535732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can’t identify a consumer’s address using the AMS tool, the consumer can show us where they live using the map. It starts with a zoomed out map of the location they gave, and allows the consumer to zoom in and drop a pin to show us their exact location. It then drops a pin to record the latitude and longitude. </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25</a:t>
            </a:fld>
            <a:endParaRPr lang="en-US"/>
          </a:p>
        </p:txBody>
      </p:sp>
    </p:spTree>
    <p:extLst>
      <p:ext uri="{BB962C8B-B14F-4D97-AF65-F5344CB8AC3E}">
        <p14:creationId xmlns:p14="http://schemas.microsoft.com/office/powerpoint/2010/main" val="344793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a:t>
            </a:r>
            <a:r>
              <a:rPr lang="en-US" baseline="0" dirty="0"/>
              <a:t> consumer applies using a service address that already has a consumer receiving EBB service, the consumer has the opportunity to determine if they qualify as an independent economic household. By answering a short series of questions, the consumer can determine whether their household qualifies under the One per Household rule.</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26</a:t>
            </a:fld>
            <a:endParaRPr lang="en-US"/>
          </a:p>
        </p:txBody>
      </p:sp>
    </p:spTree>
    <p:extLst>
      <p:ext uri="{BB962C8B-B14F-4D97-AF65-F5344CB8AC3E}">
        <p14:creationId xmlns:p14="http://schemas.microsoft.com/office/powerpoint/2010/main" val="2059995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household qualifies as an</a:t>
            </a:r>
            <a:r>
              <a:rPr lang="en-US" baseline="0" dirty="0"/>
              <a:t> independent economic household, the consumer will initial three consent statements confirming that they are an </a:t>
            </a:r>
            <a:r>
              <a:rPr lang="en-US" baseline="0" dirty="0" err="1"/>
              <a:t>IEH</a:t>
            </a:r>
            <a:r>
              <a:rPr lang="en-US" baseline="0" dirty="0"/>
              <a:t> and that they understand the one per household rule.</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27</a:t>
            </a:fld>
            <a:endParaRPr lang="en-US"/>
          </a:p>
        </p:txBody>
      </p:sp>
    </p:spTree>
    <p:extLst>
      <p:ext uri="{BB962C8B-B14F-4D97-AF65-F5344CB8AC3E}">
        <p14:creationId xmlns:p14="http://schemas.microsoft.com/office/powerpoint/2010/main" val="1625057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EBB Program</a:t>
            </a:r>
            <a:r>
              <a:rPr lang="en-US" baseline="0" dirty="0"/>
              <a:t> cannot determine eligibility, it will ask the consumer to upload documents. At this stage, the consumer selects the one program they’d like to use to qualify and then can upload a copy of their program documentation. On the screen, the consumer gets information about what the document should contain. The consumer can choose the file, and then upload it. When they click next, the documents are sent to the Emergency broadband support center for review. </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28</a:t>
            </a:fld>
            <a:endParaRPr lang="en-US"/>
          </a:p>
        </p:txBody>
      </p:sp>
    </p:spTree>
    <p:extLst>
      <p:ext uri="{BB962C8B-B14F-4D97-AF65-F5344CB8AC3E}">
        <p14:creationId xmlns:p14="http://schemas.microsoft.com/office/powerpoint/2010/main" val="405206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consumer has corrected all</a:t>
            </a:r>
            <a:r>
              <a:rPr lang="en-US" baseline="0" dirty="0"/>
              <a:t> errors, they can initial and sign the program certifications. The consumer must complete this step themselves, even if someone is helping them complete the application. </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29</a:t>
            </a:fld>
            <a:endParaRPr lang="en-US"/>
          </a:p>
        </p:txBody>
      </p:sp>
    </p:spTree>
    <p:extLst>
      <p:ext uri="{BB962C8B-B14F-4D97-AF65-F5344CB8AC3E}">
        <p14:creationId xmlns:p14="http://schemas.microsoft.com/office/powerpoint/2010/main" val="2332579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signing the certifications, the consumer gets a note that we are checking their documents.</a:t>
            </a:r>
            <a:r>
              <a:rPr lang="en-US" baseline="0" dirty="0"/>
              <a:t> If it is outside of normal business hours, they receive a slightly different screen that lets them know when the </a:t>
            </a:r>
            <a:r>
              <a:rPr lang="en-US" baseline="0" dirty="0" err="1"/>
              <a:t>EBSC</a:t>
            </a:r>
            <a:r>
              <a:rPr lang="en-US" baseline="0" dirty="0"/>
              <a:t> will be back online. They can choose to stay on this screen during the wait, or leave and comeback later. If they stay, this screen will update when the check is complete.</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30</a:t>
            </a:fld>
            <a:endParaRPr lang="en-US"/>
          </a:p>
        </p:txBody>
      </p:sp>
    </p:spTree>
    <p:extLst>
      <p:ext uri="{BB962C8B-B14F-4D97-AF65-F5344CB8AC3E}">
        <p14:creationId xmlns:p14="http://schemas.microsoft.com/office/powerpoint/2010/main" val="1108471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t>
            </a:r>
            <a:r>
              <a:rPr lang="en-US" dirty="0" err="1"/>
              <a:t>EBSC</a:t>
            </a:r>
            <a:r>
              <a:rPr lang="en-US" dirty="0"/>
              <a:t> was able to confirm</a:t>
            </a:r>
            <a:r>
              <a:rPr lang="en-US" baseline="0" dirty="0"/>
              <a:t> the consumer’s eligibility, the consumer will then receive the same success screen we reviewed earlier.</a:t>
            </a:r>
          </a:p>
          <a:p>
            <a:endParaRPr lang="en-US" baseline="0"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31</a:t>
            </a:fld>
            <a:endParaRPr lang="en-US"/>
          </a:p>
        </p:txBody>
      </p:sp>
    </p:spTree>
    <p:extLst>
      <p:ext uri="{BB962C8B-B14F-4D97-AF65-F5344CB8AC3E}">
        <p14:creationId xmlns:p14="http://schemas.microsoft.com/office/powerpoint/2010/main" val="3882944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Consumers who don’t have access to the online portal can apply using</a:t>
            </a:r>
            <a:r>
              <a:rPr lang="en-US" baseline="0" dirty="0"/>
              <a:t> the paper application. We will collect the same information as we do in the online portal. We encourage consumers to use black ink and capital letters for easy processing. Because of the limited nature of the program, we strongly encourage consumers to include an email address if they have one and to submit copies of their identity and eligibility documents when they send in the application. Consumers should also submit a completed one per household worksheet for ease of processing.</a:t>
            </a:r>
          </a:p>
          <a:p>
            <a:endParaRPr lang="en-US" baseline="0" dirty="0"/>
          </a:p>
          <a:p>
            <a:r>
              <a:rPr lang="en-US" baseline="0" dirty="0"/>
              <a:t>After the consumer mails in their paper application, the </a:t>
            </a:r>
            <a:r>
              <a:rPr lang="en-US" baseline="0" dirty="0" err="1"/>
              <a:t>EBSC</a:t>
            </a:r>
            <a:r>
              <a:rPr lang="en-US" baseline="0" dirty="0"/>
              <a:t> will review and make an eligibility determination. If the consumer submitted an email, we’ll information them of the decision – or any errors that need correcting and how to do so – at the email address. If not, we’ll submit that information via mail to their mailing address.  </a:t>
            </a:r>
            <a:endParaRPr lang="en-US" dirty="0"/>
          </a:p>
        </p:txBody>
      </p:sp>
      <p:sp>
        <p:nvSpPr>
          <p:cNvPr id="4" name="Slide Number Placeholder 3"/>
          <p:cNvSpPr>
            <a:spLocks noGrp="1"/>
          </p:cNvSpPr>
          <p:nvPr>
            <p:ph type="sldNum" sz="quarter" idx="10"/>
          </p:nvPr>
        </p:nvSpPr>
        <p:spPr/>
        <p:txBody>
          <a:bodyPr/>
          <a:lstStyle/>
          <a:p>
            <a:fld id="{E31965F5-2E24-1C41-B2B4-6DE93046769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76718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Consumers</a:t>
            </a:r>
            <a:r>
              <a:rPr lang="en-US" baseline="0" dirty="0"/>
              <a:t> are taken directly to the EBB Program application. At this stage, the application flow is the same for both Lifeline and the EBB Program, so you’ll see language aimed at both consumers.</a:t>
            </a:r>
          </a:p>
          <a:p>
            <a:endParaRPr lang="en-US" baseline="0" dirty="0"/>
          </a:p>
          <a:p>
            <a:r>
              <a:rPr lang="en-US" baseline="0" dirty="0"/>
              <a:t>Consumers enter their full legal name – not a nickname – and their date of birth.</a:t>
            </a:r>
            <a:endParaRPr lang="en-US" dirty="0"/>
          </a:p>
        </p:txBody>
      </p:sp>
      <p:sp>
        <p:nvSpPr>
          <p:cNvPr id="4" name="Slide Number Placeholder 3"/>
          <p:cNvSpPr>
            <a:spLocks noGrp="1"/>
          </p:cNvSpPr>
          <p:nvPr>
            <p:ph type="sldNum" sz="quarter" idx="10"/>
          </p:nvPr>
        </p:nvSpPr>
        <p:spPr/>
        <p:txBody>
          <a:bodyPr/>
          <a:lstStyle/>
          <a:p>
            <a:fld id="{E31965F5-2E24-1C41-B2B4-6DE93046769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2490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that same screen, the consumer will</a:t>
            </a:r>
            <a:r>
              <a:rPr lang="en-US" baseline="0" dirty="0"/>
              <a:t> enter their residential address – the address where they plan to receive service. This cannot be a PO box. Consumers who don’t have a street number and street name can enter a descriptive address. We will capture a consumers mailing address – if it’s different – later in the process. </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16</a:t>
            </a:fld>
            <a:endParaRPr lang="en-US"/>
          </a:p>
        </p:txBody>
      </p:sp>
    </p:spTree>
    <p:extLst>
      <p:ext uri="{BB962C8B-B14F-4D97-AF65-F5344CB8AC3E}">
        <p14:creationId xmlns:p14="http://schemas.microsoft.com/office/powerpoint/2010/main" val="58441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the consumer will let us know if they plan to qualify themselves or through a child or dependent – in the program we refer to this as a Benefit Qualifying Person – by selecting the correct button. The EBB Program is a household benefit, so consumers can apply if someone in their household is eligible – even if it is a dependent or child. </a:t>
            </a:r>
          </a:p>
          <a:p>
            <a:endParaRPr lang="en-US" baseline="0" dirty="0"/>
          </a:p>
          <a:p>
            <a:endParaRPr lang="en-US" baseline="0" dirty="0"/>
          </a:p>
          <a:p>
            <a:r>
              <a:rPr lang="en-US" baseline="0" dirty="0"/>
              <a:t>At this stage, the consumer lets us know how they’d like to verify their identify – but providing the last 4 digits of their social security number, by supplying a Tribal ID number or by uploading documents such as a driver’s license, passport, Tax payer ID number or other government ID. This screen lets consumers know that entering an SSN4 is not required for this program, but that providing an SSN4 allows their application to be processed the most quickly.</a:t>
            </a:r>
          </a:p>
          <a:p>
            <a:endParaRPr lang="en-US" baseline="0" dirty="0"/>
          </a:p>
          <a:p>
            <a:r>
              <a:rPr lang="en-US" baseline="0" dirty="0"/>
              <a:t>TBD: If the consumer chooses to verify their identity using documents, they can upload copies of those document using the upload button on this screen.  </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17</a:t>
            </a:fld>
            <a:endParaRPr lang="en-US"/>
          </a:p>
        </p:txBody>
      </p:sp>
    </p:spTree>
    <p:extLst>
      <p:ext uri="{BB962C8B-B14F-4D97-AF65-F5344CB8AC3E}">
        <p14:creationId xmlns:p14="http://schemas.microsoft.com/office/powerpoint/2010/main" val="265154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section,</a:t>
            </a:r>
            <a:r>
              <a:rPr lang="en-US" baseline="0" dirty="0"/>
              <a:t> consumers tell us how they want to demonstrate their identity – by entering the last four digits of their social security number, sharing their Tribal ID or showing government-issued identity documents. The consumer will click the circle next o their chosen option and enter the required information. If the consumer chooses to share an ID, they can upload a scan or photo on this screen. One note – consumers who choose to upload documents will require a manual review, so the application notes that entering a social security number will allow for the fastest processing times.</a:t>
            </a:r>
          </a:p>
          <a:p>
            <a:endParaRPr lang="en-US" baseline="0"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18</a:t>
            </a:fld>
            <a:endParaRPr lang="en-US"/>
          </a:p>
        </p:txBody>
      </p:sp>
    </p:spTree>
    <p:extLst>
      <p:ext uri="{BB962C8B-B14F-4D97-AF65-F5344CB8AC3E}">
        <p14:creationId xmlns:p14="http://schemas.microsoft.com/office/powerpoint/2010/main" val="402696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consumer creates an</a:t>
            </a:r>
            <a:r>
              <a:rPr lang="en-US" baseline="0" dirty="0"/>
              <a:t> account so they can come back to their application if they need to enter documents or want to check their eligibility result. On this screen they can enter their email address – and add a second email if there’s another person or we should inform about the status of their application – and add a phone number. If the consumer has a mailing address that’s different from their service address (including PO boxes), they can click the box and enter that information. </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19</a:t>
            </a:fld>
            <a:endParaRPr lang="en-US"/>
          </a:p>
        </p:txBody>
      </p:sp>
    </p:spTree>
    <p:extLst>
      <p:ext uri="{BB962C8B-B14F-4D97-AF65-F5344CB8AC3E}">
        <p14:creationId xmlns:p14="http://schemas.microsoft.com/office/powerpoint/2010/main" val="118712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an account is created, the consumer sees their account homepage. At this point is will let the consumer know that they need to complete their EBB Program application. The consumer can select “get started” to complete the process. </a:t>
            </a:r>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20</a:t>
            </a:fld>
            <a:endParaRPr lang="en-US"/>
          </a:p>
        </p:txBody>
      </p:sp>
    </p:spTree>
    <p:extLst>
      <p:ext uri="{BB962C8B-B14F-4D97-AF65-F5344CB8AC3E}">
        <p14:creationId xmlns:p14="http://schemas.microsoft.com/office/powerpoint/2010/main" val="349511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consumer will be asked</a:t>
            </a:r>
            <a:r>
              <a:rPr lang="en-US" baseline="0" dirty="0"/>
              <a:t> to let us know which qualifying program(s) they participate in. If they want to qualify through a Tribal specific program, clicking that box will bring up a list of eligible Tribal specific programs – and reminds them that they must live on qualifying Tribal lands to use that process. It also gives consumers the option to choose that they want to qualify through income, through loss of income or that they want to qualify on behalf of a child or dependent.</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21</a:t>
            </a:fld>
            <a:endParaRPr lang="en-US"/>
          </a:p>
        </p:txBody>
      </p:sp>
    </p:spTree>
    <p:extLst>
      <p:ext uri="{BB962C8B-B14F-4D97-AF65-F5344CB8AC3E}">
        <p14:creationId xmlns:p14="http://schemas.microsoft.com/office/powerpoint/2010/main" val="209664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consumer selects the qualifying program or programs, they'll be</a:t>
            </a:r>
            <a:r>
              <a:rPr lang="en-US" baseline="0" dirty="0"/>
              <a:t> shown the information they shared so they can confirm it is all correct and that they didn’t mistype. Once they double check the information. The consumer checks the box giving the EBB Program consent to use the submitted information to check their program eligibility. When they click submit, the National Verifier will check their identity, address and eligibility against our electronic databases.</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1965F5-2E24-1C41-B2B4-6DE930467697}" type="slidenum">
              <a:rPr lang="en-US" smtClean="0"/>
              <a:t>22</a:t>
            </a:fld>
            <a:endParaRPr lang="en-US"/>
          </a:p>
        </p:txBody>
      </p:sp>
    </p:spTree>
    <p:extLst>
      <p:ext uri="{BB962C8B-B14F-4D97-AF65-F5344CB8AC3E}">
        <p14:creationId xmlns:p14="http://schemas.microsoft.com/office/powerpoint/2010/main" val="2411414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64C4-D093-4E6A-BB25-9EB1573FC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1558CE-91B7-4870-931A-6BE56D0742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5E1549-5F5B-4119-A20F-DB28ECD9611E}"/>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5" name="Footer Placeholder 4">
            <a:extLst>
              <a:ext uri="{FF2B5EF4-FFF2-40B4-BE49-F238E27FC236}">
                <a16:creationId xmlns:a16="http://schemas.microsoft.com/office/drawing/2014/main" id="{E8FBD32A-9BF4-4C74-8EA8-D4956231CA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21389D-383C-4276-9D82-FF8292F3DFDE}"/>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344612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8EA5-858A-428C-9692-2D4F66F13F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4D47C6-6FA8-4C0D-8EAE-76D76E5491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F0622-B3C0-415F-97F3-56C390AB887B}"/>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5" name="Footer Placeholder 4">
            <a:extLst>
              <a:ext uri="{FF2B5EF4-FFF2-40B4-BE49-F238E27FC236}">
                <a16:creationId xmlns:a16="http://schemas.microsoft.com/office/drawing/2014/main" id="{F6AD8A91-71AC-445D-8D9E-663BB05A95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902BBF-0382-4A00-B241-FA94E7BEC2C2}"/>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12296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BB3803-98A3-4FFE-B596-87C9DC79C9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E926B8-4AB4-4FCD-AD6A-E259D50A2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0DBD1-7F6C-4720-8597-267D98897678}"/>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5" name="Footer Placeholder 4">
            <a:extLst>
              <a:ext uri="{FF2B5EF4-FFF2-40B4-BE49-F238E27FC236}">
                <a16:creationId xmlns:a16="http://schemas.microsoft.com/office/drawing/2014/main" id="{337F3650-C423-418A-8AEC-A3BB83EF9C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C73AEC-A3AD-46AE-8F90-A422EC14C15E}"/>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3567424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Motif">
    <p:spTree>
      <p:nvGrpSpPr>
        <p:cNvPr id="1" name=""/>
        <p:cNvGrpSpPr/>
        <p:nvPr/>
      </p:nvGrpSpPr>
      <p:grpSpPr>
        <a:xfrm>
          <a:off x="0" y="0"/>
          <a:ext cx="0" cy="0"/>
          <a:chOff x="0" y="0"/>
          <a:chExt cx="0" cy="0"/>
        </a:xfrm>
      </p:grpSpPr>
      <p:sp>
        <p:nvSpPr>
          <p:cNvPr id="11" name="object 4"/>
          <p:cNvSpPr/>
          <p:nvPr userDrawn="1"/>
        </p:nvSpPr>
        <p:spPr>
          <a:xfrm>
            <a:off x="6350" y="6362"/>
            <a:ext cx="12179300" cy="6845300"/>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a:p>
        </p:txBody>
      </p:sp>
      <p:sp>
        <p:nvSpPr>
          <p:cNvPr id="12" name="object 5"/>
          <p:cNvSpPr txBox="1">
            <a:spLocks noGrp="1"/>
          </p:cNvSpPr>
          <p:nvPr>
            <p:ph type="title"/>
          </p:nvPr>
        </p:nvSpPr>
        <p:spPr>
          <a:xfrm>
            <a:off x="307186" y="3086100"/>
            <a:ext cx="7770013" cy="646331"/>
          </a:xfrm>
          <a:prstGeom prst="rect">
            <a:avLst/>
          </a:prstGeom>
        </p:spPr>
        <p:txBody>
          <a:bodyPr vert="horz" wrap="square" lIns="0" tIns="0" rIns="0" bIns="0" rtlCol="0">
            <a:spAutoFit/>
          </a:bodyPr>
          <a:lstStyle>
            <a:lvl1pPr>
              <a:defRPr>
                <a:solidFill>
                  <a:schemeClr val="bg1"/>
                </a:solidFill>
              </a:defRPr>
            </a:lvl1pPr>
          </a:lstStyle>
          <a:p>
            <a:pPr marL="12700">
              <a:lnSpc>
                <a:spcPct val="100000"/>
              </a:lnSpc>
            </a:pPr>
            <a:r>
              <a:rPr sz="4200" b="0" spc="-25">
                <a:solidFill>
                  <a:srgbClr val="FFFFFF"/>
                </a:solidFill>
                <a:latin typeface="Source Sans Pro"/>
                <a:cs typeface="Source Sans Pro"/>
              </a:rPr>
              <a:t>“Type quote</a:t>
            </a:r>
            <a:r>
              <a:rPr sz="4200" b="0" spc="-55">
                <a:solidFill>
                  <a:srgbClr val="FFFFFF"/>
                </a:solidFill>
                <a:latin typeface="Source Sans Pro"/>
                <a:cs typeface="Source Sans Pro"/>
              </a:rPr>
              <a:t> </a:t>
            </a:r>
            <a:r>
              <a:rPr sz="4200" b="0" spc="-70">
                <a:solidFill>
                  <a:srgbClr val="FFFFFF"/>
                </a:solidFill>
                <a:latin typeface="Source Sans Pro"/>
                <a:cs typeface="Source Sans Pro"/>
              </a:rPr>
              <a:t>here.”</a:t>
            </a:r>
            <a:endParaRPr sz="4200">
              <a:latin typeface="Source Sans Pro"/>
              <a:cs typeface="Source Sans Pro"/>
            </a:endParaRPr>
          </a:p>
        </p:txBody>
      </p:sp>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27579" r="27517" b="8520"/>
          <a:stretch/>
        </p:blipFill>
        <p:spPr>
          <a:xfrm>
            <a:off x="4416972" y="0"/>
            <a:ext cx="7768678" cy="6858000"/>
          </a:xfrm>
          <a:prstGeom prst="rect">
            <a:avLst/>
          </a:prstGeom>
        </p:spPr>
      </p:pic>
      <p:sp>
        <p:nvSpPr>
          <p:cNvPr id="5" name="TextBox 4"/>
          <p:cNvSpPr txBox="1"/>
          <p:nvPr userDrawn="1"/>
        </p:nvSpPr>
        <p:spPr>
          <a:xfrm>
            <a:off x="10265133" y="88820"/>
            <a:ext cx="1926867" cy="307777"/>
          </a:xfrm>
          <a:prstGeom prst="rect">
            <a:avLst/>
          </a:prstGeom>
          <a:noFill/>
        </p:spPr>
        <p:txBody>
          <a:bodyPr wrap="square" rtlCol="0">
            <a:spAutoFit/>
          </a:bodyPr>
          <a:lstStyle/>
          <a:p>
            <a:r>
              <a:rPr lang="en-US" sz="1400">
                <a:solidFill>
                  <a:schemeClr val="bg1"/>
                </a:solidFill>
                <a:latin typeface="Source Sans Pro" panose="020B0503030403020204" pitchFamily="34" charset="0"/>
                <a:ea typeface="Source Sans Pro" panose="020B0503030403020204" pitchFamily="34" charset="0"/>
              </a:rPr>
              <a:t>Available for Public</a:t>
            </a:r>
            <a:r>
              <a:rPr lang="en-US" sz="1400" baseline="0">
                <a:solidFill>
                  <a:schemeClr val="bg1"/>
                </a:solidFill>
                <a:latin typeface="Source Sans Pro" panose="020B0503030403020204" pitchFamily="34" charset="0"/>
                <a:ea typeface="Source Sans Pro" panose="020B0503030403020204" pitchFamily="34" charset="0"/>
              </a:rPr>
              <a:t> Use</a:t>
            </a:r>
            <a:endParaRPr lang="en-US" sz="140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58176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_Paragraph">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676400"/>
            <a:ext cx="9948862" cy="4702175"/>
          </a:xfrm>
        </p:spPr>
        <p:txBody>
          <a:bodyPr anchor="t" anchorCtr="0">
            <a:noAutofit/>
          </a:bodyPr>
          <a:lstStyle>
            <a:lvl1pPr marL="0" indent="0">
              <a:buNone/>
              <a:defRPr sz="2400" baseline="0"/>
            </a:lvl1pPr>
          </a:lstStyle>
          <a:p>
            <a:pPr lvl="0"/>
            <a:r>
              <a:rPr lang="en-US"/>
              <a:t>If you need to write more than a few bullets worth of information, consider using an image or simple phrase as provocation and speaking to the content you want to write. </a:t>
            </a:r>
          </a:p>
        </p:txBody>
      </p:sp>
      <p:sp>
        <p:nvSpPr>
          <p:cNvPr id="12" name="Title 1"/>
          <p:cNvSpPr>
            <a:spLocks noGrp="1"/>
          </p:cNvSpPr>
          <p:nvPr>
            <p:ph type="title" hasCustomPrompt="1"/>
          </p:nvPr>
        </p:nvSpPr>
        <p:spPr>
          <a:xfrm>
            <a:off x="337351" y="693599"/>
            <a:ext cx="9949649" cy="776426"/>
          </a:xfrm>
        </p:spPr>
        <p:txBody>
          <a:bodyPr anchor="t" anchorCtr="0">
            <a:noAutofit/>
          </a:bodyPr>
          <a:lstStyle>
            <a:lvl1pPr>
              <a:defRPr sz="2800"/>
            </a:lvl1pPr>
          </a:lstStyle>
          <a:p>
            <a:r>
              <a:rPr lang="en-US"/>
              <a:t>CLICK TO EDIT</a:t>
            </a:r>
          </a:p>
        </p:txBody>
      </p:sp>
      <p:sp>
        <p:nvSpPr>
          <p:cNvPr id="2" name="Footer Placeholder 1"/>
          <p:cNvSpPr>
            <a:spLocks noGrp="1"/>
          </p:cNvSpPr>
          <p:nvPr>
            <p:ph type="ftr" sz="quarter" idx="11"/>
          </p:nvPr>
        </p:nvSpPr>
        <p:spPr>
          <a:xfrm>
            <a:off x="337351" y="6356350"/>
            <a:ext cx="7816049" cy="365125"/>
          </a:xfrm>
          <a:prstGeom prst="rect">
            <a:avLst/>
          </a:prstGeom>
        </p:spPr>
        <p:txBody>
          <a:bodyPr/>
          <a:lstStyle/>
          <a:p>
            <a:pPr marL="12700">
              <a:lnSpc>
                <a:spcPts val="969"/>
              </a:lnSpc>
            </a:pPr>
            <a:endParaRPr lang="en-US">
              <a:solidFill>
                <a:srgbClr val="0059B7"/>
              </a:solidFill>
              <a:latin typeface="SourceSansPro-Light"/>
              <a:cs typeface="SourceSansPro-Light"/>
            </a:endParaRPr>
          </a:p>
        </p:txBody>
      </p:sp>
      <p:sp>
        <p:nvSpPr>
          <p:cNvPr id="3" name="Slide Number Placeholder 2"/>
          <p:cNvSpPr>
            <a:spLocks noGrp="1"/>
          </p:cNvSpPr>
          <p:nvPr>
            <p:ph type="sldNum" sz="quarter" idx="12"/>
          </p:nvPr>
        </p:nvSpPr>
        <p:spPr/>
        <p:txBody>
          <a:bodyPr/>
          <a:lstStyle/>
          <a:p>
            <a:fld id="{77DFCED7-EB59-654B-ACD8-84CE8F59160C}" type="slidenum">
              <a:rPr lang="en-US" smtClean="0"/>
              <a:pPr/>
              <a:t>‹#›</a:t>
            </a:fld>
            <a:endParaRPr lang="en-US"/>
          </a:p>
        </p:txBody>
      </p:sp>
    </p:spTree>
    <p:extLst>
      <p:ext uri="{BB962C8B-B14F-4D97-AF65-F5344CB8AC3E}">
        <p14:creationId xmlns:p14="http://schemas.microsoft.com/office/powerpoint/2010/main" val="2010244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noAutofit/>
          </a:bodyPr>
          <a:lstStyle>
            <a:lvl1pPr>
              <a:defRPr sz="2800"/>
            </a:lvl1pPr>
          </a:lstStyle>
          <a:p>
            <a:r>
              <a:rPr lang="en-US"/>
              <a:t>CLICK TO EDIT MASTER TITLE STYLE</a:t>
            </a:r>
          </a:p>
        </p:txBody>
      </p:sp>
      <p:sp>
        <p:nvSpPr>
          <p:cNvPr id="4" name="Footer Placeholder 3"/>
          <p:cNvSpPr>
            <a:spLocks noGrp="1"/>
          </p:cNvSpPr>
          <p:nvPr>
            <p:ph type="ftr" sz="quarter" idx="10"/>
          </p:nvPr>
        </p:nvSpPr>
        <p:spPr>
          <a:xfrm>
            <a:off x="337351" y="6356350"/>
            <a:ext cx="7816049" cy="365125"/>
          </a:xfrm>
          <a:prstGeom prst="rect">
            <a:avLst/>
          </a:prstGeom>
        </p:spPr>
        <p:txBody>
          <a:bodyPr/>
          <a:lstStyle/>
          <a:p>
            <a:pPr marL="12700">
              <a:lnSpc>
                <a:spcPts val="969"/>
              </a:lnSpc>
            </a:pPr>
            <a:endParaRPr lang="en-US">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a:p>
        </p:txBody>
      </p:sp>
    </p:spTree>
    <p:extLst>
      <p:ext uri="{BB962C8B-B14F-4D97-AF65-F5344CB8AC3E}">
        <p14:creationId xmlns:p14="http://schemas.microsoft.com/office/powerpoint/2010/main" val="1218629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694E-80BA-4339-B747-808FE537D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E33408-3E06-417B-943D-3ACB1F4711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9B789-080A-4303-BE75-EC0CEA321288}"/>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5" name="Footer Placeholder 4">
            <a:extLst>
              <a:ext uri="{FF2B5EF4-FFF2-40B4-BE49-F238E27FC236}">
                <a16:creationId xmlns:a16="http://schemas.microsoft.com/office/drawing/2014/main" id="{BB4C8E15-76FE-41AA-899B-1692C15CEC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4E129E-59D0-4101-A9DE-8DB554DE5E61}"/>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3657413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821B-FE8E-4F73-9080-57D801F765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F87214-B0CD-468F-A26A-0016B02AF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6B30B-DFE4-439C-A7A5-7D0839D62A17}"/>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5" name="Footer Placeholder 4">
            <a:extLst>
              <a:ext uri="{FF2B5EF4-FFF2-40B4-BE49-F238E27FC236}">
                <a16:creationId xmlns:a16="http://schemas.microsoft.com/office/drawing/2014/main" id="{3C9DF2C5-77FE-482C-87F5-FD477803AF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FC9491-6B76-46E8-BDA6-59D42378AD74}"/>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6519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6CE-3FEF-4E7B-A021-554089454A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2A219-7FDC-41BE-84DA-50EDBD34F2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1325F9-D49E-46E3-BA11-B5760A5B99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71D65-92BD-422D-B4F7-3211F1522600}"/>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6" name="Footer Placeholder 5">
            <a:extLst>
              <a:ext uri="{FF2B5EF4-FFF2-40B4-BE49-F238E27FC236}">
                <a16:creationId xmlns:a16="http://schemas.microsoft.com/office/drawing/2014/main" id="{FD73351F-49AB-4C7B-81D7-0A74E6E84D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FAB281-782B-45C6-B446-6DF207939C43}"/>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1882397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01F5-D9DD-4E28-9760-E2F2735338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1FE363-C87C-4869-B092-D8742EDFA5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8D0096-1C63-414B-832D-A86C722747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39A993-ADE9-4245-BA2B-3821864F8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E9919B-36CB-49A0-AAAD-FBB73278A3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94B181-F878-4F2C-B281-48D52E93C624}"/>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8" name="Footer Placeholder 7">
            <a:extLst>
              <a:ext uri="{FF2B5EF4-FFF2-40B4-BE49-F238E27FC236}">
                <a16:creationId xmlns:a16="http://schemas.microsoft.com/office/drawing/2014/main" id="{96799FCC-F573-404D-83C4-E9FEE2D02A2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2AA0C3-9BAC-46E1-BF30-DB984E5EC7AD}"/>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120524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49639-2004-4DC2-BDD9-60EA9CFFD0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640297-6F84-4BA7-A731-71A0C5461733}"/>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4" name="Footer Placeholder 3">
            <a:extLst>
              <a:ext uri="{FF2B5EF4-FFF2-40B4-BE49-F238E27FC236}">
                <a16:creationId xmlns:a16="http://schemas.microsoft.com/office/drawing/2014/main" id="{C55B789F-3C1B-4149-91A6-537ABD4BCE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775F3DA-816C-4A46-87B8-E326AF71D7A5}"/>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390371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853220-004C-41C2-9025-CC83A7E843A2}"/>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3" name="Footer Placeholder 2">
            <a:extLst>
              <a:ext uri="{FF2B5EF4-FFF2-40B4-BE49-F238E27FC236}">
                <a16:creationId xmlns:a16="http://schemas.microsoft.com/office/drawing/2014/main" id="{EC336FDE-31BA-4099-A414-A2B77B1CBE1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B31C0BA-96B9-4068-92EA-B679AE68D139}"/>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232059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5CFA-D018-484F-AE11-F1D4E7EC3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AA8E9-5273-4CF9-A8EC-2A94BE100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AB1B1C-2DA6-46A7-8366-54E8EF29C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58D4D1-5DE5-44DF-88C3-462BE34CC9C0}"/>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6" name="Footer Placeholder 5">
            <a:extLst>
              <a:ext uri="{FF2B5EF4-FFF2-40B4-BE49-F238E27FC236}">
                <a16:creationId xmlns:a16="http://schemas.microsoft.com/office/drawing/2014/main" id="{78473CBF-899E-4706-884F-E460DFE7F7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9E0D43-2D99-4F26-B7CB-53D05C2D3019}"/>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59989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29C1-02F6-49C8-8B7A-73D8E0F12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906B09-7125-4C09-8A4A-779971C017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D7CBC6-F17D-4319-BFB9-EA0505D85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BAA08-302C-4EC9-A434-5DC9C433C77D}"/>
              </a:ext>
            </a:extLst>
          </p:cNvPr>
          <p:cNvSpPr>
            <a:spLocks noGrp="1"/>
          </p:cNvSpPr>
          <p:nvPr>
            <p:ph type="dt" sz="half" idx="10"/>
          </p:nvPr>
        </p:nvSpPr>
        <p:spPr/>
        <p:txBody>
          <a:bodyPr/>
          <a:lstStyle/>
          <a:p>
            <a:fld id="{E47A0CDF-EBA6-457B-BE7B-3994BECE43E5}" type="datetimeFigureOut">
              <a:rPr lang="en-US" smtClean="0"/>
              <a:t>5/10/2021</a:t>
            </a:fld>
            <a:endParaRPr lang="en-US" dirty="0"/>
          </a:p>
        </p:txBody>
      </p:sp>
      <p:sp>
        <p:nvSpPr>
          <p:cNvPr id="6" name="Footer Placeholder 5">
            <a:extLst>
              <a:ext uri="{FF2B5EF4-FFF2-40B4-BE49-F238E27FC236}">
                <a16:creationId xmlns:a16="http://schemas.microsoft.com/office/drawing/2014/main" id="{692314AB-75CF-44B5-8F09-A2DBF20F90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CED9A6-D0B2-48B4-8CDD-D9124B06CF70}"/>
              </a:ext>
            </a:extLst>
          </p:cNvPr>
          <p:cNvSpPr>
            <a:spLocks noGrp="1"/>
          </p:cNvSpPr>
          <p:nvPr>
            <p:ph type="sldNum" sz="quarter" idx="12"/>
          </p:nvPr>
        </p:nvSpPr>
        <p:spPr/>
        <p:txBody>
          <a:bodyPr/>
          <a:lstStyle/>
          <a:p>
            <a:fld id="{68B57504-0EAB-48E1-808A-4E451FB5249C}" type="slidenum">
              <a:rPr lang="en-US" smtClean="0"/>
              <a:t>‹#›</a:t>
            </a:fld>
            <a:endParaRPr lang="en-US" dirty="0"/>
          </a:p>
        </p:txBody>
      </p:sp>
    </p:spTree>
    <p:extLst>
      <p:ext uri="{BB962C8B-B14F-4D97-AF65-F5344CB8AC3E}">
        <p14:creationId xmlns:p14="http://schemas.microsoft.com/office/powerpoint/2010/main" val="200053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3866A-1B64-4044-A271-050B90F294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6C81D-7F5D-4CA0-BFC2-27BE5E7A8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0EC2B-3156-4839-AF49-B9EAFD2E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7A0CDF-EBA6-457B-BE7B-3994BECE43E5}" type="datetimeFigureOut">
              <a:rPr lang="en-US" smtClean="0"/>
              <a:t>5/10/2021</a:t>
            </a:fld>
            <a:endParaRPr lang="en-US" dirty="0"/>
          </a:p>
        </p:txBody>
      </p:sp>
      <p:sp>
        <p:nvSpPr>
          <p:cNvPr id="5" name="Footer Placeholder 4">
            <a:extLst>
              <a:ext uri="{FF2B5EF4-FFF2-40B4-BE49-F238E27FC236}">
                <a16:creationId xmlns:a16="http://schemas.microsoft.com/office/drawing/2014/main" id="{1857B918-1616-4B86-A6ED-60579378C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9B5008E-526E-4F71-8C42-7D0239192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7504-0EAB-48E1-808A-4E451FB5249C}" type="slidenum">
              <a:rPr lang="en-US" smtClean="0"/>
              <a:t>‹#›</a:t>
            </a:fld>
            <a:endParaRPr lang="en-US" dirty="0"/>
          </a:p>
        </p:txBody>
      </p:sp>
    </p:spTree>
    <p:extLst>
      <p:ext uri="{BB962C8B-B14F-4D97-AF65-F5344CB8AC3E}">
        <p14:creationId xmlns:p14="http://schemas.microsoft.com/office/powerpoint/2010/main" val="721436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0C5B12-5219-7A43-9E5B-A42B6739A1E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92949"/>
          </a:xfrm>
          <a:prstGeom prst="rect">
            <a:avLst/>
          </a:prstGeom>
        </p:spPr>
      </p:pic>
      <p:sp>
        <p:nvSpPr>
          <p:cNvPr id="6" name="TextBox 5">
            <a:extLst>
              <a:ext uri="{FF2B5EF4-FFF2-40B4-BE49-F238E27FC236}">
                <a16:creationId xmlns:a16="http://schemas.microsoft.com/office/drawing/2014/main" id="{E9E7395D-92CA-7149-BB4C-FFB0A45E5C04}"/>
              </a:ext>
            </a:extLst>
          </p:cNvPr>
          <p:cNvSpPr txBox="1"/>
          <p:nvPr/>
        </p:nvSpPr>
        <p:spPr>
          <a:xfrm>
            <a:off x="2633272" y="1984799"/>
            <a:ext cx="6925456" cy="707886"/>
          </a:xfrm>
          <a:prstGeom prst="rect">
            <a:avLst/>
          </a:prstGeom>
          <a:noFill/>
        </p:spPr>
        <p:txBody>
          <a:bodyPr wrap="square" rtlCol="0">
            <a:spAutoFit/>
          </a:bodyPr>
          <a:lstStyle/>
          <a:p>
            <a:pPr algn="ctr"/>
            <a:r>
              <a:rPr lang="en-US" sz="4000" dirty="0">
                <a:solidFill>
                  <a:schemeClr val="bg1"/>
                </a:solidFill>
              </a:rPr>
              <a:t>Emergency Broadband Benefit</a:t>
            </a:r>
          </a:p>
        </p:txBody>
      </p:sp>
      <p:sp>
        <p:nvSpPr>
          <p:cNvPr id="7" name="TextBox 6">
            <a:extLst>
              <a:ext uri="{FF2B5EF4-FFF2-40B4-BE49-F238E27FC236}">
                <a16:creationId xmlns:a16="http://schemas.microsoft.com/office/drawing/2014/main" id="{7DB422DA-0D3B-F74F-AA55-A62F5CAEBC98}"/>
              </a:ext>
            </a:extLst>
          </p:cNvPr>
          <p:cNvSpPr txBox="1"/>
          <p:nvPr/>
        </p:nvSpPr>
        <p:spPr>
          <a:xfrm>
            <a:off x="1314174" y="3429000"/>
            <a:ext cx="5543313" cy="2308324"/>
          </a:xfrm>
          <a:prstGeom prst="rect">
            <a:avLst/>
          </a:prstGeom>
          <a:noFill/>
        </p:spPr>
        <p:txBody>
          <a:bodyPr wrap="none" lIns="91440" tIns="45720" rIns="91440" bIns="45720" rtlCol="0" anchor="t">
            <a:spAutoFit/>
          </a:bodyPr>
          <a:lstStyle/>
          <a:p>
            <a:pPr algn="ctr"/>
            <a:r>
              <a:rPr lang="en-US" sz="3600" dirty="0">
                <a:solidFill>
                  <a:schemeClr val="bg1"/>
                </a:solidFill>
              </a:rPr>
              <a:t>What Is the Benefit?</a:t>
            </a:r>
          </a:p>
          <a:p>
            <a:pPr algn="ctr"/>
            <a:r>
              <a:rPr lang="en-US" sz="3600" dirty="0">
                <a:solidFill>
                  <a:schemeClr val="bg1"/>
                </a:solidFill>
              </a:rPr>
              <a:t>Who Is Eligible?</a:t>
            </a:r>
          </a:p>
          <a:p>
            <a:pPr algn="ctr"/>
            <a:r>
              <a:rPr lang="en-US" sz="3600" dirty="0">
                <a:solidFill>
                  <a:schemeClr val="bg1"/>
                </a:solidFill>
              </a:rPr>
              <a:t>How Can Households Apply?</a:t>
            </a:r>
          </a:p>
          <a:p>
            <a:pPr algn="ctr"/>
            <a:r>
              <a:rPr lang="en-US" sz="3600" dirty="0">
                <a:solidFill>
                  <a:schemeClr val="bg1"/>
                </a:solidFill>
              </a:rPr>
              <a:t>FCC Partner Toolkit</a:t>
            </a:r>
          </a:p>
        </p:txBody>
      </p:sp>
      <p:pic>
        <p:nvPicPr>
          <p:cNvPr id="9" name="Picture 8">
            <a:extLst>
              <a:ext uri="{FF2B5EF4-FFF2-40B4-BE49-F238E27FC236}">
                <a16:creationId xmlns:a16="http://schemas.microsoft.com/office/drawing/2014/main" id="{FD31F25C-3EA0-214D-9ED1-66A798420D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218" y="3429000"/>
            <a:ext cx="2125553" cy="1789043"/>
          </a:xfrm>
          <a:prstGeom prst="rect">
            <a:avLst/>
          </a:prstGeom>
        </p:spPr>
      </p:pic>
    </p:spTree>
    <p:extLst>
      <p:ext uri="{BB962C8B-B14F-4D97-AF65-F5344CB8AC3E}">
        <p14:creationId xmlns:p14="http://schemas.microsoft.com/office/powerpoint/2010/main" val="405394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E4392F-F303-EB49-A74F-BAD3A1BF262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pic>
        <p:nvPicPr>
          <p:cNvPr id="7" name="Picture 6">
            <a:extLst>
              <a:ext uri="{FF2B5EF4-FFF2-40B4-BE49-F238E27FC236}">
                <a16:creationId xmlns:a16="http://schemas.microsoft.com/office/drawing/2014/main" id="{C49C3D4B-E695-0842-B14E-365615B99D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65366" y="1991185"/>
            <a:ext cx="4267802" cy="4068315"/>
          </a:xfrm>
          <a:prstGeom prst="rect">
            <a:avLst/>
          </a:prstGeom>
        </p:spPr>
      </p:pic>
      <p:sp>
        <p:nvSpPr>
          <p:cNvPr id="9" name="Rectangle 8">
            <a:extLst>
              <a:ext uri="{FF2B5EF4-FFF2-40B4-BE49-F238E27FC236}">
                <a16:creationId xmlns:a16="http://schemas.microsoft.com/office/drawing/2014/main" id="{78C09486-A632-074F-ABD2-D9C18B82ED15}"/>
              </a:ext>
            </a:extLst>
          </p:cNvPr>
          <p:cNvSpPr/>
          <p:nvPr/>
        </p:nvSpPr>
        <p:spPr>
          <a:xfrm>
            <a:off x="383628" y="2027627"/>
            <a:ext cx="6096000" cy="4031873"/>
          </a:xfrm>
          <a:prstGeom prst="rect">
            <a:avLst/>
          </a:prstGeom>
        </p:spPr>
        <p:txBody>
          <a:bodyPr>
            <a:spAutoFit/>
          </a:bodyPr>
          <a:lstStyle/>
          <a:p>
            <a:pPr algn="ctr"/>
            <a:r>
              <a:rPr lang="en-US" sz="2000" dirty="0">
                <a:solidFill>
                  <a:schemeClr val="bg1"/>
                </a:solidFill>
              </a:rPr>
              <a:t>There are three ways to apply for the Emergency Broadband Benefit</a:t>
            </a:r>
            <a:endParaRPr lang="en-US" dirty="0">
              <a:solidFill>
                <a:schemeClr val="bg1"/>
              </a:solidFill>
            </a:endParaRPr>
          </a:p>
          <a:p>
            <a:endParaRPr lang="en-US" dirty="0">
              <a:solidFill>
                <a:schemeClr val="bg1"/>
              </a:solidFill>
            </a:endParaRPr>
          </a:p>
          <a:p>
            <a:pPr lvl="0"/>
            <a:r>
              <a:rPr lang="en-US" b="1" i="1" u="sng" dirty="0">
                <a:solidFill>
                  <a:schemeClr val="bg1"/>
                </a:solidFill>
              </a:rPr>
              <a:t>Option 1</a:t>
            </a:r>
            <a:r>
              <a:rPr lang="en-US" dirty="0">
                <a:solidFill>
                  <a:schemeClr val="bg1"/>
                </a:solidFill>
              </a:rPr>
              <a:t>:  </a:t>
            </a:r>
            <a:r>
              <a:rPr lang="en-US" b="1" dirty="0">
                <a:solidFill>
                  <a:schemeClr val="bg1"/>
                </a:solidFill>
              </a:rPr>
              <a:t>Contact a participating broadband provider</a:t>
            </a:r>
            <a:r>
              <a:rPr lang="en-US" dirty="0">
                <a:solidFill>
                  <a:schemeClr val="bg1"/>
                </a:solidFill>
              </a:rPr>
              <a:t> directly to learn about their application process.</a:t>
            </a:r>
          </a:p>
          <a:p>
            <a:endParaRPr lang="en-US" dirty="0">
              <a:solidFill>
                <a:schemeClr val="bg1"/>
              </a:solidFill>
            </a:endParaRPr>
          </a:p>
          <a:p>
            <a:r>
              <a:rPr lang="en-US" b="1" i="1" u="sng" dirty="0">
                <a:solidFill>
                  <a:schemeClr val="bg1"/>
                </a:solidFill>
              </a:rPr>
              <a:t>Option 2</a:t>
            </a:r>
            <a:r>
              <a:rPr lang="en-US" dirty="0">
                <a:solidFill>
                  <a:schemeClr val="bg1"/>
                </a:solidFill>
              </a:rPr>
              <a:t>:  </a:t>
            </a:r>
            <a:r>
              <a:rPr lang="en-US" b="1" dirty="0">
                <a:solidFill>
                  <a:schemeClr val="bg1"/>
                </a:solidFill>
              </a:rPr>
              <a:t>Go to GetEmergencyBroadband.org</a:t>
            </a:r>
            <a:r>
              <a:rPr lang="en-US" dirty="0">
                <a:solidFill>
                  <a:schemeClr val="bg1"/>
                </a:solidFill>
              </a:rPr>
              <a:t> </a:t>
            </a:r>
          </a:p>
          <a:p>
            <a:r>
              <a:rPr lang="en-US" dirty="0">
                <a:solidFill>
                  <a:schemeClr val="bg1"/>
                </a:solidFill>
              </a:rPr>
              <a:t>to apply online and to find participating providers near you. </a:t>
            </a:r>
          </a:p>
          <a:p>
            <a:endParaRPr lang="en-US" dirty="0">
              <a:solidFill>
                <a:schemeClr val="bg1"/>
              </a:solidFill>
              <a:cs typeface="Calibri"/>
            </a:endParaRPr>
          </a:p>
          <a:p>
            <a:pPr lvl="0"/>
            <a:r>
              <a:rPr lang="en-US" b="1" i="1" u="sng" dirty="0">
                <a:solidFill>
                  <a:schemeClr val="bg1"/>
                </a:solidFill>
              </a:rPr>
              <a:t>Option 3</a:t>
            </a:r>
            <a:r>
              <a:rPr lang="en-US" dirty="0">
                <a:solidFill>
                  <a:schemeClr val="bg1"/>
                </a:solidFill>
              </a:rPr>
              <a:t>: </a:t>
            </a:r>
            <a:r>
              <a:rPr lang="en-US" b="1" dirty="0">
                <a:solidFill>
                  <a:schemeClr val="bg1"/>
                </a:solidFill>
              </a:rPr>
              <a:t>Send a mail-in application</a:t>
            </a:r>
            <a:r>
              <a:rPr lang="en-US" dirty="0">
                <a:solidFill>
                  <a:schemeClr val="bg1"/>
                </a:solidFill>
              </a:rPr>
              <a:t>, along with proof of eligibility to: 	Emergency Broadband 				Support Center</a:t>
            </a:r>
          </a:p>
          <a:p>
            <a:r>
              <a:rPr lang="en-US" dirty="0">
                <a:solidFill>
                  <a:schemeClr val="bg1"/>
                </a:solidFill>
              </a:rPr>
              <a:t>		P.O. Box 7081</a:t>
            </a:r>
          </a:p>
          <a:p>
            <a:r>
              <a:rPr lang="en-US" dirty="0">
                <a:solidFill>
                  <a:schemeClr val="bg1"/>
                </a:solidFill>
              </a:rPr>
              <a:t>		London, KY 40742</a:t>
            </a:r>
          </a:p>
        </p:txBody>
      </p:sp>
    </p:spTree>
    <p:extLst>
      <p:ext uri="{BB962C8B-B14F-4D97-AF65-F5344CB8AC3E}">
        <p14:creationId xmlns:p14="http://schemas.microsoft.com/office/powerpoint/2010/main" val="4191288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B4D39F-6542-8148-8305-717A0B2B6CB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pic>
        <p:nvPicPr>
          <p:cNvPr id="6" name="Picture 5">
            <a:extLst>
              <a:ext uri="{FF2B5EF4-FFF2-40B4-BE49-F238E27FC236}">
                <a16:creationId xmlns:a16="http://schemas.microsoft.com/office/drawing/2014/main" id="{0F7E4838-78AD-8A49-9FB4-02147658E1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2748" y="2038481"/>
            <a:ext cx="4137980" cy="4097526"/>
          </a:xfrm>
          <a:prstGeom prst="rect">
            <a:avLst/>
          </a:prstGeom>
        </p:spPr>
      </p:pic>
      <p:sp>
        <p:nvSpPr>
          <p:cNvPr id="7" name="TextBox 6">
            <a:extLst>
              <a:ext uri="{FF2B5EF4-FFF2-40B4-BE49-F238E27FC236}">
                <a16:creationId xmlns:a16="http://schemas.microsoft.com/office/drawing/2014/main" id="{2FF7B2CF-CD24-954F-9267-48DDD5F0C7A0}"/>
              </a:ext>
            </a:extLst>
          </p:cNvPr>
          <p:cNvSpPr txBox="1"/>
          <p:nvPr/>
        </p:nvSpPr>
        <p:spPr>
          <a:xfrm>
            <a:off x="5687971" y="2209807"/>
            <a:ext cx="5644435" cy="375487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bg1"/>
                </a:solidFill>
              </a:rPr>
              <a:t>Contact a service provider.  Find a list of participating service providers by state at: </a:t>
            </a:r>
            <a:r>
              <a:rPr lang="en-US" sz="2000" dirty="0" err="1">
                <a:solidFill>
                  <a:schemeClr val="bg1"/>
                </a:solidFill>
              </a:rPr>
              <a:t>www.fcc.gov</a:t>
            </a:r>
            <a:r>
              <a:rPr lang="en-US" sz="2000" dirty="0">
                <a:solidFill>
                  <a:schemeClr val="bg1"/>
                </a:solidFill>
              </a:rPr>
              <a:t>/</a:t>
            </a:r>
            <a:r>
              <a:rPr lang="en-US" sz="2000" dirty="0" err="1">
                <a:solidFill>
                  <a:schemeClr val="bg1"/>
                </a:solidFill>
              </a:rPr>
              <a:t>broadbandbenefit</a:t>
            </a:r>
            <a:r>
              <a:rPr lang="en-US" sz="2000" dirty="0">
                <a:solidFill>
                  <a:schemeClr val="bg1"/>
                </a:solidFill>
              </a:rPr>
              <a:t>.</a:t>
            </a:r>
            <a:endParaRPr lang="en-US" sz="2000" dirty="0">
              <a:solidFill>
                <a:schemeClr val="bg1"/>
              </a:solidFill>
              <a:cs typeface="Calibri"/>
            </a:endParaRPr>
          </a:p>
          <a:p>
            <a:pPr marL="285750" indent="-285750">
              <a:buFont typeface="Arial" panose="020B0604020202020204" pitchFamily="34" charset="0"/>
              <a:buChar char="•"/>
            </a:pPr>
            <a:endParaRPr lang="en-US" sz="2000" dirty="0">
              <a:solidFill>
                <a:schemeClr val="bg1"/>
              </a:solidFill>
              <a:cs typeface="Calibri"/>
            </a:endParaRPr>
          </a:p>
          <a:p>
            <a:pPr marL="285750" indent="-285750">
              <a:buFont typeface="Arial" panose="020B0604020202020204" pitchFamily="34" charset="0"/>
              <a:buChar char="•"/>
            </a:pPr>
            <a:r>
              <a:rPr lang="en-US" sz="2000" dirty="0">
                <a:solidFill>
                  <a:schemeClr val="bg1"/>
                </a:solidFill>
                <a:cs typeface="Calibri"/>
              </a:rPr>
              <a:t>The service provider assists the consumer (</a:t>
            </a:r>
            <a:r>
              <a:rPr lang="en-US" sz="2000" b="1" dirty="0">
                <a:solidFill>
                  <a:schemeClr val="bg1"/>
                </a:solidFill>
                <a:cs typeface="Calibri"/>
              </a:rPr>
              <a:t>in-person</a:t>
            </a:r>
            <a:r>
              <a:rPr lang="en-US" sz="2000" dirty="0">
                <a:solidFill>
                  <a:schemeClr val="bg1"/>
                </a:solidFill>
                <a:cs typeface="Calibri"/>
              </a:rPr>
              <a:t>) with applying through the National Verifier Service provider portal; or</a:t>
            </a:r>
          </a:p>
          <a:p>
            <a:pPr marL="285750" indent="-285750">
              <a:buFont typeface="Arial" panose="020B0604020202020204" pitchFamily="34" charset="0"/>
              <a:buChar char="•"/>
            </a:pPr>
            <a:endParaRPr lang="en-US" sz="2000" dirty="0">
              <a:solidFill>
                <a:schemeClr val="bg1"/>
              </a:solidFill>
              <a:cs typeface="Calibri"/>
            </a:endParaRPr>
          </a:p>
          <a:p>
            <a:pPr marL="285750" indent="-285750">
              <a:buFont typeface="Arial" panose="020B0604020202020204" pitchFamily="34" charset="0"/>
              <a:buChar char="•"/>
            </a:pPr>
            <a:r>
              <a:rPr lang="en-US" sz="2000" dirty="0">
                <a:solidFill>
                  <a:schemeClr val="bg1"/>
                </a:solidFill>
                <a:cs typeface="Calibri"/>
              </a:rPr>
              <a:t>The service provider helps the consumer apply using their FCC approved alternate verification process.</a:t>
            </a:r>
            <a:endParaRPr lang="en-US" sz="2000" dirty="0">
              <a:solidFill>
                <a:srgbClr val="FFFFFF"/>
              </a:solidFill>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2804800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492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7186" y="3086100"/>
            <a:ext cx="7770013" cy="1052596"/>
          </a:xfrm>
        </p:spPr>
        <p:txBody>
          <a:bodyPr/>
          <a:lstStyle/>
          <a:p>
            <a:r>
              <a:rPr lang="en-US" dirty="0"/>
              <a:t>EBB Program:</a:t>
            </a:r>
            <a:br>
              <a:rPr lang="en-US" dirty="0"/>
            </a:br>
            <a:r>
              <a:rPr lang="en-US" dirty="0"/>
              <a:t>Application Process</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13</a:t>
            </a:fld>
            <a:endParaRPr lang="en-US"/>
          </a:p>
        </p:txBody>
      </p:sp>
    </p:spTree>
    <p:extLst>
      <p:ext uri="{BB962C8B-B14F-4D97-AF65-F5344CB8AC3E}">
        <p14:creationId xmlns:p14="http://schemas.microsoft.com/office/powerpoint/2010/main" val="277789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DFCED7-EB59-654B-ACD8-84CE8F59160C}" type="slidenum">
              <a:rPr lang="en-US" smtClean="0"/>
              <a:pPr/>
              <a:t>14</a:t>
            </a:fld>
            <a:endParaRPr lang="en-US"/>
          </a:p>
        </p:txBody>
      </p:sp>
      <p:sp>
        <p:nvSpPr>
          <p:cNvPr id="7" name="TextBox 6"/>
          <p:cNvSpPr txBox="1"/>
          <p:nvPr/>
        </p:nvSpPr>
        <p:spPr>
          <a:xfrm>
            <a:off x="556181" y="358219"/>
            <a:ext cx="7758260" cy="523220"/>
          </a:xfrm>
          <a:prstGeom prst="rect">
            <a:avLst/>
          </a:prstGeom>
          <a:noFill/>
        </p:spPr>
        <p:txBody>
          <a:bodyPr wrap="square" rtlCol="0">
            <a:spAutoFit/>
          </a:bodyPr>
          <a:lstStyle/>
          <a:p>
            <a:r>
              <a:rPr lang="en-US" sz="2800" b="1" dirty="0">
                <a:solidFill>
                  <a:srgbClr val="296DFF"/>
                </a:solidFill>
                <a:latin typeface="Source Sans Pro" panose="020B0503030403020204" pitchFamily="34" charset="0"/>
                <a:ea typeface="Source Sans Pro" panose="020B0503030403020204" pitchFamily="34" charset="0"/>
              </a:rPr>
              <a:t>Apply Online: GetEmergencyBroadband.org</a:t>
            </a:r>
          </a:p>
        </p:txBody>
      </p:sp>
      <p:pic>
        <p:nvPicPr>
          <p:cNvPr id="2" name="Picture 1" descr="Screenshot of the web page Get Emergency Broadband dot org"/>
          <p:cNvPicPr>
            <a:picLocks noChangeAspect="1"/>
          </p:cNvPicPr>
          <p:nvPr/>
        </p:nvPicPr>
        <p:blipFill rotWithShape="1">
          <a:blip r:embed="rId3"/>
          <a:srcRect l="12954" t="14814" r="2191" b="4219"/>
          <a:stretch/>
        </p:blipFill>
        <p:spPr>
          <a:xfrm>
            <a:off x="788670" y="916817"/>
            <a:ext cx="10640568" cy="5711006"/>
          </a:xfrm>
          <a:prstGeom prst="rect">
            <a:avLst/>
          </a:prstGeom>
        </p:spPr>
      </p:pic>
    </p:spTree>
    <p:extLst>
      <p:ext uri="{BB962C8B-B14F-4D97-AF65-F5344CB8AC3E}">
        <p14:creationId xmlns:p14="http://schemas.microsoft.com/office/powerpoint/2010/main" val="3598283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shot of the top of the EBB online application form.  With side notations about the format of input for first, middle, and last names.  And format for input of your birthday"/>
          <p:cNvPicPr>
            <a:picLocks noChangeAspect="1"/>
          </p:cNvPicPr>
          <p:nvPr/>
        </p:nvPicPr>
        <p:blipFill rotWithShape="1">
          <a:blip r:embed="rId3"/>
          <a:srcRect b="48974"/>
          <a:stretch/>
        </p:blipFill>
        <p:spPr>
          <a:xfrm>
            <a:off x="2964191" y="1361007"/>
            <a:ext cx="5628134" cy="5012418"/>
          </a:xfrm>
          <a:prstGeom prst="rect">
            <a:avLst/>
          </a:prstGeom>
          <a:ln>
            <a:noFill/>
          </a:ln>
        </p:spPr>
      </p:pic>
      <p:sp>
        <p:nvSpPr>
          <p:cNvPr id="3" name="Slide Number Placeholder 2"/>
          <p:cNvSpPr>
            <a:spLocks noGrp="1"/>
          </p:cNvSpPr>
          <p:nvPr>
            <p:ph type="sldNum" sz="quarter" idx="4294967295"/>
          </p:nvPr>
        </p:nvSpPr>
        <p:spPr>
          <a:xfrm>
            <a:off x="8592325" y="6447632"/>
            <a:ext cx="2057400" cy="365125"/>
          </a:xfrm>
        </p:spPr>
        <p:txBody>
          <a:bodyPr/>
          <a:lstStyle/>
          <a:p>
            <a:fld id="{77DFCED7-EB59-654B-ACD8-84CE8F59160C}" type="slidenum">
              <a:rPr lang="en-US" smtClean="0">
                <a:solidFill>
                  <a:schemeClr val="tx1"/>
                </a:solidFill>
                <a:latin typeface="Source Sans Pro" panose="020B0503030403020204" pitchFamily="34" charset="0"/>
                <a:ea typeface="Source Sans Pro" panose="020B0503030403020204" pitchFamily="34" charset="0"/>
              </a:rPr>
              <a:pPr/>
              <a:t>15</a:t>
            </a:fld>
            <a:endParaRPr lang="en-US">
              <a:solidFill>
                <a:schemeClr val="tx1"/>
              </a:solidFill>
              <a:latin typeface="Source Sans Pro" panose="020B0503030403020204" pitchFamily="34" charset="0"/>
              <a:ea typeface="Source Sans Pro" panose="020B0503030403020204" pitchFamily="34" charset="0"/>
            </a:endParaRPr>
          </a:p>
        </p:txBody>
      </p:sp>
      <p:sp>
        <p:nvSpPr>
          <p:cNvPr id="42" name="Rectangular Callout 41"/>
          <p:cNvSpPr/>
          <p:nvPr/>
        </p:nvSpPr>
        <p:spPr>
          <a:xfrm>
            <a:off x="8816900" y="2542380"/>
            <a:ext cx="2018525" cy="1996012"/>
          </a:xfrm>
          <a:prstGeom prst="wedgeRectCallout">
            <a:avLst>
              <a:gd name="adj1" fmla="val -68507"/>
              <a:gd name="adj2" fmla="val 23294"/>
            </a:avLst>
          </a:prstGeom>
          <a:no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marL="171450" indent="-171450">
              <a:spcBef>
                <a:spcPts val="450"/>
              </a:spcBef>
              <a:spcAft>
                <a:spcPts val="450"/>
              </a:spcAft>
              <a:buFont typeface="Arial" panose="020B0604020202020204" pitchFamily="34" charset="0"/>
              <a:buChar char="•"/>
            </a:pPr>
            <a:r>
              <a:rPr lang="en-US" sz="1200">
                <a:solidFill>
                  <a:schemeClr val="tx1"/>
                </a:solidFill>
                <a:latin typeface="Source Sans Pro" panose="020B0503030403020204" pitchFamily="34" charset="0"/>
              </a:rPr>
              <a:t>First and last name may only consist of letters, hyphens, spaces, and single quotes</a:t>
            </a:r>
          </a:p>
          <a:p>
            <a:pPr marL="171450" indent="-171450">
              <a:spcBef>
                <a:spcPts val="450"/>
              </a:spcBef>
              <a:spcAft>
                <a:spcPts val="450"/>
              </a:spcAft>
              <a:buFont typeface="Arial" panose="020B0604020202020204" pitchFamily="34" charset="0"/>
              <a:buChar char="•"/>
            </a:pPr>
            <a:r>
              <a:rPr lang="en-US" sz="1200">
                <a:solidFill>
                  <a:schemeClr val="tx1"/>
                </a:solidFill>
                <a:latin typeface="Source Sans Pro" panose="020B0503030403020204" pitchFamily="34" charset="0"/>
              </a:rPr>
              <a:t>The first name should be the consumer’s legal name, not a nickname</a:t>
            </a:r>
          </a:p>
          <a:p>
            <a:pPr marL="171450" indent="-171450">
              <a:spcBef>
                <a:spcPts val="450"/>
              </a:spcBef>
              <a:spcAft>
                <a:spcPts val="450"/>
              </a:spcAft>
              <a:buFont typeface="Arial" panose="020B0604020202020204" pitchFamily="34" charset="0"/>
              <a:buChar char="•"/>
            </a:pPr>
            <a:r>
              <a:rPr lang="en-US" sz="1200">
                <a:solidFill>
                  <a:schemeClr val="tx1"/>
                </a:solidFill>
                <a:latin typeface="Source Sans Pro" panose="020B0503030403020204" pitchFamily="34" charset="0"/>
              </a:rPr>
              <a:t>The last name must be at least 2 characters</a:t>
            </a:r>
          </a:p>
        </p:txBody>
      </p:sp>
      <p:sp>
        <p:nvSpPr>
          <p:cNvPr id="27" name="Rectangular Callout 26"/>
          <p:cNvSpPr/>
          <p:nvPr/>
        </p:nvSpPr>
        <p:spPr>
          <a:xfrm>
            <a:off x="827487" y="5095832"/>
            <a:ext cx="2018525" cy="516267"/>
          </a:xfrm>
          <a:prstGeom prst="wedgeRectCallout">
            <a:avLst>
              <a:gd name="adj1" fmla="val 64563"/>
              <a:gd name="adj2" fmla="val -6226"/>
            </a:avLst>
          </a:prstGeom>
          <a:no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spcBef>
                <a:spcPts val="450"/>
              </a:spcBef>
              <a:spcAft>
                <a:spcPts val="450"/>
              </a:spcAft>
            </a:pPr>
            <a:r>
              <a:rPr lang="en-US" sz="1200" dirty="0">
                <a:solidFill>
                  <a:schemeClr val="tx1"/>
                </a:solidFill>
                <a:latin typeface="Source Sans Pro" panose="020B0503030403020204" pitchFamily="34" charset="0"/>
              </a:rPr>
              <a:t>Date of birth must be in the MM/DD/</a:t>
            </a:r>
            <a:r>
              <a:rPr lang="en-US" sz="1200" dirty="0" err="1">
                <a:solidFill>
                  <a:schemeClr val="tx1"/>
                </a:solidFill>
                <a:latin typeface="Source Sans Pro" panose="020B0503030403020204" pitchFamily="34" charset="0"/>
              </a:rPr>
              <a:t>YYYY</a:t>
            </a:r>
            <a:r>
              <a:rPr lang="en-US" sz="1200" dirty="0">
                <a:solidFill>
                  <a:schemeClr val="tx1"/>
                </a:solidFill>
                <a:latin typeface="Source Sans Pro" panose="020B0503030403020204" pitchFamily="34" charset="0"/>
              </a:rPr>
              <a:t> format</a:t>
            </a:r>
          </a:p>
        </p:txBody>
      </p:sp>
      <p:sp>
        <p:nvSpPr>
          <p:cNvPr id="8" name="Title 3"/>
          <p:cNvSpPr>
            <a:spLocks noGrp="1"/>
          </p:cNvSpPr>
          <p:nvPr>
            <p:ph type="title"/>
          </p:nvPr>
        </p:nvSpPr>
        <p:spPr>
          <a:xfrm>
            <a:off x="337351" y="693600"/>
            <a:ext cx="11016449" cy="682440"/>
          </a:xfrm>
        </p:spPr>
        <p:txBody>
          <a:bodyPr>
            <a:normAutofit fontScale="90000"/>
          </a:bodyPr>
          <a:lstStyle/>
          <a:p>
            <a:r>
              <a:rPr lang="en-US" dirty="0">
                <a:solidFill>
                  <a:srgbClr val="296DFF"/>
                </a:solidFill>
              </a:rPr>
              <a:t>Apply Online</a:t>
            </a:r>
          </a:p>
        </p:txBody>
      </p:sp>
      <p:sp>
        <p:nvSpPr>
          <p:cNvPr id="4" name="TextBox 3"/>
          <p:cNvSpPr txBox="1"/>
          <p:nvPr/>
        </p:nvSpPr>
        <p:spPr>
          <a:xfrm>
            <a:off x="7649302" y="1805321"/>
            <a:ext cx="3223967" cy="307777"/>
          </a:xfrm>
          <a:prstGeom prst="rect">
            <a:avLst/>
          </a:prstGeom>
          <a:solidFill>
            <a:schemeClr val="bg1"/>
          </a:solidFill>
        </p:spPr>
        <p:txBody>
          <a:bodyPr wrap="square" rtlCol="0">
            <a:spAutoFit/>
          </a:bodyPr>
          <a:lstStyle/>
          <a:p>
            <a:r>
              <a:rPr lang="en-US" sz="1400" u="sng" dirty="0">
                <a:solidFill>
                  <a:srgbClr val="296DFF"/>
                </a:solidFill>
                <a:latin typeface="Source Sans Pro" panose="020B0503030403020204" pitchFamily="34" charset="0"/>
                <a:ea typeface="Source Sans Pro" panose="020B0503030403020204" pitchFamily="34" charset="0"/>
              </a:rPr>
              <a:t>Emergency</a:t>
            </a:r>
          </a:p>
        </p:txBody>
      </p:sp>
      <p:sp>
        <p:nvSpPr>
          <p:cNvPr id="12" name="TextBox 11"/>
          <p:cNvSpPr txBox="1"/>
          <p:nvPr/>
        </p:nvSpPr>
        <p:spPr>
          <a:xfrm>
            <a:off x="2926483" y="2067087"/>
            <a:ext cx="4812923" cy="307777"/>
          </a:xfrm>
          <a:prstGeom prst="rect">
            <a:avLst/>
          </a:prstGeom>
          <a:solidFill>
            <a:schemeClr val="bg1"/>
          </a:solidFill>
        </p:spPr>
        <p:txBody>
          <a:bodyPr wrap="square" rtlCol="0">
            <a:spAutoFit/>
          </a:bodyPr>
          <a:lstStyle/>
          <a:p>
            <a:r>
              <a:rPr lang="en-US" sz="1400" u="sng" dirty="0">
                <a:solidFill>
                  <a:srgbClr val="296DFF"/>
                </a:solidFill>
                <a:latin typeface="Source Sans Pro" panose="020B0503030403020204" pitchFamily="34" charset="0"/>
                <a:ea typeface="Source Sans Pro" panose="020B0503030403020204" pitchFamily="34" charset="0"/>
              </a:rPr>
              <a:t>Broadband Benefit Program </a:t>
            </a:r>
            <a:r>
              <a:rPr lang="en-US" sz="1400" dirty="0">
                <a:solidFill>
                  <a:schemeClr val="bg2">
                    <a:lumMod val="65000"/>
                  </a:schemeClr>
                </a:solidFill>
                <a:latin typeface="Source Sans Pro" panose="020B0503030403020204" pitchFamily="34" charset="0"/>
                <a:ea typeface="Source Sans Pro" panose="020B0503030403020204" pitchFamily="34" charset="0"/>
              </a:rPr>
              <a:t>or the Lifeline Program</a:t>
            </a:r>
          </a:p>
        </p:txBody>
      </p:sp>
    </p:spTree>
    <p:extLst>
      <p:ext uri="{BB962C8B-B14F-4D97-AF65-F5344CB8AC3E}">
        <p14:creationId xmlns:p14="http://schemas.microsoft.com/office/powerpoint/2010/main" val="1937543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 Online</a:t>
            </a:r>
          </a:p>
        </p:txBody>
      </p:sp>
      <p:sp>
        <p:nvSpPr>
          <p:cNvPr id="3" name="Slide Number Placeholder 2"/>
          <p:cNvSpPr>
            <a:spLocks noGrp="1"/>
          </p:cNvSpPr>
          <p:nvPr>
            <p:ph type="sldNum" sz="quarter" idx="11"/>
          </p:nvPr>
        </p:nvSpPr>
        <p:spPr/>
        <p:txBody>
          <a:bodyPr/>
          <a:lstStyle/>
          <a:p>
            <a:fld id="{77DFCED7-EB59-654B-ACD8-84CE8F59160C}" type="slidenum">
              <a:rPr lang="en-US" smtClean="0"/>
              <a:pPr/>
              <a:t>16</a:t>
            </a:fld>
            <a:endParaRPr lang="en-US"/>
          </a:p>
        </p:txBody>
      </p:sp>
      <p:pic>
        <p:nvPicPr>
          <p:cNvPr id="4" name="Picture 3" descr="Screenshot of the portion of the EBB application form where you would input your home address."/>
          <p:cNvPicPr>
            <a:picLocks noChangeAspect="1"/>
          </p:cNvPicPr>
          <p:nvPr/>
        </p:nvPicPr>
        <p:blipFill>
          <a:blip r:embed="rId3"/>
          <a:stretch>
            <a:fillRect/>
          </a:stretch>
        </p:blipFill>
        <p:spPr>
          <a:xfrm>
            <a:off x="1656784" y="1849283"/>
            <a:ext cx="9183139" cy="2802771"/>
          </a:xfrm>
          <a:prstGeom prst="rect">
            <a:avLst/>
          </a:prstGeom>
        </p:spPr>
      </p:pic>
    </p:spTree>
    <p:extLst>
      <p:ext uri="{BB962C8B-B14F-4D97-AF65-F5344CB8AC3E}">
        <p14:creationId xmlns:p14="http://schemas.microsoft.com/office/powerpoint/2010/main" val="3616502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17</a:t>
            </a:fld>
            <a:endParaRPr lang="en-US"/>
          </a:p>
        </p:txBody>
      </p:sp>
      <p:pic>
        <p:nvPicPr>
          <p:cNvPr id="7" name="Picture 6" descr="Screenshot of the portion of the EBB application form where you would choose whether you qualify based on your own circumstances or if you'd qualify based on a child's or other dependent's."/>
          <p:cNvPicPr>
            <a:picLocks noChangeAspect="1"/>
          </p:cNvPicPr>
          <p:nvPr/>
        </p:nvPicPr>
        <p:blipFill rotWithShape="1">
          <a:blip r:embed="rId3">
            <a:extLst>
              <a:ext uri="{28A0092B-C50C-407E-A947-70E740481C1C}">
                <a14:useLocalDpi xmlns:a14="http://schemas.microsoft.com/office/drawing/2010/main" val="0"/>
              </a:ext>
            </a:extLst>
          </a:blip>
          <a:srcRect l="-1" t="44445" r="-475" b="46306"/>
          <a:stretch/>
        </p:blipFill>
        <p:spPr>
          <a:xfrm>
            <a:off x="1811433" y="2276212"/>
            <a:ext cx="8695740" cy="1911178"/>
          </a:xfrm>
          <a:prstGeom prst="rect">
            <a:avLst/>
          </a:prstGeom>
        </p:spPr>
      </p:pic>
    </p:spTree>
    <p:extLst>
      <p:ext uri="{BB962C8B-B14F-4D97-AF65-F5344CB8AC3E}">
        <p14:creationId xmlns:p14="http://schemas.microsoft.com/office/powerpoint/2010/main" val="4081530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18</a:t>
            </a:fld>
            <a:endParaRPr lang="en-US"/>
          </a:p>
        </p:txBody>
      </p:sp>
      <p:pic>
        <p:nvPicPr>
          <p:cNvPr id="7" name="Picture 6" descr="Screenshot of the EBB application for where you would identify yourself by either your social security number, Tribal ID number, of upload a copy of your driver's license, Miliitary ID, Passport, Taxpayer ID number, or other government ID."/>
          <p:cNvPicPr>
            <a:picLocks noChangeAspect="1"/>
          </p:cNvPicPr>
          <p:nvPr/>
        </p:nvPicPr>
        <p:blipFill rotWithShape="1">
          <a:blip r:embed="rId3">
            <a:extLst>
              <a:ext uri="{28A0092B-C50C-407E-A947-70E740481C1C}">
                <a14:useLocalDpi xmlns:a14="http://schemas.microsoft.com/office/drawing/2010/main" val="0"/>
              </a:ext>
            </a:extLst>
          </a:blip>
          <a:srcRect l="-3728" t="53213" r="3728" b="1502"/>
          <a:stretch/>
        </p:blipFill>
        <p:spPr>
          <a:xfrm>
            <a:off x="2644346" y="175098"/>
            <a:ext cx="6054812" cy="6546377"/>
          </a:xfrm>
          <a:prstGeom prst="rect">
            <a:avLst/>
          </a:prstGeom>
        </p:spPr>
      </p:pic>
    </p:spTree>
    <p:extLst>
      <p:ext uri="{BB962C8B-B14F-4D97-AF65-F5344CB8AC3E}">
        <p14:creationId xmlns:p14="http://schemas.microsoft.com/office/powerpoint/2010/main" val="667112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19</a:t>
            </a:fld>
            <a:endParaRPr lang="en-US"/>
          </a:p>
        </p:txBody>
      </p:sp>
      <p:pic>
        <p:nvPicPr>
          <p:cNvPr id="5" name="Picture 4" descr="Screenshot of the EBB application form where you would create your account by choosing your user name, your password, confirm your password, and provide your email address and phone number as contact information.  "/>
          <p:cNvPicPr>
            <a:picLocks noChangeAspect="1"/>
          </p:cNvPicPr>
          <p:nvPr/>
        </p:nvPicPr>
        <p:blipFill>
          <a:blip r:embed="rId3"/>
          <a:stretch>
            <a:fillRect/>
          </a:stretch>
        </p:blipFill>
        <p:spPr>
          <a:xfrm>
            <a:off x="4015820" y="222258"/>
            <a:ext cx="5343396" cy="6535765"/>
          </a:xfrm>
          <a:prstGeom prst="rect">
            <a:avLst/>
          </a:prstGeom>
        </p:spPr>
      </p:pic>
    </p:spTree>
    <p:extLst>
      <p:ext uri="{BB962C8B-B14F-4D97-AF65-F5344CB8AC3E}">
        <p14:creationId xmlns:p14="http://schemas.microsoft.com/office/powerpoint/2010/main" val="1733848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8134700-C432-2445-8E27-9ECCCA9E525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69" y="2058357"/>
            <a:ext cx="3928117" cy="3928117"/>
          </a:xfrm>
          <a:prstGeom prst="rect">
            <a:avLst/>
          </a:prstGeom>
        </p:spPr>
      </p:pic>
      <p:sp>
        <p:nvSpPr>
          <p:cNvPr id="16" name="TextBox 15">
            <a:extLst>
              <a:ext uri="{FF2B5EF4-FFF2-40B4-BE49-F238E27FC236}">
                <a16:creationId xmlns:a16="http://schemas.microsoft.com/office/drawing/2014/main" id="{037A668F-F5D3-FE4B-A047-8A6639497E9F}"/>
              </a:ext>
            </a:extLst>
          </p:cNvPr>
          <p:cNvSpPr txBox="1"/>
          <p:nvPr/>
        </p:nvSpPr>
        <p:spPr>
          <a:xfrm>
            <a:off x="5036949" y="2200822"/>
            <a:ext cx="6524787" cy="4093428"/>
          </a:xfrm>
          <a:prstGeom prst="rect">
            <a:avLst/>
          </a:prstGeom>
          <a:noFill/>
        </p:spPr>
        <p:txBody>
          <a:bodyPr wrap="square" lIns="91440" tIns="45720" rIns="91440" bIns="45720" rtlCol="0" anchor="t">
            <a:spAutoFit/>
          </a:bodyPr>
          <a:lstStyle/>
          <a:p>
            <a:r>
              <a:rPr lang="en-US" sz="2000" dirty="0">
                <a:solidFill>
                  <a:schemeClr val="bg1"/>
                </a:solidFill>
              </a:rPr>
              <a:t>The Emergency Broadband Benefit Program is a Federal Communications Commission (FCC) Program that provides a temporary discount on monthly broadband bills for qualifying low-income households.  Eligible households can receive:</a:t>
            </a:r>
          </a:p>
          <a:p>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Up to $50/month discount for broadband service and associated equipment rentals;</a:t>
            </a:r>
            <a:endParaRPr lang="en-US" sz="2000" dirty="0">
              <a:solidFill>
                <a:schemeClr val="bg1"/>
              </a:solidFill>
              <a:cs typeface="Calibri"/>
            </a:endParaRPr>
          </a:p>
          <a:p>
            <a:pPr marL="342900" indent="-342900">
              <a:buFont typeface="Arial" panose="020B0604020202020204" pitchFamily="34" charset="0"/>
              <a:buChar char="•"/>
            </a:pPr>
            <a:r>
              <a:rPr lang="en-US" sz="2000" dirty="0">
                <a:solidFill>
                  <a:schemeClr val="bg1"/>
                </a:solidFill>
              </a:rPr>
              <a:t>Up to $75/month discount for households on Tribal lands, and;</a:t>
            </a:r>
            <a:endParaRPr lang="en-US" sz="2000" dirty="0">
              <a:solidFill>
                <a:schemeClr val="bg1"/>
              </a:solidFill>
              <a:cs typeface="Calibri"/>
            </a:endParaRPr>
          </a:p>
          <a:p>
            <a:pPr marL="342900" indent="-342900">
              <a:buFont typeface="Arial" panose="020B0604020202020204" pitchFamily="34" charset="0"/>
              <a:buChar char="•"/>
            </a:pPr>
            <a:r>
              <a:rPr lang="en-US" sz="2000" dirty="0">
                <a:solidFill>
                  <a:schemeClr val="bg1"/>
                </a:solidFill>
              </a:rPr>
              <a:t>A one-time discount of up to $100 for a laptop, desktop computer, or tablet purchased through a participating provider.</a:t>
            </a:r>
            <a:endParaRPr lang="en-US" sz="2000" dirty="0">
              <a:solidFill>
                <a:schemeClr val="bg1"/>
              </a:solidFill>
              <a:cs typeface="Calibri"/>
            </a:endParaRPr>
          </a:p>
        </p:txBody>
      </p:sp>
      <p:sp>
        <p:nvSpPr>
          <p:cNvPr id="4" name="Rectangle 3">
            <a:extLst>
              <a:ext uri="{FF2B5EF4-FFF2-40B4-BE49-F238E27FC236}">
                <a16:creationId xmlns:a16="http://schemas.microsoft.com/office/drawing/2014/main" id="{1925D95E-EFC6-D343-A420-E38F8EE9EE5F}"/>
              </a:ext>
            </a:extLst>
          </p:cNvPr>
          <p:cNvSpPr/>
          <p:nvPr/>
        </p:nvSpPr>
        <p:spPr>
          <a:xfrm>
            <a:off x="0" y="1513490"/>
            <a:ext cx="12192000" cy="3153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F4DAA38-3B7E-F146-A802-3186F7C0AE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700029"/>
          </a:xfrm>
          <a:prstGeom prst="rect">
            <a:avLst/>
          </a:prstGeom>
        </p:spPr>
      </p:pic>
    </p:spTree>
    <p:extLst>
      <p:ext uri="{BB962C8B-B14F-4D97-AF65-F5344CB8AC3E}">
        <p14:creationId xmlns:p14="http://schemas.microsoft.com/office/powerpoint/2010/main" val="197010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20</a:t>
            </a:fld>
            <a:endParaRPr lang="en-US"/>
          </a:p>
        </p:txBody>
      </p:sp>
      <p:pic>
        <p:nvPicPr>
          <p:cNvPr id="3073" name="Picture 1" descr="Screenshot of the EBB application form where the system cofirms your account name and status.  It includes a get started button on the bottom following your confi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050" y="1825052"/>
            <a:ext cx="5600142" cy="290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584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21</a:t>
            </a:fld>
            <a:endParaRPr lang="en-US"/>
          </a:p>
        </p:txBody>
      </p:sp>
      <p:pic>
        <p:nvPicPr>
          <p:cNvPr id="9" name="Picture 8" descr="Screenshot of EBB application where you would identify if you participating any of the public assistance programs which qualify you for EBB."/>
          <p:cNvPicPr>
            <a:picLocks noChangeAspect="1"/>
          </p:cNvPicPr>
          <p:nvPr/>
        </p:nvPicPr>
        <p:blipFill>
          <a:blip r:embed="rId3"/>
          <a:stretch>
            <a:fillRect/>
          </a:stretch>
        </p:blipFill>
        <p:spPr>
          <a:xfrm>
            <a:off x="4405528" y="134317"/>
            <a:ext cx="5734702" cy="6587158"/>
          </a:xfrm>
          <a:prstGeom prst="rect">
            <a:avLst/>
          </a:prstGeom>
        </p:spPr>
      </p:pic>
    </p:spTree>
    <p:extLst>
      <p:ext uri="{BB962C8B-B14F-4D97-AF65-F5344CB8AC3E}">
        <p14:creationId xmlns:p14="http://schemas.microsoft.com/office/powerpoint/2010/main" val="1113547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3912" y="319861"/>
            <a:ext cx="11016449" cy="682440"/>
          </a:xfrm>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22</a:t>
            </a:fld>
            <a:endParaRPr lang="en-US"/>
          </a:p>
        </p:txBody>
      </p:sp>
      <p:pic>
        <p:nvPicPr>
          <p:cNvPr id="3" name="Picture 2" descr="Screenshot of a confirmation screen that lists information that you had previously provided for qualification for EBB."/>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328" y="1002301"/>
            <a:ext cx="9219528" cy="5354049"/>
          </a:xfrm>
          <a:prstGeom prst="rect">
            <a:avLst/>
          </a:prstGeom>
        </p:spPr>
      </p:pic>
    </p:spTree>
    <p:extLst>
      <p:ext uri="{BB962C8B-B14F-4D97-AF65-F5344CB8AC3E}">
        <p14:creationId xmlns:p14="http://schemas.microsoft.com/office/powerpoint/2010/main" val="1206582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23</a:t>
            </a:fld>
            <a:endParaRPr lang="en-US"/>
          </a:p>
        </p:txBody>
      </p:sp>
      <p:pic>
        <p:nvPicPr>
          <p:cNvPr id="5" name="Picture 4" descr="Ths is a screenshot of an announcement from the EBB system that you have qualified for EBB."/>
          <p:cNvPicPr>
            <a:picLocks noChangeAspect="1"/>
          </p:cNvPicPr>
          <p:nvPr/>
        </p:nvPicPr>
        <p:blipFill>
          <a:blip r:embed="rId3"/>
          <a:stretch>
            <a:fillRect/>
          </a:stretch>
        </p:blipFill>
        <p:spPr>
          <a:xfrm>
            <a:off x="1769684" y="381000"/>
            <a:ext cx="4798330" cy="5863281"/>
          </a:xfrm>
          <a:prstGeom prst="rect">
            <a:avLst/>
          </a:prstGeom>
        </p:spPr>
      </p:pic>
      <p:pic>
        <p:nvPicPr>
          <p:cNvPr id="6" name="Picture 5" descr="Bottom half of a confirmation screen from the EBB system that asks if you live on Tribal lands and, if you do, to press the confirmation button."/>
          <p:cNvPicPr>
            <a:picLocks noChangeAspect="1"/>
          </p:cNvPicPr>
          <p:nvPr/>
        </p:nvPicPr>
        <p:blipFill>
          <a:blip r:embed="rId4"/>
          <a:stretch>
            <a:fillRect/>
          </a:stretch>
        </p:blipFill>
        <p:spPr>
          <a:xfrm>
            <a:off x="6710804" y="1269744"/>
            <a:ext cx="5286521" cy="5274574"/>
          </a:xfrm>
          <a:prstGeom prst="rect">
            <a:avLst/>
          </a:prstGeom>
        </p:spPr>
      </p:pic>
      <p:pic>
        <p:nvPicPr>
          <p:cNvPr id="7" name="Picture 6" descr="Screenshot of the top half of a confirmaton screen from the EBB system that restates your name and mailing address."/>
          <p:cNvPicPr>
            <a:picLocks noChangeAspect="1"/>
          </p:cNvPicPr>
          <p:nvPr/>
        </p:nvPicPr>
        <p:blipFill>
          <a:blip r:embed="rId5"/>
          <a:stretch>
            <a:fillRect/>
          </a:stretch>
        </p:blipFill>
        <p:spPr>
          <a:xfrm>
            <a:off x="7588204" y="512414"/>
            <a:ext cx="4003721" cy="890476"/>
          </a:xfrm>
          <a:prstGeom prst="rect">
            <a:avLst/>
          </a:prstGeom>
        </p:spPr>
      </p:pic>
    </p:spTree>
    <p:extLst>
      <p:ext uri="{BB962C8B-B14F-4D97-AF65-F5344CB8AC3E}">
        <p14:creationId xmlns:p14="http://schemas.microsoft.com/office/powerpoint/2010/main" val="3115475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Correct Errors through the National Verifier</a:t>
            </a:r>
          </a:p>
          <a:p>
            <a:pPr marL="342900" indent="-342900">
              <a:buFont typeface="Arial" panose="020B0604020202020204" pitchFamily="34" charset="0"/>
              <a:buChar char="•"/>
            </a:pPr>
            <a:r>
              <a:rPr lang="en-US" dirty="0"/>
              <a:t>Use the portal to correct address and duplicate errors</a:t>
            </a:r>
          </a:p>
          <a:p>
            <a:pPr marL="342900" indent="-342900">
              <a:buFont typeface="Arial" panose="020B0604020202020204" pitchFamily="34" charset="0"/>
              <a:buChar char="•"/>
            </a:pPr>
            <a:r>
              <a:rPr lang="en-US" dirty="0"/>
              <a:t>Upload Identity Documents</a:t>
            </a:r>
          </a:p>
          <a:p>
            <a:pPr marL="342900" indent="-342900">
              <a:buFont typeface="Arial" panose="020B0604020202020204" pitchFamily="34" charset="0"/>
              <a:buChar char="•"/>
            </a:pPr>
            <a:r>
              <a:rPr lang="en-US" dirty="0"/>
              <a:t>Upload Eligibility Documents</a:t>
            </a:r>
          </a:p>
          <a:p>
            <a:pPr marL="342900" indent="-342900">
              <a:buFont typeface="Arial" panose="020B0604020202020204" pitchFamily="34" charset="0"/>
              <a:buChar char="•"/>
            </a:pPr>
            <a:endParaRPr lang="en-US" dirty="0"/>
          </a:p>
          <a:p>
            <a:endParaRPr lang="en-US" dirty="0"/>
          </a:p>
        </p:txBody>
      </p:sp>
      <p:sp>
        <p:nvSpPr>
          <p:cNvPr id="2" name="Title 1"/>
          <p:cNvSpPr>
            <a:spLocks noGrp="1"/>
          </p:cNvSpPr>
          <p:nvPr>
            <p:ph type="title"/>
          </p:nvPr>
        </p:nvSpPr>
        <p:spPr/>
        <p:txBody>
          <a:bodyPr/>
          <a:lstStyle/>
          <a:p>
            <a:r>
              <a:rPr lang="en-US" dirty="0"/>
              <a:t>Apply Online</a:t>
            </a:r>
          </a:p>
        </p:txBody>
      </p:sp>
      <p:sp>
        <p:nvSpPr>
          <p:cNvPr id="3" name="Slide Number Placeholder 2"/>
          <p:cNvSpPr>
            <a:spLocks noGrp="1"/>
          </p:cNvSpPr>
          <p:nvPr>
            <p:ph type="sldNum" sz="quarter" idx="4294967295"/>
          </p:nvPr>
        </p:nvSpPr>
        <p:spPr>
          <a:xfrm>
            <a:off x="9448800" y="6356350"/>
            <a:ext cx="2743200" cy="365125"/>
          </a:xfrm>
        </p:spPr>
        <p:txBody>
          <a:bodyPr/>
          <a:lstStyle/>
          <a:p>
            <a:fld id="{77DFCED7-EB59-654B-ACD8-84CE8F59160C}" type="slidenum">
              <a:rPr lang="en-US" smtClean="0"/>
              <a:pPr/>
              <a:t>24</a:t>
            </a:fld>
            <a:endParaRPr lang="en-US"/>
          </a:p>
        </p:txBody>
      </p:sp>
    </p:spTree>
    <p:extLst>
      <p:ext uri="{BB962C8B-B14F-4D97-AF65-F5344CB8AC3E}">
        <p14:creationId xmlns:p14="http://schemas.microsoft.com/office/powerpoint/2010/main" val="453804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25</a:t>
            </a:fld>
            <a:endParaRPr lang="en-US"/>
          </a:p>
        </p:txBody>
      </p:sp>
      <p:pic>
        <p:nvPicPr>
          <p:cNvPr id="3" name="Picture 2" descr="Screenshot of the EBB system which provides the applicant with an opportunity to confirm their location by pinning it into a m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1194" y="239177"/>
            <a:ext cx="6217606" cy="6400093"/>
          </a:xfrm>
          <a:prstGeom prst="rect">
            <a:avLst/>
          </a:prstGeom>
        </p:spPr>
      </p:pic>
    </p:spTree>
    <p:extLst>
      <p:ext uri="{BB962C8B-B14F-4D97-AF65-F5344CB8AC3E}">
        <p14:creationId xmlns:p14="http://schemas.microsoft.com/office/powerpoint/2010/main" val="2361014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26</a:t>
            </a:fld>
            <a:endParaRPr lang="en-US"/>
          </a:p>
        </p:txBody>
      </p:sp>
      <p:pic>
        <p:nvPicPr>
          <p:cNvPr id="5" name="Picture 4" descr="Screenshot of the EBB system page where the applicant would confirm the make up of  their househol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309" y="565266"/>
            <a:ext cx="7040140" cy="5602778"/>
          </a:xfrm>
          <a:prstGeom prst="rect">
            <a:avLst/>
          </a:prstGeom>
        </p:spPr>
      </p:pic>
    </p:spTree>
    <p:extLst>
      <p:ext uri="{BB962C8B-B14F-4D97-AF65-F5344CB8AC3E}">
        <p14:creationId xmlns:p14="http://schemas.microsoft.com/office/powerpoint/2010/main" val="3555560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27</a:t>
            </a:fld>
            <a:endParaRPr lang="en-US"/>
          </a:p>
        </p:txBody>
      </p:sp>
      <p:pic>
        <p:nvPicPr>
          <p:cNvPr id="6" name="Picture 5" descr="Screenshot of the EBB system page which confirms that the applicant is approved to apply for the EBB"/>
          <p:cNvPicPr>
            <a:picLocks noChangeAspect="1"/>
          </p:cNvPicPr>
          <p:nvPr/>
        </p:nvPicPr>
        <p:blipFill>
          <a:blip r:embed="rId3"/>
          <a:stretch>
            <a:fillRect/>
          </a:stretch>
        </p:blipFill>
        <p:spPr>
          <a:xfrm>
            <a:off x="4929760" y="873917"/>
            <a:ext cx="5610553" cy="5370474"/>
          </a:xfrm>
          <a:prstGeom prst="rect">
            <a:avLst/>
          </a:prstGeom>
        </p:spPr>
      </p:pic>
    </p:spTree>
    <p:extLst>
      <p:ext uri="{BB962C8B-B14F-4D97-AF65-F5344CB8AC3E}">
        <p14:creationId xmlns:p14="http://schemas.microsoft.com/office/powerpoint/2010/main" val="4199138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 Online </a:t>
            </a:r>
          </a:p>
        </p:txBody>
      </p:sp>
      <p:sp>
        <p:nvSpPr>
          <p:cNvPr id="3" name="Slide Number Placeholder 2"/>
          <p:cNvSpPr>
            <a:spLocks noGrp="1"/>
          </p:cNvSpPr>
          <p:nvPr>
            <p:ph type="sldNum" sz="quarter" idx="11"/>
          </p:nvPr>
        </p:nvSpPr>
        <p:spPr/>
        <p:txBody>
          <a:bodyPr/>
          <a:lstStyle/>
          <a:p>
            <a:fld id="{77DFCED7-EB59-654B-ACD8-84CE8F59160C}" type="slidenum">
              <a:rPr lang="en-US" smtClean="0"/>
              <a:pPr/>
              <a:t>28</a:t>
            </a:fld>
            <a:endParaRPr lang="en-US"/>
          </a:p>
        </p:txBody>
      </p:sp>
      <p:pic>
        <p:nvPicPr>
          <p:cNvPr id="5" name="Picture 4" descr="Screenshot of the EBB system page where the applicant would identify whch public assistance program participation they are using to qualify for EBB."/>
          <p:cNvPicPr>
            <a:picLocks noChangeAspect="1"/>
          </p:cNvPicPr>
          <p:nvPr/>
        </p:nvPicPr>
        <p:blipFill rotWithShape="1">
          <a:blip r:embed="rId3"/>
          <a:srcRect l="28427" t="9347" r="28171" b="4513"/>
          <a:stretch/>
        </p:blipFill>
        <p:spPr>
          <a:xfrm>
            <a:off x="1366887" y="1376040"/>
            <a:ext cx="3968685" cy="4430598"/>
          </a:xfrm>
          <a:prstGeom prst="rect">
            <a:avLst/>
          </a:prstGeom>
        </p:spPr>
      </p:pic>
      <p:pic>
        <p:nvPicPr>
          <p:cNvPr id="6" name="Picture 5" descr="Screenshot of the bottom half of the EBB application pager where the applicant would be able to upload copies of documents to help their household qualify."/>
          <p:cNvPicPr>
            <a:picLocks noChangeAspect="1"/>
          </p:cNvPicPr>
          <p:nvPr/>
        </p:nvPicPr>
        <p:blipFill rotWithShape="1">
          <a:blip r:embed="rId4"/>
          <a:srcRect l="21385" t="27149" r="24718" b="5007"/>
          <a:stretch/>
        </p:blipFill>
        <p:spPr>
          <a:xfrm>
            <a:off x="5410984" y="1696824"/>
            <a:ext cx="5618375" cy="3978111"/>
          </a:xfrm>
          <a:prstGeom prst="rect">
            <a:avLst/>
          </a:prstGeom>
        </p:spPr>
      </p:pic>
    </p:spTree>
    <p:extLst>
      <p:ext uri="{BB962C8B-B14F-4D97-AF65-F5344CB8AC3E}">
        <p14:creationId xmlns:p14="http://schemas.microsoft.com/office/powerpoint/2010/main" val="417847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29</a:t>
            </a:fld>
            <a:endParaRPr lang="en-US"/>
          </a:p>
        </p:txBody>
      </p:sp>
      <p:pic>
        <p:nvPicPr>
          <p:cNvPr id="3" name="Picture 2" descr="The first of a series of screenshots of the EBB appllication where the consumer would verify that the information they have provided is accurate and that they agree with program participation rules."/>
          <p:cNvPicPr>
            <a:picLocks noChangeAspect="1"/>
          </p:cNvPicPr>
          <p:nvPr/>
        </p:nvPicPr>
        <p:blipFill>
          <a:blip r:embed="rId3"/>
          <a:stretch>
            <a:fillRect/>
          </a:stretch>
        </p:blipFill>
        <p:spPr>
          <a:xfrm>
            <a:off x="0" y="252820"/>
            <a:ext cx="4333800" cy="4782124"/>
          </a:xfrm>
          <a:prstGeom prst="rect">
            <a:avLst/>
          </a:prstGeom>
        </p:spPr>
      </p:pic>
      <p:pic>
        <p:nvPicPr>
          <p:cNvPr id="7" name="Picture 6" descr="The second of a series of screenshots of the EBB appllication where the consumer would verify that the information they have provided is accurate and that they agree with program participation rules."/>
          <p:cNvPicPr>
            <a:picLocks noChangeAspect="1"/>
          </p:cNvPicPr>
          <p:nvPr/>
        </p:nvPicPr>
        <p:blipFill>
          <a:blip r:embed="rId4"/>
          <a:stretch>
            <a:fillRect/>
          </a:stretch>
        </p:blipFill>
        <p:spPr>
          <a:xfrm>
            <a:off x="4416128" y="377072"/>
            <a:ext cx="4106059" cy="5184906"/>
          </a:xfrm>
          <a:prstGeom prst="rect">
            <a:avLst/>
          </a:prstGeom>
        </p:spPr>
      </p:pic>
      <p:pic>
        <p:nvPicPr>
          <p:cNvPr id="8" name="Picture 7" descr="The third of a series of screenshots of the EBB appllication where the consumer would verify that the information they have provided is accurate and that they agree with program participation rules.  At the end, is an electronic signature block."/>
          <p:cNvPicPr>
            <a:picLocks noChangeAspect="1"/>
          </p:cNvPicPr>
          <p:nvPr/>
        </p:nvPicPr>
        <p:blipFill>
          <a:blip r:embed="rId5"/>
          <a:stretch>
            <a:fillRect/>
          </a:stretch>
        </p:blipFill>
        <p:spPr>
          <a:xfrm>
            <a:off x="8450749" y="1338606"/>
            <a:ext cx="3698002" cy="3084012"/>
          </a:xfrm>
          <a:prstGeom prst="rect">
            <a:avLst/>
          </a:prstGeom>
        </p:spPr>
      </p:pic>
    </p:spTree>
    <p:extLst>
      <p:ext uri="{BB962C8B-B14F-4D97-AF65-F5344CB8AC3E}">
        <p14:creationId xmlns:p14="http://schemas.microsoft.com/office/powerpoint/2010/main" val="3503394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2" name="Picture 11" descr="Slide Header that reads 'Who Qualifies for the Benefit?&quot;  With the FCC logo on the left and the Emergency Broadband Benefit logo on the right.">
            <a:extLst>
              <a:ext uri="{FF2B5EF4-FFF2-40B4-BE49-F238E27FC236}">
                <a16:creationId xmlns:a16="http://schemas.microsoft.com/office/drawing/2014/main" id="{99080AFD-FC67-5949-BA81-E2EA1B53D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0029"/>
          </a:xfrm>
          <a:prstGeom prst="rect">
            <a:avLst/>
          </a:prstGeom>
        </p:spPr>
      </p:pic>
      <p:pic>
        <p:nvPicPr>
          <p:cNvPr id="13" name="Picture 12">
            <a:extLst>
              <a:ext uri="{FF2B5EF4-FFF2-40B4-BE49-F238E27FC236}">
                <a16:creationId xmlns:a16="http://schemas.microsoft.com/office/drawing/2014/main" id="{299DC65D-FB64-D841-9722-3711AC8E444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57" t="21905" r="27276" b="-10013"/>
          <a:stretch/>
        </p:blipFill>
        <p:spPr>
          <a:xfrm>
            <a:off x="8101933" y="2064796"/>
            <a:ext cx="3786011" cy="4657594"/>
          </a:xfrm>
          <a:prstGeom prst="rect">
            <a:avLst/>
          </a:prstGeom>
        </p:spPr>
      </p:pic>
      <p:sp>
        <p:nvSpPr>
          <p:cNvPr id="14" name="TextBox 13">
            <a:extLst>
              <a:ext uri="{FF2B5EF4-FFF2-40B4-BE49-F238E27FC236}">
                <a16:creationId xmlns:a16="http://schemas.microsoft.com/office/drawing/2014/main" id="{530521F9-4811-5147-B4C3-02AF9E9B85D3}"/>
              </a:ext>
            </a:extLst>
          </p:cNvPr>
          <p:cNvSpPr txBox="1"/>
          <p:nvPr/>
        </p:nvSpPr>
        <p:spPr>
          <a:xfrm>
            <a:off x="304056" y="1900052"/>
            <a:ext cx="7379279" cy="4339650"/>
          </a:xfrm>
          <a:prstGeom prst="rect">
            <a:avLst/>
          </a:prstGeom>
          <a:noFill/>
        </p:spPr>
        <p:txBody>
          <a:bodyPr wrap="square" lIns="91440" tIns="45720" rIns="91440" bIns="45720" rtlCol="0" anchor="t">
            <a:spAutoFit/>
          </a:bodyPr>
          <a:lstStyle/>
          <a:p>
            <a:pPr algn="ctr"/>
            <a:r>
              <a:rPr lang="en-US" sz="2800" dirty="0">
                <a:solidFill>
                  <a:schemeClr val="bg1"/>
                </a:solidFill>
              </a:rPr>
              <a:t>A Household Is Eligible If Any Member</a:t>
            </a:r>
          </a:p>
          <a:p>
            <a:endParaRPr lang="en-US" sz="2800" dirty="0">
              <a:solidFill>
                <a:schemeClr val="bg1"/>
              </a:solidFill>
            </a:endParaRPr>
          </a:p>
          <a:p>
            <a:pPr marL="457200" indent="-457200">
              <a:buFont typeface="Arial" panose="020B0604020202020204" pitchFamily="34" charset="0"/>
              <a:buChar char="•"/>
            </a:pPr>
            <a:r>
              <a:rPr lang="en-US" sz="2200" dirty="0">
                <a:solidFill>
                  <a:schemeClr val="bg1"/>
                </a:solidFill>
              </a:rPr>
              <a:t>Received a Pell Grant in the current award year;</a:t>
            </a:r>
          </a:p>
          <a:p>
            <a:pPr marL="457200" indent="-457200">
              <a:buFont typeface="Arial" panose="020B0604020202020204" pitchFamily="34" charset="0"/>
              <a:buChar char="•"/>
            </a:pPr>
            <a:r>
              <a:rPr lang="en-US" sz="2200" dirty="0">
                <a:solidFill>
                  <a:schemeClr val="bg1"/>
                </a:solidFill>
              </a:rPr>
              <a:t>Is approved to receive benefits under the free and reduced school lunch program or school breakfast program in the 2019-2020 or 2020-2021 school year;</a:t>
            </a:r>
            <a:endParaRPr lang="en-US" sz="2200" dirty="0">
              <a:solidFill>
                <a:schemeClr val="bg1"/>
              </a:solidFill>
              <a:cs typeface="Calibri"/>
            </a:endParaRPr>
          </a:p>
          <a:p>
            <a:pPr marL="457200" indent="-457200">
              <a:buFont typeface="Arial" panose="020B0604020202020204" pitchFamily="34" charset="0"/>
              <a:buChar char="•"/>
            </a:pPr>
            <a:r>
              <a:rPr lang="en-US" sz="2200" dirty="0">
                <a:solidFill>
                  <a:schemeClr val="bg1"/>
                </a:solidFill>
              </a:rPr>
              <a:t>Experienced a substantial loss of income, due to a job loss or furlough since 2/29/20 and the household had a total income in 2020 below $99,000 (single filers) or $198,000 (joint filers); or</a:t>
            </a:r>
            <a:endParaRPr lang="en-US" sz="2200" dirty="0">
              <a:solidFill>
                <a:schemeClr val="bg1"/>
              </a:solidFill>
              <a:cs typeface="Calibri"/>
            </a:endParaRPr>
          </a:p>
          <a:p>
            <a:pPr marL="457200" indent="-457200">
              <a:buFont typeface="Arial" panose="020B0604020202020204" pitchFamily="34" charset="0"/>
              <a:buChar char="•"/>
            </a:pPr>
            <a:r>
              <a:rPr lang="en-US" sz="2200" dirty="0">
                <a:solidFill>
                  <a:schemeClr val="bg1"/>
                </a:solidFill>
              </a:rPr>
              <a:t>Meets the eligibility of a participating providers’ existing low-income or COVID-19 program.</a:t>
            </a:r>
            <a:endParaRPr lang="en-US" sz="2200" dirty="0">
              <a:solidFill>
                <a:schemeClr val="bg1"/>
              </a:solidFill>
              <a:cs typeface="Calibri"/>
            </a:endParaRPr>
          </a:p>
        </p:txBody>
      </p:sp>
    </p:spTree>
    <p:extLst>
      <p:ext uri="{BB962C8B-B14F-4D97-AF65-F5344CB8AC3E}">
        <p14:creationId xmlns:p14="http://schemas.microsoft.com/office/powerpoint/2010/main" val="4167270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7351" y="720450"/>
            <a:ext cx="11016449" cy="682440"/>
          </a:xfrm>
        </p:spPr>
        <p:txBody>
          <a:bodyPr/>
          <a:lstStyle/>
          <a:p>
            <a:r>
              <a:rPr lang="en-US" dirty="0"/>
              <a:t>Apply Online</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30</a:t>
            </a:fld>
            <a:endParaRPr lang="en-US"/>
          </a:p>
        </p:txBody>
      </p:sp>
      <p:pic>
        <p:nvPicPr>
          <p:cNvPr id="3" name="Picture 2" descr="Screenshot of the EBB application system after the applicant has provided information, suibmitted documents, and electronically signed the application.  This screenshot shows the system in process with the message to the applicant that this will take a few minu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285" y="568410"/>
            <a:ext cx="6601663" cy="5642091"/>
          </a:xfrm>
          <a:prstGeom prst="rect">
            <a:avLst/>
          </a:prstGeom>
        </p:spPr>
      </p:pic>
    </p:spTree>
    <p:extLst>
      <p:ext uri="{BB962C8B-B14F-4D97-AF65-F5344CB8AC3E}">
        <p14:creationId xmlns:p14="http://schemas.microsoft.com/office/powerpoint/2010/main" val="1586117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t>31</a:t>
            </a:fld>
            <a:endParaRPr lang="en-US"/>
          </a:p>
        </p:txBody>
      </p:sp>
      <p:pic>
        <p:nvPicPr>
          <p:cNvPr id="5" name="Picture 4" descr="First of a series of screenshots that occur after the system confirms that the applicant qualifies for the EBB."/>
          <p:cNvPicPr>
            <a:picLocks noChangeAspect="1"/>
          </p:cNvPicPr>
          <p:nvPr/>
        </p:nvPicPr>
        <p:blipFill>
          <a:blip r:embed="rId3"/>
          <a:stretch>
            <a:fillRect/>
          </a:stretch>
        </p:blipFill>
        <p:spPr>
          <a:xfrm>
            <a:off x="1769684" y="381000"/>
            <a:ext cx="4798330" cy="5863281"/>
          </a:xfrm>
          <a:prstGeom prst="rect">
            <a:avLst/>
          </a:prstGeom>
        </p:spPr>
      </p:pic>
      <p:pic>
        <p:nvPicPr>
          <p:cNvPr id="6" name="Picture 5" descr="Third of a series of screenshots that the system displays after the applicant qualifies for the EBB.  This comes with an option for the applicant to confirm that they live on Tribal lands, if they had asserted so in their application."/>
          <p:cNvPicPr>
            <a:picLocks noChangeAspect="1"/>
          </p:cNvPicPr>
          <p:nvPr/>
        </p:nvPicPr>
        <p:blipFill>
          <a:blip r:embed="rId4"/>
          <a:stretch>
            <a:fillRect/>
          </a:stretch>
        </p:blipFill>
        <p:spPr>
          <a:xfrm>
            <a:off x="6710804" y="1269744"/>
            <a:ext cx="5286521" cy="5274574"/>
          </a:xfrm>
          <a:prstGeom prst="rect">
            <a:avLst/>
          </a:prstGeom>
        </p:spPr>
      </p:pic>
      <p:pic>
        <p:nvPicPr>
          <p:cNvPr id="7" name="Picture 6" descr="Second of a series of screenshots that the system displays after the applicant qualifies for the EBB.  This shows the applicant's name and address for verification purposes."/>
          <p:cNvPicPr>
            <a:picLocks noChangeAspect="1"/>
          </p:cNvPicPr>
          <p:nvPr/>
        </p:nvPicPr>
        <p:blipFill>
          <a:blip r:embed="rId5"/>
          <a:stretch>
            <a:fillRect/>
          </a:stretch>
        </p:blipFill>
        <p:spPr>
          <a:xfrm>
            <a:off x="7588204" y="512414"/>
            <a:ext cx="4003721" cy="890476"/>
          </a:xfrm>
          <a:prstGeom prst="rect">
            <a:avLst/>
          </a:prstGeom>
        </p:spPr>
      </p:pic>
    </p:spTree>
    <p:extLst>
      <p:ext uri="{BB962C8B-B14F-4D97-AF65-F5344CB8AC3E}">
        <p14:creationId xmlns:p14="http://schemas.microsoft.com/office/powerpoint/2010/main" val="862009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 by Mail</a:t>
            </a:r>
          </a:p>
        </p:txBody>
      </p:sp>
      <p:sp>
        <p:nvSpPr>
          <p:cNvPr id="3" name="Slide Number Placeholder 2"/>
          <p:cNvSpPr>
            <a:spLocks noGrp="1"/>
          </p:cNvSpPr>
          <p:nvPr>
            <p:ph type="sldNum" sz="quarter" idx="12"/>
          </p:nvPr>
        </p:nvSpPr>
        <p:spPr/>
        <p:txBody>
          <a:bodyPr/>
          <a:lstStyle/>
          <a:p>
            <a:fld id="{77DFCED7-EB59-654B-ACD8-84CE8F59160C}" type="slidenum">
              <a:rPr lang="en-US" smtClean="0">
                <a:solidFill>
                  <a:schemeClr val="tx1"/>
                </a:solidFill>
                <a:latin typeface="Source Sans Pro" panose="020B0503030403020204" pitchFamily="34" charset="0"/>
                <a:ea typeface="Source Sans Pro" panose="020B0503030403020204" pitchFamily="34" charset="0"/>
              </a:rPr>
              <a:pPr/>
              <a:t>32</a:t>
            </a:fld>
            <a:endParaRPr lang="en-US">
              <a:solidFill>
                <a:schemeClr val="tx1"/>
              </a:solidFill>
              <a:latin typeface="Source Sans Pro" panose="020B0503030403020204" pitchFamily="34" charset="0"/>
              <a:ea typeface="Source Sans Pro" panose="020B0503030403020204" pitchFamily="34" charset="0"/>
            </a:endParaRPr>
          </a:p>
        </p:txBody>
      </p:sp>
      <p:sp>
        <p:nvSpPr>
          <p:cNvPr id="32" name="Content Placeholder 1"/>
          <p:cNvSpPr>
            <a:spLocks noGrp="1"/>
          </p:cNvSpPr>
          <p:nvPr>
            <p:ph idx="4294967295"/>
          </p:nvPr>
        </p:nvSpPr>
        <p:spPr>
          <a:xfrm>
            <a:off x="801279" y="1470025"/>
            <a:ext cx="5354423" cy="4102100"/>
          </a:xfrm>
        </p:spPr>
        <p:txBody>
          <a:bodyPr>
            <a:normAutofit/>
          </a:bodyPr>
          <a:lstStyle/>
          <a:p>
            <a:pPr>
              <a:spcBef>
                <a:spcPts val="450"/>
              </a:spcBef>
              <a:spcAft>
                <a:spcPts val="450"/>
              </a:spcAft>
              <a:buClr>
                <a:schemeClr val="bg1">
                  <a:lumMod val="50000"/>
                </a:schemeClr>
              </a:buClr>
              <a:buFont typeface="Arial" panose="020B0604020202020204" pitchFamily="34" charset="0"/>
              <a:buChar char="•"/>
            </a:pPr>
            <a:r>
              <a:rPr lang="en-US" sz="2000" dirty="0"/>
              <a:t>Consumers must complete all sections of the application (excluding page 8)</a:t>
            </a:r>
          </a:p>
          <a:p>
            <a:pPr>
              <a:spcBef>
                <a:spcPts val="450"/>
              </a:spcBef>
              <a:spcAft>
                <a:spcPts val="450"/>
              </a:spcAft>
              <a:buClr>
                <a:schemeClr val="bg1">
                  <a:lumMod val="50000"/>
                </a:schemeClr>
              </a:buClr>
              <a:buFont typeface="Arial" panose="020B0604020202020204" pitchFamily="34" charset="0"/>
              <a:buChar char="•"/>
            </a:pPr>
            <a:r>
              <a:rPr lang="en-US" sz="2000" dirty="0"/>
              <a:t>Write clearly, using black ink and capital letters</a:t>
            </a:r>
          </a:p>
          <a:p>
            <a:pPr>
              <a:spcBef>
                <a:spcPts val="450"/>
              </a:spcBef>
              <a:spcAft>
                <a:spcPts val="450"/>
              </a:spcAft>
              <a:buClr>
                <a:schemeClr val="bg1">
                  <a:lumMod val="50000"/>
                </a:schemeClr>
              </a:buClr>
              <a:buFont typeface="Arial" panose="020B0604020202020204" pitchFamily="34" charset="0"/>
              <a:buChar char="•"/>
            </a:pPr>
            <a:r>
              <a:rPr lang="en-US" sz="2000" dirty="0"/>
              <a:t>Consumers enter the same information they would include on the online application</a:t>
            </a:r>
          </a:p>
          <a:p>
            <a:pPr>
              <a:spcBef>
                <a:spcPts val="450"/>
              </a:spcBef>
              <a:spcAft>
                <a:spcPts val="450"/>
              </a:spcAft>
              <a:buClr>
                <a:schemeClr val="bg1">
                  <a:lumMod val="50000"/>
                </a:schemeClr>
              </a:buClr>
              <a:buFont typeface="Arial" panose="020B0604020202020204" pitchFamily="34" charset="0"/>
              <a:buChar char="•"/>
            </a:pPr>
            <a:r>
              <a:rPr lang="en-US" sz="2000" dirty="0"/>
              <a:t>Encourage consumers to submit copies of identity and eligibility documents along with a completed household worksheet</a:t>
            </a:r>
            <a:endParaRPr lang="en-US" sz="1800" dirty="0"/>
          </a:p>
          <a:p>
            <a:pPr marL="0" indent="0">
              <a:spcBef>
                <a:spcPts val="450"/>
              </a:spcBef>
              <a:spcAft>
                <a:spcPts val="450"/>
              </a:spcAft>
              <a:buClr>
                <a:schemeClr val="accent6"/>
              </a:buClr>
              <a:buNone/>
            </a:pPr>
            <a:endParaRPr lang="en-US" sz="2000" dirty="0"/>
          </a:p>
        </p:txBody>
      </p:sp>
      <p:pic>
        <p:nvPicPr>
          <p:cNvPr id="4" name="Picture 3" descr="Screenshot of the EBB mail application cover sheet."/>
          <p:cNvPicPr>
            <a:picLocks noChangeAspect="1"/>
          </p:cNvPicPr>
          <p:nvPr/>
        </p:nvPicPr>
        <p:blipFill rotWithShape="1">
          <a:blip r:embed="rId3"/>
          <a:srcRect l="25770" t="10022" r="36459" b="3814"/>
          <a:stretch/>
        </p:blipFill>
        <p:spPr>
          <a:xfrm>
            <a:off x="6155702" y="466696"/>
            <a:ext cx="4732052" cy="6072216"/>
          </a:xfrm>
          <a:prstGeom prst="rect">
            <a:avLst/>
          </a:prstGeom>
        </p:spPr>
      </p:pic>
    </p:spTree>
    <p:extLst>
      <p:ext uri="{BB962C8B-B14F-4D97-AF65-F5344CB8AC3E}">
        <p14:creationId xmlns:p14="http://schemas.microsoft.com/office/powerpoint/2010/main" val="3290302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51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178CAE-AD07-8846-BF85-66310285F54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92949"/>
          </a:xfrm>
          <a:prstGeom prst="rect">
            <a:avLst/>
          </a:prstGeom>
        </p:spPr>
      </p:pic>
      <p:sp>
        <p:nvSpPr>
          <p:cNvPr id="5" name="TextBox 4">
            <a:extLst>
              <a:ext uri="{FF2B5EF4-FFF2-40B4-BE49-F238E27FC236}">
                <a16:creationId xmlns:a16="http://schemas.microsoft.com/office/drawing/2014/main" id="{2D808EFD-E0B8-9C4F-B815-48787238E5EA}"/>
              </a:ext>
            </a:extLst>
          </p:cNvPr>
          <p:cNvSpPr txBox="1"/>
          <p:nvPr/>
        </p:nvSpPr>
        <p:spPr>
          <a:xfrm>
            <a:off x="2237317" y="2136526"/>
            <a:ext cx="771736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cs typeface="Calibri"/>
              </a:rPr>
              <a:t>Introducing the Emergency Broadband Benefit Outreach Toolkit</a:t>
            </a:r>
          </a:p>
          <a:p>
            <a:endParaRPr lang="en-US" dirty="0">
              <a:solidFill>
                <a:srgbClr val="000000"/>
              </a:solidFill>
              <a:cs typeface="Calibri"/>
            </a:endParaRPr>
          </a:p>
        </p:txBody>
      </p:sp>
      <p:sp>
        <p:nvSpPr>
          <p:cNvPr id="6" name="TextBox 5">
            <a:extLst>
              <a:ext uri="{FF2B5EF4-FFF2-40B4-BE49-F238E27FC236}">
                <a16:creationId xmlns:a16="http://schemas.microsoft.com/office/drawing/2014/main" id="{546D1AFB-9D1C-0D44-A490-75B3ACF1D482}"/>
              </a:ext>
            </a:extLst>
          </p:cNvPr>
          <p:cNvSpPr txBox="1"/>
          <p:nvPr/>
        </p:nvSpPr>
        <p:spPr>
          <a:xfrm>
            <a:off x="6244938" y="4393914"/>
            <a:ext cx="4804012" cy="1477328"/>
          </a:xfrm>
          <a:prstGeom prst="rect">
            <a:avLst/>
          </a:prstGeom>
          <a:noFill/>
        </p:spPr>
        <p:txBody>
          <a:bodyPr wrap="square" rtlCol="0">
            <a:spAutoFit/>
          </a:bodyPr>
          <a:lstStyle/>
          <a:p>
            <a:pPr algn="r"/>
            <a:r>
              <a:rPr lang="en-US" dirty="0">
                <a:solidFill>
                  <a:schemeClr val="bg1"/>
                </a:solidFill>
              </a:rPr>
              <a:t>Lyle Ishida</a:t>
            </a:r>
          </a:p>
          <a:p>
            <a:pPr algn="r"/>
            <a:r>
              <a:rPr lang="en-US" dirty="0">
                <a:solidFill>
                  <a:schemeClr val="bg1"/>
                </a:solidFill>
              </a:rPr>
              <a:t>Chief, Consumer Affairs and Outreach Division</a:t>
            </a:r>
          </a:p>
          <a:p>
            <a:pPr algn="r"/>
            <a:r>
              <a:rPr lang="en-US" dirty="0">
                <a:solidFill>
                  <a:schemeClr val="bg1"/>
                </a:solidFill>
              </a:rPr>
              <a:t>Federal Communications Commission</a:t>
            </a:r>
          </a:p>
          <a:p>
            <a:pPr algn="r"/>
            <a:r>
              <a:rPr lang="en-US" dirty="0" err="1">
                <a:solidFill>
                  <a:schemeClr val="bg1"/>
                </a:solidFill>
              </a:rPr>
              <a:t>lyle.Ishida@fcc.gov</a:t>
            </a:r>
            <a:endParaRPr lang="en-US" dirty="0">
              <a:solidFill>
                <a:schemeClr val="bg1"/>
              </a:solidFill>
            </a:endParaRPr>
          </a:p>
          <a:p>
            <a:endParaRPr lang="en-US" dirty="0"/>
          </a:p>
        </p:txBody>
      </p:sp>
    </p:spTree>
    <p:extLst>
      <p:ext uri="{BB962C8B-B14F-4D97-AF65-F5344CB8AC3E}">
        <p14:creationId xmlns:p14="http://schemas.microsoft.com/office/powerpoint/2010/main" val="74917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6E43F-9209-564F-BBF6-261FA8A60E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sp>
        <p:nvSpPr>
          <p:cNvPr id="6" name="TextBox 5">
            <a:extLst>
              <a:ext uri="{FF2B5EF4-FFF2-40B4-BE49-F238E27FC236}">
                <a16:creationId xmlns:a16="http://schemas.microsoft.com/office/drawing/2014/main" id="{53042C19-1FCD-A443-8392-35A456A76CFA}"/>
              </a:ext>
            </a:extLst>
          </p:cNvPr>
          <p:cNvSpPr txBox="1"/>
          <p:nvPr/>
        </p:nvSpPr>
        <p:spPr>
          <a:xfrm>
            <a:off x="1747480" y="2771049"/>
            <a:ext cx="8405466" cy="2677656"/>
          </a:xfrm>
          <a:prstGeom prst="rect">
            <a:avLst/>
          </a:prstGeom>
          <a:noFill/>
        </p:spPr>
        <p:txBody>
          <a:bodyPr wrap="square" lIns="91440" tIns="45720" rIns="91440" bIns="45720" rtlCol="0" anchor="t">
            <a:spAutoFit/>
          </a:bodyPr>
          <a:lstStyle/>
          <a:p>
            <a:r>
              <a:rPr lang="en-US" sz="2400" dirty="0">
                <a:solidFill>
                  <a:schemeClr val="bg1"/>
                </a:solidFill>
                <a:cs typeface="Calibri"/>
              </a:rPr>
              <a:t>The outreach toolkit is a collection of social media, printables, and other tools to assist communities, partners, grassroots organizers, and navigators in raising awareness around the Emergency Broadband Benefit.</a:t>
            </a:r>
          </a:p>
          <a:p>
            <a:endParaRPr lang="en-US" sz="2400" dirty="0">
              <a:solidFill>
                <a:schemeClr val="bg1"/>
              </a:solidFill>
              <a:cs typeface="Calibri"/>
            </a:endParaRPr>
          </a:p>
          <a:p>
            <a:r>
              <a:rPr lang="en-US" sz="2400" dirty="0">
                <a:solidFill>
                  <a:schemeClr val="bg1"/>
                </a:solidFill>
                <a:cs typeface="Calibri"/>
              </a:rPr>
              <a:t>These tools are for public access, downloadable, and free to use. They can also be co-branded and/or adjusted to your voice.</a:t>
            </a:r>
          </a:p>
        </p:txBody>
      </p:sp>
    </p:spTree>
    <p:extLst>
      <p:ext uri="{BB962C8B-B14F-4D97-AF65-F5344CB8AC3E}">
        <p14:creationId xmlns:p14="http://schemas.microsoft.com/office/powerpoint/2010/main" val="112940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B8973B-4C77-BB45-A67D-5358B5A29F7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graphicFrame>
        <p:nvGraphicFramePr>
          <p:cNvPr id="7" name="Content Placeholder 6">
            <a:extLst>
              <a:ext uri="{FF2B5EF4-FFF2-40B4-BE49-F238E27FC236}">
                <a16:creationId xmlns:a16="http://schemas.microsoft.com/office/drawing/2014/main" id="{96865BB8-D429-084D-831A-745C2AC779B0}"/>
              </a:ext>
            </a:extLst>
          </p:cNvPr>
          <p:cNvGraphicFramePr>
            <a:graphicFrameLocks/>
          </p:cNvGraphicFramePr>
          <p:nvPr>
            <p:extLst>
              <p:ext uri="{D42A27DB-BD31-4B8C-83A1-F6EECF244321}">
                <p14:modId xmlns:p14="http://schemas.microsoft.com/office/powerpoint/2010/main" val="2491593923"/>
              </p:ext>
            </p:extLst>
          </p:nvPr>
        </p:nvGraphicFramePr>
        <p:xfrm>
          <a:off x="153924" y="2084066"/>
          <a:ext cx="11884152" cy="441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2627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Banner that reads Social Media Support">
            <a:extLst>
              <a:ext uri="{FF2B5EF4-FFF2-40B4-BE49-F238E27FC236}">
                <a16:creationId xmlns:a16="http://schemas.microsoft.com/office/drawing/2014/main" id="{0CDBE00C-FDA2-374B-9CD5-64A48D965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sp>
        <p:nvSpPr>
          <p:cNvPr id="6" name="TextBox 5">
            <a:extLst>
              <a:ext uri="{FF2B5EF4-FFF2-40B4-BE49-F238E27FC236}">
                <a16:creationId xmlns:a16="http://schemas.microsoft.com/office/drawing/2014/main" id="{3F8E99AB-922A-EF42-9608-1A47F751229B}"/>
              </a:ext>
            </a:extLst>
          </p:cNvPr>
          <p:cNvSpPr txBox="1"/>
          <p:nvPr/>
        </p:nvSpPr>
        <p:spPr>
          <a:xfrm>
            <a:off x="821026" y="2176736"/>
            <a:ext cx="3304116"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bg1"/>
                </a:solidFill>
                <a:cs typeface="Calibri"/>
              </a:rPr>
              <a:t>Logos</a:t>
            </a:r>
          </a:p>
          <a:p>
            <a:endParaRPr lang="en-US" sz="2400" dirty="0">
              <a:solidFill>
                <a:schemeClr val="bg1"/>
              </a:solidFill>
              <a:cs typeface="Calibri"/>
            </a:endParaRPr>
          </a:p>
          <a:p>
            <a:r>
              <a:rPr lang="en-US" sz="2800" b="1" dirty="0">
                <a:solidFill>
                  <a:schemeClr val="bg1"/>
                </a:solidFill>
                <a:cs typeface="Calibri"/>
              </a:rPr>
              <a:t>Social Media Images</a:t>
            </a:r>
          </a:p>
          <a:p>
            <a:endParaRPr lang="en-US" sz="2400" dirty="0">
              <a:solidFill>
                <a:schemeClr val="bg1"/>
              </a:solidFill>
              <a:cs typeface="Calibri"/>
            </a:endParaRPr>
          </a:p>
          <a:p>
            <a:r>
              <a:rPr lang="en-US" sz="2400" dirty="0">
                <a:solidFill>
                  <a:schemeClr val="bg1"/>
                </a:solidFill>
                <a:cs typeface="Calibri"/>
              </a:rPr>
              <a:t>Draft social Media Posts</a:t>
            </a:r>
          </a:p>
          <a:p>
            <a:endParaRPr lang="en-US" sz="2400" dirty="0">
              <a:solidFill>
                <a:schemeClr val="bg1"/>
              </a:solidFill>
              <a:cs typeface="Calibri"/>
            </a:endParaRPr>
          </a:p>
          <a:p>
            <a:r>
              <a:rPr lang="en-US" sz="2400" dirty="0">
                <a:solidFill>
                  <a:schemeClr val="bg1"/>
                </a:solidFill>
                <a:cs typeface="Calibri"/>
              </a:rPr>
              <a:t>Newsletter Inserts</a:t>
            </a:r>
          </a:p>
          <a:p>
            <a:endParaRPr lang="en-US" sz="2400" dirty="0">
              <a:solidFill>
                <a:schemeClr val="bg1"/>
              </a:solidFill>
              <a:cs typeface="Calibri"/>
            </a:endParaRPr>
          </a:p>
          <a:p>
            <a:r>
              <a:rPr lang="en-US" sz="2400" dirty="0">
                <a:solidFill>
                  <a:schemeClr val="bg1"/>
                </a:solidFill>
                <a:ea typeface="+mn-lt"/>
                <a:cs typeface="+mn-lt"/>
              </a:rPr>
              <a:t>Draft Press Release</a:t>
            </a:r>
            <a:endParaRPr lang="en-US" dirty="0"/>
          </a:p>
          <a:p>
            <a:endParaRPr lang="en-US" sz="2400" dirty="0">
              <a:solidFill>
                <a:schemeClr val="bg1"/>
              </a:solidFill>
              <a:cs typeface="Calibri"/>
            </a:endParaRPr>
          </a:p>
        </p:txBody>
      </p:sp>
      <p:cxnSp>
        <p:nvCxnSpPr>
          <p:cNvPr id="7" name="Straight Arrow Connector 6">
            <a:extLst>
              <a:ext uri="{FF2B5EF4-FFF2-40B4-BE49-F238E27FC236}">
                <a16:creationId xmlns:a16="http://schemas.microsoft.com/office/drawing/2014/main" id="{F8668EC0-3085-3740-8E9F-805F10D4CAD7}"/>
              </a:ext>
              <a:ext uri="{C183D7F6-B498-43B3-948B-1728B52AA6E4}">
                <adec:decorative xmlns:adec="http://schemas.microsoft.com/office/drawing/2017/decorative" val="1"/>
              </a:ext>
            </a:extLst>
          </p:cNvPr>
          <p:cNvCxnSpPr/>
          <p:nvPr/>
        </p:nvCxnSpPr>
        <p:spPr>
          <a:xfrm>
            <a:off x="5099050" y="2559049"/>
            <a:ext cx="10583" cy="304800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8">
            <a:extLst>
              <a:ext uri="{FF2B5EF4-FFF2-40B4-BE49-F238E27FC236}">
                <a16:creationId xmlns:a16="http://schemas.microsoft.com/office/drawing/2014/main" id="{BFC2C0F6-D663-CB48-82AF-87E2572069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95070" y="2176736"/>
            <a:ext cx="4230913" cy="3672909"/>
          </a:xfrm>
          <a:prstGeom prst="rect">
            <a:avLst/>
          </a:prstGeom>
        </p:spPr>
      </p:pic>
    </p:spTree>
    <p:extLst>
      <p:ext uri="{BB962C8B-B14F-4D97-AF65-F5344CB8AC3E}">
        <p14:creationId xmlns:p14="http://schemas.microsoft.com/office/powerpoint/2010/main" val="1632571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banner at the top that says Printables">
            <a:extLst>
              <a:ext uri="{FF2B5EF4-FFF2-40B4-BE49-F238E27FC236}">
                <a16:creationId xmlns:a16="http://schemas.microsoft.com/office/drawing/2014/main" id="{2EB5FCA3-89B5-DC4B-B323-28D8886EA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pic>
        <p:nvPicPr>
          <p:cNvPr id="6" name="Picture 14">
            <a:extLst>
              <a:ext uri="{FF2B5EF4-FFF2-40B4-BE49-F238E27FC236}">
                <a16:creationId xmlns:a16="http://schemas.microsoft.com/office/drawing/2014/main" id="{323232AB-3C4F-2E45-9612-3ACE969DDE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3983" y="2082062"/>
            <a:ext cx="3493104" cy="4524714"/>
          </a:xfrm>
          <a:prstGeom prst="rect">
            <a:avLst/>
          </a:prstGeom>
        </p:spPr>
      </p:pic>
      <p:pic>
        <p:nvPicPr>
          <p:cNvPr id="7" name="Picture 15">
            <a:extLst>
              <a:ext uri="{FF2B5EF4-FFF2-40B4-BE49-F238E27FC236}">
                <a16:creationId xmlns:a16="http://schemas.microsoft.com/office/drawing/2014/main" id="{A8DF4F66-9BCD-934A-B342-7D5B58DF43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68148" y="1888353"/>
            <a:ext cx="3553581" cy="4614404"/>
          </a:xfrm>
          <a:prstGeom prst="rect">
            <a:avLst/>
          </a:prstGeom>
        </p:spPr>
      </p:pic>
      <p:cxnSp>
        <p:nvCxnSpPr>
          <p:cNvPr id="8" name="Straight Arrow Connector 7">
            <a:extLst>
              <a:ext uri="{FF2B5EF4-FFF2-40B4-BE49-F238E27FC236}">
                <a16:creationId xmlns:a16="http://schemas.microsoft.com/office/drawing/2014/main" id="{57AEDAB5-199C-484F-BF02-EE605D96E885}"/>
              </a:ext>
              <a:ext uri="{C183D7F6-B498-43B3-948B-1728B52AA6E4}">
                <adec:decorative xmlns:adec="http://schemas.microsoft.com/office/drawing/2017/decorative" val="1"/>
              </a:ext>
            </a:extLst>
          </p:cNvPr>
          <p:cNvCxnSpPr>
            <a:cxnSpLocks/>
          </p:cNvCxnSpPr>
          <p:nvPr/>
        </p:nvCxnSpPr>
        <p:spPr>
          <a:xfrm>
            <a:off x="7620458" y="2333297"/>
            <a:ext cx="0" cy="3846786"/>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DC274AF-CC0D-D742-9CCF-914414B72548}"/>
              </a:ext>
            </a:extLst>
          </p:cNvPr>
          <p:cNvSpPr txBox="1"/>
          <p:nvPr/>
        </p:nvSpPr>
        <p:spPr>
          <a:xfrm>
            <a:off x="8293307" y="2082062"/>
            <a:ext cx="3304116"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cs typeface="Calibri"/>
              </a:rPr>
              <a:t>Fact Sheet</a:t>
            </a:r>
          </a:p>
          <a:p>
            <a:endParaRPr lang="en-US" sz="2400" dirty="0">
              <a:solidFill>
                <a:schemeClr val="bg1"/>
              </a:solidFill>
              <a:cs typeface="Calibri"/>
            </a:endParaRPr>
          </a:p>
          <a:p>
            <a:r>
              <a:rPr lang="en-US" sz="2800" b="1" dirty="0">
                <a:solidFill>
                  <a:schemeClr val="bg1"/>
                </a:solidFill>
                <a:cs typeface="Calibri"/>
              </a:rPr>
              <a:t>Flyers</a:t>
            </a:r>
          </a:p>
          <a:p>
            <a:endParaRPr lang="en-US" sz="2400" dirty="0">
              <a:solidFill>
                <a:schemeClr val="bg1"/>
              </a:solidFill>
              <a:cs typeface="Calibri"/>
            </a:endParaRPr>
          </a:p>
          <a:p>
            <a:r>
              <a:rPr lang="en-US" sz="2400" b="1" dirty="0">
                <a:solidFill>
                  <a:schemeClr val="bg1"/>
                </a:solidFill>
                <a:cs typeface="Calibri"/>
              </a:rPr>
              <a:t>Poster</a:t>
            </a:r>
          </a:p>
          <a:p>
            <a:endParaRPr lang="en-US" sz="2400" dirty="0">
              <a:solidFill>
                <a:schemeClr val="bg1"/>
              </a:solidFill>
              <a:cs typeface="Calibri"/>
            </a:endParaRPr>
          </a:p>
          <a:p>
            <a:r>
              <a:rPr lang="en-US" sz="2400" dirty="0">
                <a:solidFill>
                  <a:schemeClr val="bg1"/>
                </a:solidFill>
                <a:cs typeface="Calibri"/>
              </a:rPr>
              <a:t>9" x 5" Info Card</a:t>
            </a:r>
          </a:p>
          <a:p>
            <a:endParaRPr lang="en-US" sz="2400" dirty="0">
              <a:solidFill>
                <a:schemeClr val="bg1"/>
              </a:solidFill>
              <a:cs typeface="Calibri"/>
            </a:endParaRPr>
          </a:p>
          <a:p>
            <a:r>
              <a:rPr lang="en-US" sz="2400" dirty="0">
                <a:solidFill>
                  <a:schemeClr val="bg1"/>
                </a:solidFill>
                <a:cs typeface="Calibri"/>
              </a:rPr>
              <a:t>1/4 Page Handout</a:t>
            </a:r>
            <a:endParaRPr lang="en-US" dirty="0">
              <a:solidFill>
                <a:schemeClr val="bg1"/>
              </a:solidFill>
            </a:endParaRPr>
          </a:p>
          <a:p>
            <a:endParaRPr lang="en-US" sz="2400" dirty="0">
              <a:solidFill>
                <a:schemeClr val="bg1"/>
              </a:solidFill>
              <a:cs typeface="Calibri"/>
            </a:endParaRPr>
          </a:p>
          <a:p>
            <a:r>
              <a:rPr lang="en-US" sz="2400" dirty="0">
                <a:solidFill>
                  <a:schemeClr val="bg1"/>
                </a:solidFill>
                <a:cs typeface="Calibri"/>
              </a:rPr>
              <a:t>Infographic</a:t>
            </a:r>
            <a:endParaRPr lang="en-US" dirty="0">
              <a:solidFill>
                <a:schemeClr val="bg1"/>
              </a:solidFill>
            </a:endParaRPr>
          </a:p>
        </p:txBody>
      </p:sp>
    </p:spTree>
    <p:extLst>
      <p:ext uri="{BB962C8B-B14F-4D97-AF65-F5344CB8AC3E}">
        <p14:creationId xmlns:p14="http://schemas.microsoft.com/office/powerpoint/2010/main" val="1657247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Banner that reads Videos and PSAs">
            <a:extLst>
              <a:ext uri="{FF2B5EF4-FFF2-40B4-BE49-F238E27FC236}">
                <a16:creationId xmlns:a16="http://schemas.microsoft.com/office/drawing/2014/main" id="{4FD7D57B-4D96-FB49-8A0A-6CF35226B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sp>
        <p:nvSpPr>
          <p:cNvPr id="6" name="TextBox 5">
            <a:extLst>
              <a:ext uri="{FF2B5EF4-FFF2-40B4-BE49-F238E27FC236}">
                <a16:creationId xmlns:a16="http://schemas.microsoft.com/office/drawing/2014/main" id="{BB5B683D-CA40-9C4D-9CAB-5C49E2D0FAB8}"/>
              </a:ext>
            </a:extLst>
          </p:cNvPr>
          <p:cNvSpPr txBox="1"/>
          <p:nvPr/>
        </p:nvSpPr>
        <p:spPr>
          <a:xfrm>
            <a:off x="868322" y="2315392"/>
            <a:ext cx="330411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ASL Video</a:t>
            </a:r>
          </a:p>
          <a:p>
            <a:endParaRPr lang="en-US" sz="2400" dirty="0">
              <a:solidFill>
                <a:schemeClr val="bg1"/>
              </a:solidFill>
              <a:cs typeface="Calibri"/>
            </a:endParaRPr>
          </a:p>
          <a:p>
            <a:r>
              <a:rPr lang="en-US" sz="2400" dirty="0">
                <a:solidFill>
                  <a:schemeClr val="bg1"/>
                </a:solidFill>
                <a:cs typeface="Calibri"/>
              </a:rPr>
              <a:t>Overview Video</a:t>
            </a:r>
          </a:p>
          <a:p>
            <a:endParaRPr lang="en-US" sz="2400" dirty="0">
              <a:solidFill>
                <a:schemeClr val="bg1"/>
              </a:solidFill>
              <a:cs typeface="Calibri"/>
            </a:endParaRPr>
          </a:p>
          <a:p>
            <a:r>
              <a:rPr lang="en-US" sz="2400" dirty="0">
                <a:solidFill>
                  <a:schemeClr val="bg1"/>
                </a:solidFill>
                <a:cs typeface="Calibri"/>
              </a:rPr>
              <a:t>How to Apply Video</a:t>
            </a:r>
          </a:p>
          <a:p>
            <a:endParaRPr lang="en-US" sz="2400" dirty="0">
              <a:solidFill>
                <a:schemeClr val="bg1"/>
              </a:solidFill>
              <a:cs typeface="Calibri"/>
            </a:endParaRPr>
          </a:p>
          <a:p>
            <a:r>
              <a:rPr lang="en-US" sz="2400" dirty="0">
                <a:solidFill>
                  <a:schemeClr val="bg1"/>
                </a:solidFill>
                <a:cs typeface="Calibri"/>
              </a:rPr>
              <a:t>Radio PSAs</a:t>
            </a:r>
            <a:endParaRPr lang="en-US" dirty="0"/>
          </a:p>
          <a:p>
            <a:endParaRPr lang="en-US" sz="2400" dirty="0">
              <a:solidFill>
                <a:schemeClr val="bg1"/>
              </a:solidFill>
              <a:cs typeface="Calibri"/>
            </a:endParaRPr>
          </a:p>
          <a:p>
            <a:r>
              <a:rPr lang="en-US" sz="2400" dirty="0" err="1">
                <a:solidFill>
                  <a:schemeClr val="bg1"/>
                </a:solidFill>
                <a:cs typeface="Calibri"/>
              </a:rPr>
              <a:t>Powerpoint</a:t>
            </a:r>
            <a:r>
              <a:rPr lang="en-US" sz="2400" dirty="0">
                <a:solidFill>
                  <a:schemeClr val="bg1"/>
                </a:solidFill>
                <a:cs typeface="Calibri"/>
              </a:rPr>
              <a:t> Slide Deck</a:t>
            </a:r>
          </a:p>
        </p:txBody>
      </p:sp>
      <p:cxnSp>
        <p:nvCxnSpPr>
          <p:cNvPr id="7" name="Straight Arrow Connector 6">
            <a:extLst>
              <a:ext uri="{FF2B5EF4-FFF2-40B4-BE49-F238E27FC236}">
                <a16:creationId xmlns:a16="http://schemas.microsoft.com/office/drawing/2014/main" id="{81FC9DED-50E1-324A-9A91-EC370A62A48B}"/>
              </a:ext>
              <a:ext uri="{C183D7F6-B498-43B3-948B-1728B52AA6E4}">
                <adec:decorative xmlns:adec="http://schemas.microsoft.com/office/drawing/2017/decorative" val="1"/>
              </a:ext>
            </a:extLst>
          </p:cNvPr>
          <p:cNvCxnSpPr/>
          <p:nvPr/>
        </p:nvCxnSpPr>
        <p:spPr>
          <a:xfrm>
            <a:off x="4862567" y="2495987"/>
            <a:ext cx="10583" cy="304800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E04E268-A5A0-EB41-BA22-F94EDB0ECF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29876" y="2490628"/>
            <a:ext cx="4533295" cy="3053359"/>
          </a:xfrm>
          <a:prstGeom prst="rect">
            <a:avLst/>
          </a:prstGeom>
        </p:spPr>
      </p:pic>
    </p:spTree>
    <p:extLst>
      <p:ext uri="{BB962C8B-B14F-4D97-AF65-F5344CB8AC3E}">
        <p14:creationId xmlns:p14="http://schemas.microsoft.com/office/powerpoint/2010/main" val="1555604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E5BE79-7C30-7B41-BAAC-9A8BF8E19AA1}"/>
              </a:ext>
            </a:extLst>
          </p:cNvPr>
          <p:cNvSpPr txBox="1">
            <a:spLocks/>
          </p:cNvSpPr>
          <p:nvPr/>
        </p:nvSpPr>
        <p:spPr>
          <a:xfrm>
            <a:off x="1524" y="0"/>
            <a:ext cx="12188952" cy="16916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a:p>
        </p:txBody>
      </p:sp>
      <p:pic>
        <p:nvPicPr>
          <p:cNvPr id="15" name="Picture 14">
            <a:extLst>
              <a:ext uri="{FF2B5EF4-FFF2-40B4-BE49-F238E27FC236}">
                <a16:creationId xmlns:a16="http://schemas.microsoft.com/office/drawing/2014/main" id="{F8FFEA3F-B4B9-CD42-BC48-7C781FBCDF5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0029"/>
          </a:xfrm>
          <a:prstGeom prst="rect">
            <a:avLst/>
          </a:prstGeom>
        </p:spPr>
      </p:pic>
      <p:sp>
        <p:nvSpPr>
          <p:cNvPr id="16" name="TextBox 15">
            <a:extLst>
              <a:ext uri="{FF2B5EF4-FFF2-40B4-BE49-F238E27FC236}">
                <a16:creationId xmlns:a16="http://schemas.microsoft.com/office/drawing/2014/main" id="{4BCD3AAF-BEBB-4542-AA00-B121A90FA7F6}"/>
              </a:ext>
            </a:extLst>
          </p:cNvPr>
          <p:cNvSpPr txBox="1"/>
          <p:nvPr/>
        </p:nvSpPr>
        <p:spPr>
          <a:xfrm>
            <a:off x="2498861" y="1828801"/>
            <a:ext cx="7284045" cy="523220"/>
          </a:xfrm>
          <a:prstGeom prst="rect">
            <a:avLst/>
          </a:prstGeom>
          <a:noFill/>
        </p:spPr>
        <p:txBody>
          <a:bodyPr wrap="none" lIns="91440" tIns="45720" rIns="91440" bIns="45720" rtlCol="0" anchor="t">
            <a:spAutoFit/>
          </a:bodyPr>
          <a:lstStyle/>
          <a:p>
            <a:r>
              <a:rPr lang="en-US" sz="2800" dirty="0">
                <a:solidFill>
                  <a:schemeClr val="bg1"/>
                </a:solidFill>
              </a:rPr>
              <a:t>Households That Qualify for Lifeline, Also Qualify</a:t>
            </a:r>
          </a:p>
        </p:txBody>
      </p:sp>
      <p:cxnSp>
        <p:nvCxnSpPr>
          <p:cNvPr id="18" name="Straight Connector 17">
            <a:extLst>
              <a:ext uri="{FF2B5EF4-FFF2-40B4-BE49-F238E27FC236}">
                <a16:creationId xmlns:a16="http://schemas.microsoft.com/office/drawing/2014/main" id="{A77179CA-C419-B845-94DC-4B66CE085A7D}"/>
              </a:ext>
              <a:ext uri="{C183D7F6-B498-43B3-948B-1728B52AA6E4}">
                <adec:decorative xmlns:adec="http://schemas.microsoft.com/office/drawing/2017/decorative" val="1"/>
              </a:ext>
            </a:extLst>
          </p:cNvPr>
          <p:cNvCxnSpPr/>
          <p:nvPr/>
        </p:nvCxnSpPr>
        <p:spPr>
          <a:xfrm>
            <a:off x="944380" y="2503357"/>
            <a:ext cx="1002842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A0B2C9-F56B-1247-9489-6C8B0AE4D732}"/>
              </a:ext>
              <a:ext uri="{C183D7F6-B498-43B3-948B-1728B52AA6E4}">
                <adec:decorative xmlns:adec="http://schemas.microsoft.com/office/drawing/2017/decorative" val="1"/>
              </a:ext>
            </a:extLst>
          </p:cNvPr>
          <p:cNvCxnSpPr/>
          <p:nvPr/>
        </p:nvCxnSpPr>
        <p:spPr>
          <a:xfrm>
            <a:off x="4122295" y="2634521"/>
            <a:ext cx="0" cy="32828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1CE500D-8D45-C945-B38E-709FFAC01C69}"/>
              </a:ext>
            </a:extLst>
          </p:cNvPr>
          <p:cNvSpPr txBox="1"/>
          <p:nvPr/>
        </p:nvSpPr>
        <p:spPr>
          <a:xfrm>
            <a:off x="944380" y="2844783"/>
            <a:ext cx="2758152" cy="2862322"/>
          </a:xfrm>
          <a:prstGeom prst="rect">
            <a:avLst/>
          </a:prstGeom>
          <a:noFill/>
        </p:spPr>
        <p:txBody>
          <a:bodyPr wrap="square" lIns="91440" tIns="45720" rIns="91440" bIns="45720" rtlCol="0" anchor="t">
            <a:spAutoFit/>
          </a:bodyPr>
          <a:lstStyle/>
          <a:p>
            <a:pPr algn="ctr"/>
            <a:r>
              <a:rPr lang="en-US" dirty="0">
                <a:solidFill>
                  <a:schemeClr val="bg1"/>
                </a:solidFill>
              </a:rPr>
              <a:t>What Is Lifeline?</a:t>
            </a:r>
          </a:p>
          <a:p>
            <a:endParaRPr lang="en-US" dirty="0">
              <a:solidFill>
                <a:schemeClr val="bg1"/>
              </a:solidFill>
            </a:endParaRPr>
          </a:p>
          <a:p>
            <a:r>
              <a:rPr lang="en-US" dirty="0">
                <a:solidFill>
                  <a:schemeClr val="bg1"/>
                </a:solidFill>
                <a:ea typeface="+mn-lt"/>
                <a:cs typeface="+mn-lt"/>
              </a:rPr>
              <a:t>Lifeline is a federal program that lowers the monthly cost of phone and internet. Eligible customers will get up to $9.25 (up to $34.25 on Tribal lands) toward their bill. </a:t>
            </a:r>
          </a:p>
          <a:p>
            <a:endParaRPr lang="en-US" dirty="0"/>
          </a:p>
        </p:txBody>
      </p:sp>
      <p:sp>
        <p:nvSpPr>
          <p:cNvPr id="22" name="TextBox 21">
            <a:extLst>
              <a:ext uri="{FF2B5EF4-FFF2-40B4-BE49-F238E27FC236}">
                <a16:creationId xmlns:a16="http://schemas.microsoft.com/office/drawing/2014/main" id="{262FE431-C43F-B644-85D1-328A78AFDF46}"/>
              </a:ext>
            </a:extLst>
          </p:cNvPr>
          <p:cNvSpPr txBox="1"/>
          <p:nvPr/>
        </p:nvSpPr>
        <p:spPr>
          <a:xfrm>
            <a:off x="4636997" y="2844783"/>
            <a:ext cx="7060326" cy="3970318"/>
          </a:xfrm>
          <a:prstGeom prst="rect">
            <a:avLst/>
          </a:prstGeom>
          <a:noFill/>
        </p:spPr>
        <p:txBody>
          <a:bodyPr wrap="square" rtlCol="0">
            <a:spAutoFit/>
          </a:bodyPr>
          <a:lstStyle/>
          <a:p>
            <a:pPr algn="ctr"/>
            <a:r>
              <a:rPr lang="en-US" dirty="0">
                <a:solidFill>
                  <a:schemeClr val="bg1"/>
                </a:solidFill>
              </a:rPr>
              <a:t>How Do I Qualify for Lifeline?</a:t>
            </a:r>
          </a:p>
          <a:p>
            <a:endParaRPr lang="en-US" dirty="0">
              <a:solidFill>
                <a:schemeClr val="bg1"/>
              </a:solidFill>
              <a:ea typeface="+mn-lt"/>
              <a:cs typeface="+mn-lt"/>
            </a:endParaRPr>
          </a:p>
          <a:p>
            <a:r>
              <a:rPr lang="en-US" dirty="0">
                <a:solidFill>
                  <a:schemeClr val="bg1"/>
                </a:solidFill>
                <a:ea typeface="+mn-lt"/>
                <a:cs typeface="+mn-lt"/>
              </a:rPr>
              <a:t>Household income is less than 135% of the Federal poverty guidelines</a:t>
            </a:r>
          </a:p>
          <a:p>
            <a:pPr algn="ctr"/>
            <a:r>
              <a:rPr lang="en-US" dirty="0">
                <a:solidFill>
                  <a:schemeClr val="bg1"/>
                </a:solidFill>
                <a:ea typeface="+mn-lt"/>
                <a:cs typeface="+mn-lt"/>
              </a:rPr>
              <a:t>or</a:t>
            </a:r>
          </a:p>
          <a:p>
            <a:r>
              <a:rPr lang="en-US" dirty="0">
                <a:solidFill>
                  <a:schemeClr val="bg1"/>
                </a:solidFill>
                <a:ea typeface="+mn-lt"/>
                <a:cs typeface="+mn-lt"/>
              </a:rPr>
              <a:t>A member of the household participates in one of these programs:</a:t>
            </a:r>
            <a:endParaRPr lang="en-US" dirty="0">
              <a:solidFill>
                <a:schemeClr val="bg1"/>
              </a:solidFill>
              <a:cs typeface="Calibri"/>
            </a:endParaRPr>
          </a:p>
          <a:p>
            <a:pPr marL="285750" indent="-285750">
              <a:buFont typeface="Arial"/>
              <a:buChar char="•"/>
            </a:pPr>
            <a:r>
              <a:rPr lang="en-US" dirty="0">
                <a:solidFill>
                  <a:schemeClr val="bg1"/>
                </a:solidFill>
                <a:ea typeface="+mn-lt"/>
                <a:cs typeface="+mn-lt"/>
              </a:rPr>
              <a:t>Supplemental Nutrition Assistance Program (SNAP), formerly known as Food Stamps</a:t>
            </a:r>
            <a:endParaRPr lang="en-US" dirty="0">
              <a:solidFill>
                <a:schemeClr val="bg1"/>
              </a:solidFill>
              <a:cs typeface="Calibri"/>
            </a:endParaRPr>
          </a:p>
          <a:p>
            <a:pPr marL="285750" indent="-285750">
              <a:buFont typeface="Arial"/>
              <a:buChar char="•"/>
            </a:pPr>
            <a:r>
              <a:rPr lang="en-US" dirty="0">
                <a:solidFill>
                  <a:schemeClr val="bg1"/>
                </a:solidFill>
                <a:ea typeface="+mn-lt"/>
                <a:cs typeface="+mn-lt"/>
              </a:rPr>
              <a:t>Medicaid</a:t>
            </a:r>
            <a:endParaRPr lang="en-US" dirty="0">
              <a:solidFill>
                <a:schemeClr val="bg1"/>
              </a:solidFill>
              <a:cs typeface="Calibri"/>
            </a:endParaRPr>
          </a:p>
          <a:p>
            <a:pPr marL="285750" indent="-285750">
              <a:buFont typeface="Arial"/>
              <a:buChar char="•"/>
            </a:pPr>
            <a:r>
              <a:rPr lang="en-US" dirty="0">
                <a:solidFill>
                  <a:schemeClr val="bg1"/>
                </a:solidFill>
                <a:ea typeface="+mn-lt"/>
                <a:cs typeface="+mn-lt"/>
              </a:rPr>
              <a:t>Supplemental Security Income (SSI)</a:t>
            </a:r>
            <a:endParaRPr lang="en-US" dirty="0">
              <a:solidFill>
                <a:schemeClr val="bg1"/>
              </a:solidFill>
              <a:cs typeface="Calibri"/>
            </a:endParaRPr>
          </a:p>
          <a:p>
            <a:pPr marL="285750" indent="-285750">
              <a:buFont typeface="Arial"/>
              <a:buChar char="•"/>
            </a:pPr>
            <a:r>
              <a:rPr lang="en-US" dirty="0">
                <a:solidFill>
                  <a:schemeClr val="bg1"/>
                </a:solidFill>
                <a:ea typeface="+mn-lt"/>
                <a:cs typeface="+mn-lt"/>
              </a:rPr>
              <a:t>Federal Public Housing Assistance (FPHA)</a:t>
            </a:r>
            <a:endParaRPr lang="en-US" dirty="0">
              <a:solidFill>
                <a:schemeClr val="bg1"/>
              </a:solidFill>
              <a:cs typeface="Calibri"/>
            </a:endParaRPr>
          </a:p>
          <a:p>
            <a:pPr marL="285750" indent="-285750">
              <a:buFont typeface="Arial"/>
              <a:buChar char="•"/>
            </a:pPr>
            <a:r>
              <a:rPr lang="en-US" dirty="0">
                <a:solidFill>
                  <a:schemeClr val="bg1"/>
                </a:solidFill>
                <a:ea typeface="+mn-lt"/>
                <a:cs typeface="+mn-lt"/>
              </a:rPr>
              <a:t>Veterans Pension and Survivors Benefit</a:t>
            </a:r>
            <a:endParaRPr lang="en-US" dirty="0">
              <a:solidFill>
                <a:schemeClr val="bg1"/>
              </a:solidFill>
              <a:cs typeface="Calibri"/>
            </a:endParaRPr>
          </a:p>
          <a:p>
            <a:pPr marL="285750" indent="-285750">
              <a:buFont typeface="Arial"/>
              <a:buChar char="•"/>
            </a:pPr>
            <a:r>
              <a:rPr lang="en-US" dirty="0">
                <a:solidFill>
                  <a:schemeClr val="bg1"/>
                </a:solidFill>
                <a:ea typeface="+mn-lt"/>
                <a:cs typeface="+mn-lt"/>
              </a:rPr>
              <a:t>Tribal programs (and you live on qualifying Tribal lands)</a:t>
            </a:r>
          </a:p>
          <a:p>
            <a:endParaRPr lang="en-US" dirty="0"/>
          </a:p>
          <a:p>
            <a:endParaRPr lang="en-US" dirty="0"/>
          </a:p>
        </p:txBody>
      </p:sp>
    </p:spTree>
    <p:extLst>
      <p:ext uri="{BB962C8B-B14F-4D97-AF65-F5344CB8AC3E}">
        <p14:creationId xmlns:p14="http://schemas.microsoft.com/office/powerpoint/2010/main" val="2592356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Banner that reads Toolkit Accessibility">
            <a:extLst>
              <a:ext uri="{FF2B5EF4-FFF2-40B4-BE49-F238E27FC236}">
                <a16:creationId xmlns:a16="http://schemas.microsoft.com/office/drawing/2014/main" id="{535CE9C8-604A-A64E-A269-B87DDDCE9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sp>
        <p:nvSpPr>
          <p:cNvPr id="6" name="Content Placeholder 2">
            <a:extLst>
              <a:ext uri="{FF2B5EF4-FFF2-40B4-BE49-F238E27FC236}">
                <a16:creationId xmlns:a16="http://schemas.microsoft.com/office/drawing/2014/main" id="{E8369AED-5229-8041-A090-1E296F1E72D5}"/>
              </a:ext>
            </a:extLst>
          </p:cNvPr>
          <p:cNvSpPr>
            <a:spLocks noGrp="1"/>
          </p:cNvSpPr>
          <p:nvPr>
            <p:ph idx="1"/>
          </p:nvPr>
        </p:nvSpPr>
        <p:spPr>
          <a:xfrm>
            <a:off x="0" y="2045733"/>
            <a:ext cx="12192000" cy="5285232"/>
          </a:xfrm>
          <a:solidFill>
            <a:schemeClr val="accent1">
              <a:lumMod val="50000"/>
            </a:schemeClr>
          </a:solidFill>
        </p:spPr>
        <p:txBody>
          <a:bodyPr vert="horz" lIns="91440" tIns="45720" rIns="91440" bIns="45720" rtlCol="0" anchor="t">
            <a:normAutofit/>
          </a:bodyPr>
          <a:lstStyle/>
          <a:p>
            <a:endParaRPr lang="en-US" b="1" dirty="0">
              <a:solidFill>
                <a:schemeClr val="bg1"/>
              </a:solidFill>
              <a:cs typeface="Calibri"/>
            </a:endParaRPr>
          </a:p>
          <a:p>
            <a:pPr marL="0" lvl="0" indent="0">
              <a:buNone/>
            </a:pPr>
            <a:endParaRPr lang="en-US" dirty="0">
              <a:solidFill>
                <a:schemeClr val="bg1"/>
              </a:solidFill>
            </a:endParaRPr>
          </a:p>
        </p:txBody>
      </p:sp>
      <p:sp>
        <p:nvSpPr>
          <p:cNvPr id="7" name="TextBox 6">
            <a:extLst>
              <a:ext uri="{FF2B5EF4-FFF2-40B4-BE49-F238E27FC236}">
                <a16:creationId xmlns:a16="http://schemas.microsoft.com/office/drawing/2014/main" id="{BC9A4BBC-0EA3-2B47-ABCF-AE23674C7952}"/>
              </a:ext>
            </a:extLst>
          </p:cNvPr>
          <p:cNvSpPr txBox="1"/>
          <p:nvPr/>
        </p:nvSpPr>
        <p:spPr>
          <a:xfrm>
            <a:off x="491068" y="2253943"/>
            <a:ext cx="3347961"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cs typeface="Calibri"/>
              </a:rPr>
              <a:t>Translated Languages</a:t>
            </a:r>
          </a:p>
          <a:p>
            <a:endParaRPr lang="en-US" dirty="0">
              <a:solidFill>
                <a:schemeClr val="bg1"/>
              </a:solidFill>
              <a:cs typeface="Calibri"/>
            </a:endParaRPr>
          </a:p>
          <a:p>
            <a:pPr algn="ctr"/>
            <a:r>
              <a:rPr lang="en-US" dirty="0">
                <a:solidFill>
                  <a:schemeClr val="bg1"/>
                </a:solidFill>
                <a:ea typeface="+mn-lt"/>
                <a:cs typeface="+mn-lt"/>
              </a:rPr>
              <a:t>Arabic</a:t>
            </a:r>
          </a:p>
          <a:p>
            <a:pPr algn="ctr"/>
            <a:r>
              <a:rPr lang="en-US" dirty="0">
                <a:solidFill>
                  <a:schemeClr val="bg1"/>
                </a:solidFill>
                <a:ea typeface="+mn-lt"/>
                <a:cs typeface="+mn-lt"/>
              </a:rPr>
              <a:t>Amharic</a:t>
            </a:r>
          </a:p>
          <a:p>
            <a:pPr algn="ctr"/>
            <a:r>
              <a:rPr lang="en-US" dirty="0">
                <a:solidFill>
                  <a:schemeClr val="bg1"/>
                </a:solidFill>
                <a:ea typeface="+mn-lt"/>
                <a:cs typeface="+mn-lt"/>
              </a:rPr>
              <a:t>Burmese</a:t>
            </a:r>
          </a:p>
          <a:p>
            <a:pPr algn="ctr"/>
            <a:r>
              <a:rPr lang="en-US" dirty="0">
                <a:solidFill>
                  <a:schemeClr val="bg1"/>
                </a:solidFill>
                <a:ea typeface="+mn-lt"/>
                <a:cs typeface="+mn-lt"/>
              </a:rPr>
              <a:t>Chinese (Traditional)</a:t>
            </a:r>
          </a:p>
          <a:p>
            <a:pPr algn="ctr"/>
            <a:r>
              <a:rPr lang="en-US" dirty="0">
                <a:solidFill>
                  <a:schemeClr val="bg1"/>
                </a:solidFill>
                <a:ea typeface="+mn-lt"/>
                <a:cs typeface="+mn-lt"/>
              </a:rPr>
              <a:t>French</a:t>
            </a:r>
          </a:p>
          <a:p>
            <a:pPr algn="ctr"/>
            <a:r>
              <a:rPr lang="en-US" dirty="0">
                <a:solidFill>
                  <a:schemeClr val="bg1"/>
                </a:solidFill>
                <a:ea typeface="+mn-lt"/>
                <a:cs typeface="+mn-lt"/>
              </a:rPr>
              <a:t>Haitian Creole</a:t>
            </a:r>
          </a:p>
          <a:p>
            <a:pPr algn="ctr"/>
            <a:r>
              <a:rPr lang="en-US" dirty="0">
                <a:solidFill>
                  <a:schemeClr val="bg1"/>
                </a:solidFill>
                <a:ea typeface="+mn-lt"/>
                <a:cs typeface="+mn-lt"/>
              </a:rPr>
              <a:t>Korean</a:t>
            </a:r>
          </a:p>
          <a:p>
            <a:pPr algn="ctr"/>
            <a:r>
              <a:rPr lang="en-US" dirty="0">
                <a:solidFill>
                  <a:schemeClr val="bg1"/>
                </a:solidFill>
                <a:ea typeface="+mn-lt"/>
                <a:cs typeface="+mn-lt"/>
              </a:rPr>
              <a:t>Portuguese</a:t>
            </a:r>
          </a:p>
          <a:p>
            <a:pPr algn="ctr"/>
            <a:r>
              <a:rPr lang="en-US" dirty="0">
                <a:solidFill>
                  <a:schemeClr val="bg1"/>
                </a:solidFill>
                <a:ea typeface="+mn-lt"/>
                <a:cs typeface="+mn-lt"/>
              </a:rPr>
              <a:t>Russian</a:t>
            </a:r>
          </a:p>
          <a:p>
            <a:pPr algn="ctr"/>
            <a:r>
              <a:rPr lang="en-US" dirty="0">
                <a:solidFill>
                  <a:schemeClr val="bg1"/>
                </a:solidFill>
                <a:ea typeface="+mn-lt"/>
                <a:cs typeface="+mn-lt"/>
              </a:rPr>
              <a:t>Somali</a:t>
            </a:r>
          </a:p>
          <a:p>
            <a:pPr algn="ctr"/>
            <a:r>
              <a:rPr lang="en-US" dirty="0">
                <a:solidFill>
                  <a:schemeClr val="bg1"/>
                </a:solidFill>
                <a:ea typeface="+mn-lt"/>
                <a:cs typeface="+mn-lt"/>
              </a:rPr>
              <a:t>Spanish</a:t>
            </a:r>
          </a:p>
          <a:p>
            <a:pPr algn="ctr"/>
            <a:r>
              <a:rPr lang="en-US" dirty="0">
                <a:solidFill>
                  <a:schemeClr val="bg1"/>
                </a:solidFill>
                <a:ea typeface="+mn-lt"/>
                <a:cs typeface="+mn-lt"/>
              </a:rPr>
              <a:t>Tagalog</a:t>
            </a:r>
          </a:p>
          <a:p>
            <a:pPr algn="ctr"/>
            <a:r>
              <a:rPr lang="en-US" dirty="0">
                <a:solidFill>
                  <a:schemeClr val="bg1"/>
                </a:solidFill>
                <a:ea typeface="+mn-lt"/>
                <a:cs typeface="+mn-lt"/>
              </a:rPr>
              <a:t>Vietnamese</a:t>
            </a:r>
          </a:p>
          <a:p>
            <a:endParaRPr lang="en-US" dirty="0">
              <a:cs typeface="Calibri"/>
            </a:endParaRPr>
          </a:p>
        </p:txBody>
      </p:sp>
      <p:sp>
        <p:nvSpPr>
          <p:cNvPr id="8" name="TextBox 7">
            <a:extLst>
              <a:ext uri="{FF2B5EF4-FFF2-40B4-BE49-F238E27FC236}">
                <a16:creationId xmlns:a16="http://schemas.microsoft.com/office/drawing/2014/main" id="{D8C3623B-2785-CF42-A259-54E2EED0AD92}"/>
              </a:ext>
            </a:extLst>
          </p:cNvPr>
          <p:cNvSpPr txBox="1"/>
          <p:nvPr/>
        </p:nvSpPr>
        <p:spPr>
          <a:xfrm>
            <a:off x="4324478" y="2251674"/>
            <a:ext cx="3214914"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ea typeface="+mn-lt"/>
                <a:cs typeface="+mn-lt"/>
              </a:rPr>
              <a:t>Translated Material</a:t>
            </a:r>
            <a:endParaRPr lang="en-US" dirty="0"/>
          </a:p>
          <a:p>
            <a:endParaRPr lang="en-US" dirty="0">
              <a:ea typeface="+mn-lt"/>
              <a:cs typeface="+mn-lt"/>
            </a:endParaRPr>
          </a:p>
          <a:p>
            <a:pPr algn="ctr"/>
            <a:r>
              <a:rPr lang="en-US" dirty="0">
                <a:solidFill>
                  <a:schemeClr val="bg1"/>
                </a:solidFill>
                <a:ea typeface="+mn-lt"/>
                <a:cs typeface="+mn-lt"/>
              </a:rPr>
              <a:t>Fact Sheet</a:t>
            </a:r>
            <a:endParaRPr lang="en-US" dirty="0"/>
          </a:p>
          <a:p>
            <a:pPr algn="ctr"/>
            <a:r>
              <a:rPr lang="en-US" dirty="0">
                <a:solidFill>
                  <a:schemeClr val="bg1"/>
                </a:solidFill>
                <a:ea typeface="+mn-lt"/>
                <a:cs typeface="+mn-lt"/>
              </a:rPr>
              <a:t>9" x 5" Info Cards</a:t>
            </a:r>
            <a:endParaRPr lang="en-US" dirty="0">
              <a:ea typeface="+mn-lt"/>
              <a:cs typeface="+mn-lt"/>
            </a:endParaRPr>
          </a:p>
          <a:p>
            <a:pPr algn="ctr"/>
            <a:r>
              <a:rPr lang="en-US" dirty="0">
                <a:solidFill>
                  <a:schemeClr val="bg1"/>
                </a:solidFill>
                <a:ea typeface="+mn-lt"/>
                <a:cs typeface="+mn-lt"/>
              </a:rPr>
              <a:t>1/4 Page Handout</a:t>
            </a:r>
            <a:endParaRPr lang="en-US" dirty="0">
              <a:solidFill>
                <a:schemeClr val="bg1"/>
              </a:solidFill>
            </a:endParaRPr>
          </a:p>
          <a:p>
            <a:pPr algn="l"/>
            <a:endParaRPr lang="en-US" dirty="0">
              <a:cs typeface="Calibri"/>
            </a:endParaRPr>
          </a:p>
        </p:txBody>
      </p:sp>
      <p:sp>
        <p:nvSpPr>
          <p:cNvPr id="9" name="TextBox 8">
            <a:extLst>
              <a:ext uri="{FF2B5EF4-FFF2-40B4-BE49-F238E27FC236}">
                <a16:creationId xmlns:a16="http://schemas.microsoft.com/office/drawing/2014/main" id="{27B5A4DD-334D-F045-B149-89974129B94C}"/>
              </a:ext>
            </a:extLst>
          </p:cNvPr>
          <p:cNvSpPr txBox="1"/>
          <p:nvPr/>
        </p:nvSpPr>
        <p:spPr>
          <a:xfrm>
            <a:off x="8401725" y="2253942"/>
            <a:ext cx="3106057" cy="2646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cs typeface="Calibri"/>
              </a:rPr>
              <a:t>Alternate Formats</a:t>
            </a:r>
          </a:p>
          <a:p>
            <a:endParaRPr lang="en-US" sz="2400" dirty="0">
              <a:solidFill>
                <a:schemeClr val="bg1"/>
              </a:solidFill>
              <a:cs typeface="Calibri"/>
            </a:endParaRPr>
          </a:p>
          <a:p>
            <a:r>
              <a:rPr lang="en-US" dirty="0">
                <a:solidFill>
                  <a:schemeClr val="bg1"/>
                </a:solidFill>
                <a:ea typeface="+mn-lt"/>
                <a:cs typeface="+mn-lt"/>
              </a:rPr>
              <a:t>To request materials in accessible formats for people with disabilities (Braille, large print, electronic files, audio format), send an e-mail to: FCC504@fcc.gov.</a:t>
            </a:r>
            <a:endParaRPr lang="en-US" dirty="0">
              <a:solidFill>
                <a:schemeClr val="bg1"/>
              </a:solidFill>
              <a:cs typeface="Calibri" panose="020F0502020204030204"/>
            </a:endParaRPr>
          </a:p>
        </p:txBody>
      </p:sp>
    </p:spTree>
    <p:extLst>
      <p:ext uri="{BB962C8B-B14F-4D97-AF65-F5344CB8AC3E}">
        <p14:creationId xmlns:p14="http://schemas.microsoft.com/office/powerpoint/2010/main" val="1053247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Banner that reads questions?">
            <a:extLst>
              <a:ext uri="{FF2B5EF4-FFF2-40B4-BE49-F238E27FC236}">
                <a16:creationId xmlns:a16="http://schemas.microsoft.com/office/drawing/2014/main" id="{9028708D-9CD9-9045-AA18-52CB7B8FA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pic>
        <p:nvPicPr>
          <p:cNvPr id="6" name="Picture 5">
            <a:extLst>
              <a:ext uri="{FF2B5EF4-FFF2-40B4-BE49-F238E27FC236}">
                <a16:creationId xmlns:a16="http://schemas.microsoft.com/office/drawing/2014/main" id="{13DC3C7F-90AF-324F-B7E5-18732BADDE4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3186" y="2227667"/>
            <a:ext cx="4079488" cy="4045062"/>
          </a:xfrm>
          <a:prstGeom prst="rect">
            <a:avLst/>
          </a:prstGeom>
        </p:spPr>
      </p:pic>
      <p:sp>
        <p:nvSpPr>
          <p:cNvPr id="7" name="TextBox 6">
            <a:extLst>
              <a:ext uri="{FF2B5EF4-FFF2-40B4-BE49-F238E27FC236}">
                <a16:creationId xmlns:a16="http://schemas.microsoft.com/office/drawing/2014/main" id="{3F513638-48CE-EA47-9200-F435A0D6F5F3}"/>
              </a:ext>
            </a:extLst>
          </p:cNvPr>
          <p:cNvSpPr txBox="1"/>
          <p:nvPr/>
        </p:nvSpPr>
        <p:spPr>
          <a:xfrm>
            <a:off x="5849549" y="1918784"/>
            <a:ext cx="5908431" cy="4370427"/>
          </a:xfrm>
          <a:prstGeom prst="rect">
            <a:avLst/>
          </a:prstGeom>
          <a:noFill/>
        </p:spPr>
        <p:txBody>
          <a:bodyPr wrap="square" lIns="91440" tIns="45720" rIns="91440" bIns="45720" rtlCol="0" anchor="t">
            <a:spAutoFit/>
          </a:bodyPr>
          <a:lstStyle/>
          <a:p>
            <a:r>
              <a:rPr lang="en-US" sz="2000" dirty="0">
                <a:solidFill>
                  <a:schemeClr val="bg1"/>
                </a:solidFill>
              </a:rPr>
              <a:t>The FCC’s EBB Consumer Page:</a:t>
            </a:r>
          </a:p>
          <a:p>
            <a:r>
              <a:rPr lang="en-US" sz="2000" dirty="0">
                <a:solidFill>
                  <a:schemeClr val="bg1"/>
                </a:solidFill>
              </a:rPr>
              <a:t>https://www.fcc.gov/broadbandbenefit</a:t>
            </a:r>
          </a:p>
          <a:p>
            <a:endParaRPr lang="en-US" sz="2000" dirty="0">
              <a:solidFill>
                <a:schemeClr val="bg1"/>
              </a:solidFill>
            </a:endParaRPr>
          </a:p>
          <a:p>
            <a:r>
              <a:rPr lang="en-US" sz="2000" dirty="0">
                <a:solidFill>
                  <a:schemeClr val="bg1"/>
                </a:solidFill>
              </a:rPr>
              <a:t>The FCC’s list, by state, of EBB providers</a:t>
            </a:r>
          </a:p>
          <a:p>
            <a:r>
              <a:rPr lang="en-US" sz="2000" dirty="0">
                <a:solidFill>
                  <a:schemeClr val="bg1"/>
                </a:solidFill>
              </a:rPr>
              <a:t>https://www.fcc.gov/emergency-broadband-benefit-providers</a:t>
            </a:r>
          </a:p>
          <a:p>
            <a:endParaRPr lang="en-US" sz="2000" dirty="0">
              <a:solidFill>
                <a:schemeClr val="bg1"/>
              </a:solidFill>
            </a:endParaRPr>
          </a:p>
          <a:p>
            <a:r>
              <a:rPr lang="en-US" sz="2000" dirty="0">
                <a:solidFill>
                  <a:schemeClr val="bg1"/>
                </a:solidFill>
              </a:rPr>
              <a:t>A comprehensive FAQ on the EBB program</a:t>
            </a:r>
          </a:p>
          <a:p>
            <a:r>
              <a:rPr lang="en-US" sz="2000" dirty="0">
                <a:solidFill>
                  <a:schemeClr val="bg1"/>
                </a:solidFill>
              </a:rPr>
              <a:t>https://www.fcc.gov/consumer-faq-emergency-broadband-benefit</a:t>
            </a:r>
          </a:p>
          <a:p>
            <a:endParaRPr lang="en-US" sz="2000" dirty="0">
              <a:solidFill>
                <a:schemeClr val="bg1"/>
              </a:solidFill>
            </a:endParaRPr>
          </a:p>
          <a:p>
            <a:r>
              <a:rPr lang="en-US" sz="2000" dirty="0">
                <a:solidFill>
                  <a:schemeClr val="bg1"/>
                </a:solidFill>
              </a:rPr>
              <a:t>Toll free number for questions:  833-511-0311</a:t>
            </a:r>
          </a:p>
          <a:p>
            <a:r>
              <a:rPr lang="en-US" sz="2000" dirty="0">
                <a:solidFill>
                  <a:schemeClr val="bg1"/>
                </a:solidFill>
                <a:cs typeface="Calibri"/>
              </a:rPr>
              <a:t>To apply: </a:t>
            </a:r>
            <a:r>
              <a:rPr lang="en-US" sz="2000" dirty="0" err="1">
                <a:solidFill>
                  <a:schemeClr val="bg1"/>
                </a:solidFill>
                <a:cs typeface="Calibri"/>
              </a:rPr>
              <a:t>GetEmergencyBroadband.org</a:t>
            </a:r>
            <a:endParaRPr lang="en-US" sz="2000" dirty="0">
              <a:solidFill>
                <a:schemeClr val="bg1"/>
              </a:solidFill>
              <a:cs typeface="Calibri"/>
            </a:endParaRPr>
          </a:p>
          <a:p>
            <a:endParaRPr lang="en-US" dirty="0">
              <a:solidFill>
                <a:schemeClr val="bg1"/>
              </a:solidFill>
              <a:cs typeface="Calibri"/>
            </a:endParaRPr>
          </a:p>
        </p:txBody>
      </p:sp>
    </p:spTree>
    <p:extLst>
      <p:ext uri="{BB962C8B-B14F-4D97-AF65-F5344CB8AC3E}">
        <p14:creationId xmlns:p14="http://schemas.microsoft.com/office/powerpoint/2010/main" val="2622695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837022-AD0B-F24C-BA22-54F84F27713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834"/>
          <a:stretch/>
        </p:blipFill>
        <p:spPr>
          <a:xfrm>
            <a:off x="148345" y="2186516"/>
            <a:ext cx="3493406" cy="3464254"/>
          </a:xfrm>
          <a:prstGeom prst="rect">
            <a:avLst/>
          </a:prstGeom>
        </p:spPr>
      </p:pic>
      <p:sp>
        <p:nvSpPr>
          <p:cNvPr id="11" name="TextBox 10">
            <a:extLst>
              <a:ext uri="{FF2B5EF4-FFF2-40B4-BE49-F238E27FC236}">
                <a16:creationId xmlns:a16="http://schemas.microsoft.com/office/drawing/2014/main" id="{6C2877B1-903F-7449-B260-4B62A419E944}"/>
              </a:ext>
            </a:extLst>
          </p:cNvPr>
          <p:cNvSpPr txBox="1"/>
          <p:nvPr/>
        </p:nvSpPr>
        <p:spPr>
          <a:xfrm>
            <a:off x="3858810" y="2186516"/>
            <a:ext cx="8184845" cy="3847207"/>
          </a:xfrm>
          <a:prstGeom prst="rect">
            <a:avLst/>
          </a:prstGeom>
          <a:noFill/>
        </p:spPr>
        <p:txBody>
          <a:bodyPr wrap="square" rtlCol="0">
            <a:spAutoFit/>
          </a:bodyPr>
          <a:lstStyle/>
          <a:p>
            <a:r>
              <a:rPr lang="en-US" sz="2000" dirty="0">
                <a:solidFill>
                  <a:schemeClr val="bg1"/>
                </a:solidFill>
              </a:rPr>
              <a:t>A household is a group of people who live together and share money (even if they are not related to each other.)  If you live together and share money, you are one household.  If you either don’t live together or you don’t share money, you are two or more households.</a:t>
            </a:r>
          </a:p>
          <a:p>
            <a:endParaRPr lang="en-US" sz="2000" dirty="0">
              <a:solidFill>
                <a:schemeClr val="bg1"/>
              </a:solidFill>
            </a:endParaRPr>
          </a:p>
          <a:p>
            <a:pPr marL="342900" indent="-342900">
              <a:buFont typeface="Arial" panose="020B0604020202020204" pitchFamily="34" charset="0"/>
              <a:buChar char="•"/>
            </a:pPr>
            <a:r>
              <a:rPr lang="en-US" dirty="0">
                <a:solidFill>
                  <a:schemeClr val="bg1"/>
                </a:solidFill>
              </a:rPr>
              <a:t>A household can qualify because of eligible dependent children that meet the eligibility criteria.</a:t>
            </a:r>
          </a:p>
          <a:p>
            <a:pPr marL="342900" indent="-34290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US" dirty="0">
                <a:solidFill>
                  <a:schemeClr val="bg1"/>
                </a:solidFill>
              </a:rPr>
              <a:t>You may have to answer questions about your household when you apply for the Emergency Broadband Benefit Program. </a:t>
            </a:r>
          </a:p>
          <a:p>
            <a:pPr marL="342900" indent="-34290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US" dirty="0">
                <a:solidFill>
                  <a:schemeClr val="bg1"/>
                </a:solidFill>
              </a:rPr>
              <a:t>A household worksheet will be available to assist in determining household eligibility.</a:t>
            </a:r>
          </a:p>
        </p:txBody>
      </p:sp>
      <p:pic>
        <p:nvPicPr>
          <p:cNvPr id="3" name="Picture 2">
            <a:extLst>
              <a:ext uri="{FF2B5EF4-FFF2-40B4-BE49-F238E27FC236}">
                <a16:creationId xmlns:a16="http://schemas.microsoft.com/office/drawing/2014/main" id="{63FB9379-E8D8-2A43-BF42-6AE060CFE3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2"/>
            <a:ext cx="12192000" cy="1700029"/>
          </a:xfrm>
          <a:prstGeom prst="rect">
            <a:avLst/>
          </a:prstGeom>
        </p:spPr>
      </p:pic>
    </p:spTree>
    <p:extLst>
      <p:ext uri="{BB962C8B-B14F-4D97-AF65-F5344CB8AC3E}">
        <p14:creationId xmlns:p14="http://schemas.microsoft.com/office/powerpoint/2010/main" val="3000505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E8B9B-7FC4-5546-ABC5-C5A95C42C00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pic>
        <p:nvPicPr>
          <p:cNvPr id="6" name="Picture 5">
            <a:extLst>
              <a:ext uri="{FF2B5EF4-FFF2-40B4-BE49-F238E27FC236}">
                <a16:creationId xmlns:a16="http://schemas.microsoft.com/office/drawing/2014/main" id="{55CD0C3B-39BD-C445-9986-EFEFC877327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 b="940"/>
          <a:stretch/>
        </p:blipFill>
        <p:spPr>
          <a:xfrm>
            <a:off x="8502609" y="2276257"/>
            <a:ext cx="3316352" cy="3285093"/>
          </a:xfrm>
          <a:prstGeom prst="rect">
            <a:avLst/>
          </a:prstGeom>
        </p:spPr>
      </p:pic>
      <p:sp>
        <p:nvSpPr>
          <p:cNvPr id="8" name="TextBox 7">
            <a:extLst>
              <a:ext uri="{FF2B5EF4-FFF2-40B4-BE49-F238E27FC236}">
                <a16:creationId xmlns:a16="http://schemas.microsoft.com/office/drawing/2014/main" id="{9E25CFF3-3D3F-404D-9430-9EEAD496CDAA}"/>
              </a:ext>
            </a:extLst>
          </p:cNvPr>
          <p:cNvSpPr txBox="1"/>
          <p:nvPr/>
        </p:nvSpPr>
        <p:spPr>
          <a:xfrm>
            <a:off x="359764" y="1978702"/>
            <a:ext cx="7749915" cy="4093428"/>
          </a:xfrm>
          <a:prstGeom prst="rect">
            <a:avLst/>
          </a:prstGeom>
          <a:noFill/>
        </p:spPr>
        <p:txBody>
          <a:bodyPr wrap="square" rtlCol="0">
            <a:spAutoFit/>
          </a:bodyPr>
          <a:lstStyle/>
          <a:p>
            <a:r>
              <a:rPr lang="en-US" sz="2000" dirty="0">
                <a:solidFill>
                  <a:schemeClr val="bg1"/>
                </a:solidFill>
              </a:rPr>
              <a:t>Eligible households within multi-unit dwellings such as apartment buildings, nursing homes, and group homes can also take advantage of the benefit.</a:t>
            </a:r>
          </a:p>
          <a:p>
            <a:endParaRPr lang="en-US" sz="2000" dirty="0">
              <a:solidFill>
                <a:schemeClr val="bg1"/>
              </a:solidFill>
            </a:endParaRPr>
          </a:p>
          <a:p>
            <a:pPr marL="342900" indent="-342900">
              <a:buFont typeface="Arial" panose="020B0604020202020204" pitchFamily="34" charset="0"/>
              <a:buChar char="•"/>
            </a:pPr>
            <a:r>
              <a:rPr lang="en-US" dirty="0">
                <a:solidFill>
                  <a:schemeClr val="bg1"/>
                </a:solidFill>
              </a:rPr>
              <a:t>Households within multi-unit dwellings, where the landlord or the property manager is the internet account holder, may be able to apply the benefit to that broadband service if they otherwise qualify.</a:t>
            </a:r>
          </a:p>
          <a:p>
            <a:pPr marL="342900" indent="-34290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US" dirty="0">
                <a:solidFill>
                  <a:schemeClr val="bg1"/>
                </a:solidFill>
              </a:rPr>
              <a:t>If the household has a bill or other liability for their broadband access that someone else, such as the property owner, is helping to pay, the household could switch temporarily to using EBB support to pay for broadband service instead of relying on that third party’s support.</a:t>
            </a:r>
          </a:p>
          <a:p>
            <a:pPr marL="342900" indent="-34290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767976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E4BDFC-0816-3A40-A951-9D1CD3E3EB1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pic>
        <p:nvPicPr>
          <p:cNvPr id="6" name="Picture 5">
            <a:extLst>
              <a:ext uri="{FF2B5EF4-FFF2-40B4-BE49-F238E27FC236}">
                <a16:creationId xmlns:a16="http://schemas.microsoft.com/office/drawing/2014/main" id="{B0CD9596-A09F-CB41-95AE-3316234A5B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80778" y="2349360"/>
            <a:ext cx="326159" cy="346978"/>
          </a:xfrm>
          <a:prstGeom prst="rect">
            <a:avLst/>
          </a:prstGeom>
        </p:spPr>
      </p:pic>
      <p:pic>
        <p:nvPicPr>
          <p:cNvPr id="9" name="Picture 8">
            <a:extLst>
              <a:ext uri="{FF2B5EF4-FFF2-40B4-BE49-F238E27FC236}">
                <a16:creationId xmlns:a16="http://schemas.microsoft.com/office/drawing/2014/main" id="{53647DE3-621E-704E-9A64-E13854A6B4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80778" y="3230841"/>
            <a:ext cx="326159" cy="346978"/>
          </a:xfrm>
          <a:prstGeom prst="rect">
            <a:avLst/>
          </a:prstGeom>
        </p:spPr>
      </p:pic>
      <p:pic>
        <p:nvPicPr>
          <p:cNvPr id="10" name="Picture 9">
            <a:extLst>
              <a:ext uri="{FF2B5EF4-FFF2-40B4-BE49-F238E27FC236}">
                <a16:creationId xmlns:a16="http://schemas.microsoft.com/office/drawing/2014/main" id="{8A0483F9-2B34-2F47-9E75-2D225D7544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80778" y="4933694"/>
            <a:ext cx="326159" cy="346978"/>
          </a:xfrm>
          <a:prstGeom prst="rect">
            <a:avLst/>
          </a:prstGeom>
        </p:spPr>
      </p:pic>
      <p:sp>
        <p:nvSpPr>
          <p:cNvPr id="12" name="TextBox 11">
            <a:extLst>
              <a:ext uri="{FF2B5EF4-FFF2-40B4-BE49-F238E27FC236}">
                <a16:creationId xmlns:a16="http://schemas.microsoft.com/office/drawing/2014/main" id="{94CECF1B-8EBD-984E-B4BF-DB900EEB4633}"/>
              </a:ext>
            </a:extLst>
          </p:cNvPr>
          <p:cNvSpPr txBox="1"/>
          <p:nvPr/>
        </p:nvSpPr>
        <p:spPr>
          <a:xfrm>
            <a:off x="2413416" y="2293495"/>
            <a:ext cx="8898526" cy="430887"/>
          </a:xfrm>
          <a:prstGeom prst="rect">
            <a:avLst/>
          </a:prstGeom>
          <a:noFill/>
        </p:spPr>
        <p:txBody>
          <a:bodyPr wrap="none" rtlCol="0">
            <a:spAutoFit/>
          </a:bodyPr>
          <a:lstStyle/>
          <a:p>
            <a:r>
              <a:rPr lang="en-US" sz="2200" dirty="0">
                <a:solidFill>
                  <a:schemeClr val="bg1"/>
                </a:solidFill>
              </a:rPr>
              <a:t>The Emergency Broadband Benefit will open its enrollment on May 12, 2021.</a:t>
            </a:r>
          </a:p>
        </p:txBody>
      </p:sp>
      <p:sp>
        <p:nvSpPr>
          <p:cNvPr id="15" name="TextBox 14">
            <a:extLst>
              <a:ext uri="{FF2B5EF4-FFF2-40B4-BE49-F238E27FC236}">
                <a16:creationId xmlns:a16="http://schemas.microsoft.com/office/drawing/2014/main" id="{A4847A3C-57A9-C04D-9086-5A3891C2F75C}"/>
              </a:ext>
            </a:extLst>
          </p:cNvPr>
          <p:cNvSpPr txBox="1"/>
          <p:nvPr/>
        </p:nvSpPr>
        <p:spPr>
          <a:xfrm>
            <a:off x="2413416" y="3178215"/>
            <a:ext cx="9022393" cy="1446550"/>
          </a:xfrm>
          <a:prstGeom prst="rect">
            <a:avLst/>
          </a:prstGeom>
          <a:noFill/>
        </p:spPr>
        <p:txBody>
          <a:bodyPr wrap="square" rtlCol="0">
            <a:spAutoFit/>
          </a:bodyPr>
          <a:lstStyle/>
          <a:p>
            <a:r>
              <a:rPr lang="en-US" sz="2200" dirty="0">
                <a:solidFill>
                  <a:schemeClr val="bg1"/>
                </a:solidFill>
              </a:rPr>
              <a:t>The Emergency  Broadband Benefit is a temporary program developed in response to the COVID-19 pandemic.  The program will end once the program funds are exhausted, or six months after the Department of Health and Human Services declares and end to the pandemic, whichever comes first. </a:t>
            </a:r>
          </a:p>
        </p:txBody>
      </p:sp>
      <p:sp>
        <p:nvSpPr>
          <p:cNvPr id="17" name="TextBox 16">
            <a:extLst>
              <a:ext uri="{FF2B5EF4-FFF2-40B4-BE49-F238E27FC236}">
                <a16:creationId xmlns:a16="http://schemas.microsoft.com/office/drawing/2014/main" id="{7AF56BBE-8B66-2242-85CC-FD174B8D19CA}"/>
              </a:ext>
            </a:extLst>
          </p:cNvPr>
          <p:cNvSpPr txBox="1"/>
          <p:nvPr/>
        </p:nvSpPr>
        <p:spPr>
          <a:xfrm>
            <a:off x="2413416" y="4933694"/>
            <a:ext cx="8844197" cy="1446550"/>
          </a:xfrm>
          <a:prstGeom prst="rect">
            <a:avLst/>
          </a:prstGeom>
          <a:noFill/>
        </p:spPr>
        <p:txBody>
          <a:bodyPr wrap="square" rtlCol="0">
            <a:spAutoFit/>
          </a:bodyPr>
          <a:lstStyle/>
          <a:p>
            <a:r>
              <a:rPr lang="en-US" sz="2200" dirty="0">
                <a:solidFill>
                  <a:schemeClr val="bg1"/>
                </a:solidFill>
              </a:rPr>
              <a:t>The  program is administered by the Universal Service Administrative Company (USAC).  They also administer the Lifeline program.  USAC hosts the application portal and the </a:t>
            </a:r>
            <a:r>
              <a:rPr lang="en-US" sz="2200" dirty="0" err="1">
                <a:solidFill>
                  <a:schemeClr val="bg1"/>
                </a:solidFill>
              </a:rPr>
              <a:t>GetEmergencyBroadband.org</a:t>
            </a:r>
            <a:r>
              <a:rPr lang="en-US" sz="2200" dirty="0">
                <a:solidFill>
                  <a:schemeClr val="bg1"/>
                </a:solidFill>
              </a:rPr>
              <a:t> consumer website.</a:t>
            </a:r>
          </a:p>
        </p:txBody>
      </p:sp>
    </p:spTree>
    <p:extLst>
      <p:ext uri="{BB962C8B-B14F-4D97-AF65-F5344CB8AC3E}">
        <p14:creationId xmlns:p14="http://schemas.microsoft.com/office/powerpoint/2010/main" val="942028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2CF085-A521-D748-8689-ED9440ABE27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sp>
        <p:nvSpPr>
          <p:cNvPr id="6" name="Rectangle 5">
            <a:extLst>
              <a:ext uri="{FF2B5EF4-FFF2-40B4-BE49-F238E27FC236}">
                <a16:creationId xmlns:a16="http://schemas.microsoft.com/office/drawing/2014/main" id="{D9F6D593-22A1-4746-911B-2C049E6ECA64}"/>
              </a:ext>
            </a:extLst>
          </p:cNvPr>
          <p:cNvSpPr/>
          <p:nvPr/>
        </p:nvSpPr>
        <p:spPr>
          <a:xfrm>
            <a:off x="994347" y="2086167"/>
            <a:ext cx="10608040" cy="3785652"/>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bg1"/>
                </a:solidFill>
              </a:rPr>
              <a:t>Participating providers must give households notice about the last date or billing cycle that the full benefit will apply to their bill and the date or billing cycle that a partial benefit will apply to their bill, in addition to information about the cost of broadband service after the program ends.</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Households will need to opt-in or request to continue broadband services with their provider.  If they don’t opt-in or select a new service plan with the provider, their broadband service will end once the program ends. Even if they had service with the same provider before enrolling in the Emergency Broadband Benefit, they will need to opt-in to continue broadband services after the program ends.</a:t>
            </a:r>
            <a:endParaRPr lang="en-US" sz="2400" b="1" dirty="0">
              <a:solidFill>
                <a:schemeClr val="bg1"/>
              </a:solidFill>
              <a:cs typeface="Calibri"/>
            </a:endParaRPr>
          </a:p>
        </p:txBody>
      </p:sp>
    </p:spTree>
    <p:extLst>
      <p:ext uri="{BB962C8B-B14F-4D97-AF65-F5344CB8AC3E}">
        <p14:creationId xmlns:p14="http://schemas.microsoft.com/office/powerpoint/2010/main" val="941120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A67277-A9CC-8C43-A3FD-3A80FDA5CB5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01800"/>
          </a:xfrm>
          <a:prstGeom prst="rect">
            <a:avLst/>
          </a:prstGeom>
        </p:spPr>
      </p:pic>
      <p:sp>
        <p:nvSpPr>
          <p:cNvPr id="7" name="TextBox 6">
            <a:extLst>
              <a:ext uri="{FF2B5EF4-FFF2-40B4-BE49-F238E27FC236}">
                <a16:creationId xmlns:a16="http://schemas.microsoft.com/office/drawing/2014/main" id="{2F4AF9BA-C15A-124E-8AB0-7B6E8312D325}"/>
              </a:ext>
            </a:extLst>
          </p:cNvPr>
          <p:cNvSpPr txBox="1"/>
          <p:nvPr/>
        </p:nvSpPr>
        <p:spPr>
          <a:xfrm>
            <a:off x="1416458" y="2029794"/>
            <a:ext cx="9916106" cy="4093428"/>
          </a:xfrm>
          <a:prstGeom prst="rect">
            <a:avLst/>
          </a:prstGeom>
          <a:noFill/>
        </p:spPr>
        <p:txBody>
          <a:bodyPr wrap="square" lIns="91440" tIns="45720" rIns="91440" bIns="45720" rtlCol="0" anchor="t">
            <a:spAutoFit/>
          </a:bodyPr>
          <a:lstStyle/>
          <a:p>
            <a:r>
              <a:rPr lang="en-US" sz="2000" dirty="0">
                <a:solidFill>
                  <a:schemeClr val="bg1"/>
                </a:solidFill>
              </a:rPr>
              <a:t>The program is open to all broadband providers, not just those currently offering Lifeline services. </a:t>
            </a:r>
          </a:p>
          <a:p>
            <a:endParaRPr lang="en-US" sz="2000" dirty="0">
              <a:solidFill>
                <a:schemeClr val="bg1"/>
              </a:solidFill>
            </a:endParaRPr>
          </a:p>
          <a:p>
            <a:pPr marL="285750" indent="-285750">
              <a:buFont typeface="Arial" panose="020B0604020202020204" pitchFamily="34" charset="0"/>
              <a:buChar char="•"/>
            </a:pPr>
            <a:r>
              <a:rPr lang="en-US" sz="2000" u="sng" dirty="0">
                <a:solidFill>
                  <a:schemeClr val="bg1"/>
                </a:solidFill>
              </a:rPr>
              <a:t>Fixed</a:t>
            </a:r>
            <a:r>
              <a:rPr lang="en-US" sz="2000" dirty="0">
                <a:solidFill>
                  <a:schemeClr val="bg1"/>
                </a:solidFill>
              </a:rPr>
              <a:t> broadband services are provided to your home, or a single location. These include</a:t>
            </a:r>
            <a:r>
              <a:rPr lang="en-US" sz="2000" i="1" dirty="0"/>
              <a:t> </a:t>
            </a:r>
            <a:r>
              <a:rPr lang="en-US" sz="2000" dirty="0">
                <a:solidFill>
                  <a:schemeClr val="bg1"/>
                </a:solidFill>
              </a:rPr>
              <a:t>cable, fiber optic, DSL, satellite, and fixed wireless services.</a:t>
            </a:r>
          </a:p>
          <a:p>
            <a:pPr marL="285750" indent="-285750">
              <a:buFont typeface="Arial" panose="020B0604020202020204" pitchFamily="34" charset="0"/>
              <a:buChar char="•"/>
            </a:pPr>
            <a:r>
              <a:rPr lang="en-US" sz="2000" u="sng" dirty="0">
                <a:solidFill>
                  <a:schemeClr val="bg1"/>
                </a:solidFill>
              </a:rPr>
              <a:t>Mobile</a:t>
            </a:r>
            <a:r>
              <a:rPr lang="en-US" sz="2000" dirty="0">
                <a:solidFill>
                  <a:schemeClr val="bg1"/>
                </a:solidFill>
              </a:rPr>
              <a:t> broadband services are device-based and available throughout the service </a:t>
            </a:r>
            <a:r>
              <a:rPr lang="en-US" sz="2000">
                <a:solidFill>
                  <a:schemeClr val="bg1"/>
                </a:solidFill>
              </a:rPr>
              <a:t>provider’s cellular coverage area, similar to cell phone services.</a:t>
            </a:r>
            <a:endParaRPr lang="en-US" sz="2000">
              <a:solidFill>
                <a:schemeClr val="bg1"/>
              </a:solidFill>
              <a:cs typeface="Calibri"/>
            </a:endParaRPr>
          </a:p>
          <a:p>
            <a:pPr marL="285750" indent="-285750">
              <a:buFont typeface="Arial" panose="020B0604020202020204" pitchFamily="34" charset="0"/>
              <a:buChar char="•"/>
            </a:pPr>
            <a:endParaRPr lang="en-US" sz="2000" dirty="0">
              <a:solidFill>
                <a:schemeClr val="bg1"/>
              </a:solidFill>
              <a:cs typeface="Calibri"/>
            </a:endParaRPr>
          </a:p>
          <a:p>
            <a:r>
              <a:rPr lang="en-US" sz="2000" dirty="0">
                <a:solidFill>
                  <a:schemeClr val="bg1"/>
                </a:solidFill>
              </a:rPr>
              <a:t>Check with the broadband providers in your area to learn about their plans for program participation and eligible service offerings.  You can find a list of participating providers by state and territory linked on www.fcc.gov/broadbandbenefit.</a:t>
            </a:r>
          </a:p>
          <a:p>
            <a:br>
              <a:rPr lang="en-US" sz="2000" dirty="0"/>
            </a:br>
            <a:r>
              <a:rPr lang="en-US" sz="2000" dirty="0">
                <a:solidFill>
                  <a:schemeClr val="bg1"/>
                </a:solidFill>
              </a:rPr>
              <a:t>Not all providers plan to offer connected devices through the program.</a:t>
            </a:r>
          </a:p>
        </p:txBody>
      </p:sp>
    </p:spTree>
    <p:extLst>
      <p:ext uri="{BB962C8B-B14F-4D97-AF65-F5344CB8AC3E}">
        <p14:creationId xmlns:p14="http://schemas.microsoft.com/office/powerpoint/2010/main" val="2120812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10523</TotalTime>
  <Words>3037</Words>
  <Application>Microsoft Office PowerPoint</Application>
  <PresentationFormat>Widescreen</PresentationFormat>
  <Paragraphs>262</Paragraphs>
  <Slides>41</Slides>
  <Notes>19</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EBB Program: Application Process</vt:lpstr>
      <vt:lpstr>PowerPoint Presentation</vt:lpstr>
      <vt:lpstr>Apply Online</vt:lpstr>
      <vt:lpstr>Apply Online</vt:lpstr>
      <vt:lpstr>Apply Online</vt:lpstr>
      <vt:lpstr>Apply Online</vt:lpstr>
      <vt:lpstr>Apply Online</vt:lpstr>
      <vt:lpstr>Apply Online</vt:lpstr>
      <vt:lpstr>Apply Online</vt:lpstr>
      <vt:lpstr>Apply Online</vt:lpstr>
      <vt:lpstr>PowerPoint Presentation</vt:lpstr>
      <vt:lpstr>Apply Online</vt:lpstr>
      <vt:lpstr>Apply Online</vt:lpstr>
      <vt:lpstr>Apply Online</vt:lpstr>
      <vt:lpstr>Apply Online</vt:lpstr>
      <vt:lpstr>Apply Online </vt:lpstr>
      <vt:lpstr>PowerPoint Presentation</vt:lpstr>
      <vt:lpstr>Apply Online</vt:lpstr>
      <vt:lpstr>PowerPoint Presentation</vt:lpstr>
      <vt:lpstr>Apply by Mail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Keyla Hernandez-Ulloa</dc:creator>
  <cp:lastModifiedBy>Eduard Bartholme, III</cp:lastModifiedBy>
  <cp:revision>337</cp:revision>
  <dcterms:created xsi:type="dcterms:W3CDTF">2021-01-31T19:44:07Z</dcterms:created>
  <dcterms:modified xsi:type="dcterms:W3CDTF">2021-05-10T23:01:31Z</dcterms:modified>
</cp:coreProperties>
</file>