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Lst>
  <p:notesMasterIdLst>
    <p:notesMasterId r:id="rId109"/>
  </p:notesMasterIdLst>
  <p:sldIdLst>
    <p:sldId id="256" r:id="rId5"/>
    <p:sldId id="258" r:id="rId6"/>
    <p:sldId id="479" r:id="rId7"/>
    <p:sldId id="631" r:id="rId8"/>
    <p:sldId id="594" r:id="rId9"/>
    <p:sldId id="604" r:id="rId10"/>
    <p:sldId id="605" r:id="rId11"/>
    <p:sldId id="606" r:id="rId12"/>
    <p:sldId id="607" r:id="rId13"/>
    <p:sldId id="608" r:id="rId14"/>
    <p:sldId id="609" r:id="rId15"/>
    <p:sldId id="680" r:id="rId16"/>
    <p:sldId id="488" r:id="rId17"/>
    <p:sldId id="683" r:id="rId18"/>
    <p:sldId id="681" r:id="rId19"/>
    <p:sldId id="694" r:id="rId20"/>
    <p:sldId id="695" r:id="rId21"/>
    <p:sldId id="696" r:id="rId22"/>
    <p:sldId id="697" r:id="rId23"/>
    <p:sldId id="698" r:id="rId24"/>
    <p:sldId id="684" r:id="rId25"/>
    <p:sldId id="685" r:id="rId26"/>
    <p:sldId id="686" r:id="rId27"/>
    <p:sldId id="687" r:id="rId28"/>
    <p:sldId id="693" r:id="rId29"/>
    <p:sldId id="688" r:id="rId30"/>
    <p:sldId id="689" r:id="rId31"/>
    <p:sldId id="690" r:id="rId32"/>
    <p:sldId id="691" r:id="rId33"/>
    <p:sldId id="682" r:id="rId34"/>
    <p:sldId id="595" r:id="rId35"/>
    <p:sldId id="648" r:id="rId36"/>
    <p:sldId id="650" r:id="rId37"/>
    <p:sldId id="610" r:id="rId38"/>
    <p:sldId id="611" r:id="rId39"/>
    <p:sldId id="617" r:id="rId40"/>
    <p:sldId id="709" r:id="rId41"/>
    <p:sldId id="710" r:id="rId42"/>
    <p:sldId id="615" r:id="rId43"/>
    <p:sldId id="618" r:id="rId44"/>
    <p:sldId id="619" r:id="rId45"/>
    <p:sldId id="616" r:id="rId46"/>
    <p:sldId id="651" r:id="rId47"/>
    <p:sldId id="652" r:id="rId48"/>
    <p:sldId id="653" r:id="rId49"/>
    <p:sldId id="264" r:id="rId50"/>
    <p:sldId id="642" r:id="rId51"/>
    <p:sldId id="629" r:id="rId52"/>
    <p:sldId id="630" r:id="rId53"/>
    <p:sldId id="504" r:id="rId54"/>
    <p:sldId id="505" r:id="rId55"/>
    <p:sldId id="649" r:id="rId56"/>
    <p:sldId id="645" r:id="rId57"/>
    <p:sldId id="699" r:id="rId58"/>
    <p:sldId id="665" r:id="rId59"/>
    <p:sldId id="647" r:id="rId60"/>
    <p:sldId id="700" r:id="rId61"/>
    <p:sldId id="646" r:id="rId62"/>
    <p:sldId id="701" r:id="rId63"/>
    <p:sldId id="702" r:id="rId64"/>
    <p:sldId id="703" r:id="rId65"/>
    <p:sldId id="704" r:id="rId66"/>
    <p:sldId id="659" r:id="rId67"/>
    <p:sldId id="660" r:id="rId68"/>
    <p:sldId id="661" r:id="rId69"/>
    <p:sldId id="656" r:id="rId70"/>
    <p:sldId id="658" r:id="rId71"/>
    <p:sldId id="662" r:id="rId72"/>
    <p:sldId id="705" r:id="rId73"/>
    <p:sldId id="663" r:id="rId74"/>
    <p:sldId id="655" r:id="rId75"/>
    <p:sldId id="654" r:id="rId76"/>
    <p:sldId id="591" r:id="rId77"/>
    <p:sldId id="480" r:id="rId78"/>
    <p:sldId id="284" r:id="rId79"/>
    <p:sldId id="632" r:id="rId80"/>
    <p:sldId id="481" r:id="rId81"/>
    <p:sldId id="483" r:id="rId82"/>
    <p:sldId id="486" r:id="rId83"/>
    <p:sldId id="706" r:id="rId84"/>
    <p:sldId id="520" r:id="rId85"/>
    <p:sldId id="598" r:id="rId86"/>
    <p:sldId id="633" r:id="rId87"/>
    <p:sldId id="634" r:id="rId88"/>
    <p:sldId id="707" r:id="rId89"/>
    <p:sldId id="635" r:id="rId90"/>
    <p:sldId id="620" r:id="rId91"/>
    <p:sldId id="621" r:id="rId92"/>
    <p:sldId id="624" r:id="rId93"/>
    <p:sldId id="267" r:id="rId94"/>
    <p:sldId id="599" r:id="rId95"/>
    <p:sldId id="600" r:id="rId96"/>
    <p:sldId id="637" r:id="rId97"/>
    <p:sldId id="623" r:id="rId98"/>
    <p:sldId id="639" r:id="rId99"/>
    <p:sldId id="640" r:id="rId100"/>
    <p:sldId id="641" r:id="rId101"/>
    <p:sldId id="628" r:id="rId102"/>
    <p:sldId id="643" r:id="rId103"/>
    <p:sldId id="708" r:id="rId104"/>
    <p:sldId id="601" r:id="rId105"/>
    <p:sldId id="268" r:id="rId106"/>
    <p:sldId id="472" r:id="rId107"/>
    <p:sldId id="644"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 id="2" name="Suzon Cameron" initials="SLC" lastIdx="1" clrIdx="1">
    <p:extLst>
      <p:ext uri="{19B8F6BF-5375-455C-9EA6-DF929625EA0E}">
        <p15:presenceInfo xmlns:p15="http://schemas.microsoft.com/office/powerpoint/2012/main" userId="Suzon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5065" autoAdjust="0"/>
  </p:normalViewPr>
  <p:slideViewPr>
    <p:cSldViewPr snapToGrid="0">
      <p:cViewPr varScale="1">
        <p:scale>
          <a:sx n="58" d="100"/>
          <a:sy n="58" d="100"/>
        </p:scale>
        <p:origin x="90" y="1308"/>
      </p:cViewPr>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48A26-C570-4C71-8B44-8A6CDBECDABB}"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EAEA-1B29-46D0-A09F-6EC681CFB6BE}" type="slidenum">
              <a:rPr lang="en-US" smtClean="0"/>
              <a:t>‹#›</a:t>
            </a:fld>
            <a:endParaRPr lang="en-US"/>
          </a:p>
        </p:txBody>
      </p:sp>
    </p:spTree>
    <p:extLst>
      <p:ext uri="{BB962C8B-B14F-4D97-AF65-F5344CB8AC3E}">
        <p14:creationId xmlns:p14="http://schemas.microsoft.com/office/powerpoint/2010/main" val="125938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0759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24070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3615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4586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76380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17263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0148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64401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21787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056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67639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19319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30927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6709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235550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37227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31389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02541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7EEAEA-1B29-46D0-A09F-6EC681CFB6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781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60956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111068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247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9802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367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83507100-8D02-4B1D-BA5F-D46AEE33476D}" type="datetime1">
              <a:rPr lang="en-US" smtClean="0"/>
              <a:t>12/15/2022</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04591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FD7E991F-96B2-4747-957B-56EC8EB8F9A9}" type="datetime1">
              <a:rPr lang="en-US" smtClean="0"/>
              <a:t>12/15/2022</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1012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37915C38-2319-4CA3-8532-72719D51F039}" type="datetime1">
              <a:rPr lang="en-US" smtClean="0"/>
              <a:t>12/15/2022</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66138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03795329-4184-4C88-B4DF-E83FB2276828}" type="datetime1">
              <a:rPr lang="en-US" smtClean="0"/>
              <a:t>12/15/2022</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977757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25A220B3-7EC5-4C02-9DA5-F79D3DFCF05F}" type="datetime1">
              <a:rPr lang="en-US" smtClean="0"/>
              <a:t>12/15/2022</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89614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5640BCB8-8A41-45B4-8B3B-388DE654DA61}" type="datetime1">
              <a:rPr lang="en-US" smtClean="0"/>
              <a:t>12/15/2022</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153766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5C5DFC15-9830-4DAA-93AE-6668C23736D2}" type="datetime1">
              <a:rPr lang="en-US" smtClean="0"/>
              <a:t>12/15/2022</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82787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C9ECCDF0-7030-4054-9D72-99B3BCF96EAE}" type="datetime1">
              <a:rPr lang="en-US" smtClean="0"/>
              <a:t>12/15/2022</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42446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7392191B-8B52-489E-9526-8C5E1575C21F}" type="datetime1">
              <a:rPr lang="en-US" smtClean="0"/>
              <a:t>12/15/2022</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15025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B1B4A1A9-708A-41EB-B65F-1D6B6F95F7AB}" type="datetime1">
              <a:rPr lang="en-US" smtClean="0"/>
              <a:t>12/15/2022</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498005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B57F12F2-7368-43A4-9948-C6AC6F3B0BDA}" type="datetime1">
              <a:rPr lang="en-US" smtClean="0"/>
              <a:t>12/15/2022</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0880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562AEB22-2BB0-4A0A-84E4-06ADD293D27A}" type="datetime1">
              <a:rPr lang="en-US" smtClean="0"/>
              <a:t>12/15/2022</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8349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040BF3BB-87C6-42AA-A2A0-F0E25732DDA6}" type="datetime1">
              <a:rPr lang="en-US" smtClean="0"/>
              <a:t>12/15/2022</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27137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81D17762-AC05-4CEC-B568-E9F6A9F57135}" type="datetime1">
              <a:rPr lang="en-US" smtClean="0"/>
              <a:t>12/15/2022</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79591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0A6C77E2-74A8-4C79-A1D8-C8FF373E7B5B}" type="datetime1">
              <a:rPr lang="en-US" smtClean="0"/>
              <a:t>12/15/2022</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0655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8666-06DA-BF0C-EF81-96C81CE6A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BAE59-B68A-4A94-FAF8-B17604966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4FB746-C04B-F670-2015-798CF4CA5076}"/>
              </a:ext>
            </a:extLst>
          </p:cNvPr>
          <p:cNvSpPr>
            <a:spLocks noGrp="1"/>
          </p:cNvSpPr>
          <p:nvPr>
            <p:ph type="dt" sz="half" idx="10"/>
          </p:nvPr>
        </p:nvSpPr>
        <p:spPr/>
        <p:txBody>
          <a:bodyPr/>
          <a:lstStyle/>
          <a:p>
            <a:fld id="{9FA22F70-7E6C-4139-99B1-9BC0CE18B9C9}" type="datetime1">
              <a:rPr lang="en-US" smtClean="0"/>
              <a:t>12/15/2022</a:t>
            </a:fld>
            <a:endParaRPr lang="en-US" dirty="0"/>
          </a:p>
        </p:txBody>
      </p:sp>
      <p:sp>
        <p:nvSpPr>
          <p:cNvPr id="5" name="Footer Placeholder 4">
            <a:extLst>
              <a:ext uri="{FF2B5EF4-FFF2-40B4-BE49-F238E27FC236}">
                <a16:creationId xmlns:a16="http://schemas.microsoft.com/office/drawing/2014/main" id="{05721B93-E186-BC19-AE47-A418649479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DA5299-A9DD-2745-75FB-4D1B113AEDAE}"/>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50822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850F-9451-10F9-0EE7-FAF52A6F3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B0ED3-65BD-0F55-391A-BBEA25BA4A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3F59-A9E4-B4D1-1334-3A566EC13411}"/>
              </a:ext>
            </a:extLst>
          </p:cNvPr>
          <p:cNvSpPr>
            <a:spLocks noGrp="1"/>
          </p:cNvSpPr>
          <p:nvPr>
            <p:ph type="dt" sz="half" idx="10"/>
          </p:nvPr>
        </p:nvSpPr>
        <p:spPr/>
        <p:txBody>
          <a:bodyPr/>
          <a:lstStyle/>
          <a:p>
            <a:fld id="{022F3B6C-F71A-4540-867F-378354BCC764}" type="datetime1">
              <a:rPr lang="en-US" smtClean="0"/>
              <a:t>12/15/2022</a:t>
            </a:fld>
            <a:endParaRPr lang="en-US" dirty="0"/>
          </a:p>
        </p:txBody>
      </p:sp>
      <p:sp>
        <p:nvSpPr>
          <p:cNvPr id="5" name="Footer Placeholder 4">
            <a:extLst>
              <a:ext uri="{FF2B5EF4-FFF2-40B4-BE49-F238E27FC236}">
                <a16:creationId xmlns:a16="http://schemas.microsoft.com/office/drawing/2014/main" id="{7F29AC05-B9AD-89C8-C8E3-2AAFEC39C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0736A2-6B17-EB58-C565-678410E4A2D3}"/>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2200938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CA76-4C41-CA54-3269-8B726EEA02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AA5E6-7A7C-1CCC-2F5D-542EA2F81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8CA241-A73E-8BBF-05C3-D3CB9C5C703A}"/>
              </a:ext>
            </a:extLst>
          </p:cNvPr>
          <p:cNvSpPr>
            <a:spLocks noGrp="1"/>
          </p:cNvSpPr>
          <p:nvPr>
            <p:ph type="dt" sz="half" idx="10"/>
          </p:nvPr>
        </p:nvSpPr>
        <p:spPr/>
        <p:txBody>
          <a:bodyPr/>
          <a:lstStyle/>
          <a:p>
            <a:fld id="{534C4C05-C7F2-4131-B3A3-C0CB4E5DFBC0}" type="datetime1">
              <a:rPr lang="en-US" smtClean="0"/>
              <a:t>12/15/2022</a:t>
            </a:fld>
            <a:endParaRPr lang="en-US" dirty="0"/>
          </a:p>
        </p:txBody>
      </p:sp>
      <p:sp>
        <p:nvSpPr>
          <p:cNvPr id="5" name="Footer Placeholder 4">
            <a:extLst>
              <a:ext uri="{FF2B5EF4-FFF2-40B4-BE49-F238E27FC236}">
                <a16:creationId xmlns:a16="http://schemas.microsoft.com/office/drawing/2014/main" id="{57D768EC-32A6-D67A-E4D5-C80D54FC5E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33AD7-162E-AC30-AC6E-B68D4C067213}"/>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518266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9820-286B-9F23-9264-5B5E5DEFF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4B87D-C803-E381-1917-CE61136EC4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C0E4C-0941-FD07-1DC2-3C1B4CE1C6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22B32-A641-6D60-74E4-7BF6476D2498}"/>
              </a:ext>
            </a:extLst>
          </p:cNvPr>
          <p:cNvSpPr>
            <a:spLocks noGrp="1"/>
          </p:cNvSpPr>
          <p:nvPr>
            <p:ph type="dt" sz="half" idx="10"/>
          </p:nvPr>
        </p:nvSpPr>
        <p:spPr/>
        <p:txBody>
          <a:bodyPr/>
          <a:lstStyle/>
          <a:p>
            <a:fld id="{D19782DE-EB85-478B-B471-3962C7E40D20}" type="datetime1">
              <a:rPr lang="en-US" smtClean="0"/>
              <a:t>12/15/2022</a:t>
            </a:fld>
            <a:endParaRPr lang="en-US" dirty="0"/>
          </a:p>
        </p:txBody>
      </p:sp>
      <p:sp>
        <p:nvSpPr>
          <p:cNvPr id="6" name="Footer Placeholder 5">
            <a:extLst>
              <a:ext uri="{FF2B5EF4-FFF2-40B4-BE49-F238E27FC236}">
                <a16:creationId xmlns:a16="http://schemas.microsoft.com/office/drawing/2014/main" id="{193CA66E-D68C-C154-6881-E4872452D9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452BFE-8CD7-5D42-F4A9-9C568ECE7086}"/>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902179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C3D7-C597-3613-6F24-F058F6033A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F5337F-0B56-2B57-A066-5DC232A0E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22E4D6-80BF-AB59-EC03-3D24E602B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B2493-BCD8-743A-95BC-3CD2C6082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CCA7F3-ECA3-4DC0-09E2-44E88398F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351A27-1183-2680-7343-F7E3CEED9D2A}"/>
              </a:ext>
            </a:extLst>
          </p:cNvPr>
          <p:cNvSpPr>
            <a:spLocks noGrp="1"/>
          </p:cNvSpPr>
          <p:nvPr>
            <p:ph type="dt" sz="half" idx="10"/>
          </p:nvPr>
        </p:nvSpPr>
        <p:spPr/>
        <p:txBody>
          <a:bodyPr/>
          <a:lstStyle/>
          <a:p>
            <a:fld id="{3A46B315-3FAB-4074-B9B6-99C385E30112}" type="datetime1">
              <a:rPr lang="en-US" smtClean="0"/>
              <a:t>12/15/2022</a:t>
            </a:fld>
            <a:endParaRPr lang="en-US" dirty="0"/>
          </a:p>
        </p:txBody>
      </p:sp>
      <p:sp>
        <p:nvSpPr>
          <p:cNvPr id="8" name="Footer Placeholder 7">
            <a:extLst>
              <a:ext uri="{FF2B5EF4-FFF2-40B4-BE49-F238E27FC236}">
                <a16:creationId xmlns:a16="http://schemas.microsoft.com/office/drawing/2014/main" id="{154428E6-7619-CDD6-D8EE-46FF3A0FA3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ADF9FA4-02D4-0EEF-21B4-448AB0C90E3B}"/>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768785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EA98-9E0C-6302-001F-77C72AD20F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168E6-68D4-CDF3-EEA5-22596F426C6E}"/>
              </a:ext>
            </a:extLst>
          </p:cNvPr>
          <p:cNvSpPr>
            <a:spLocks noGrp="1"/>
          </p:cNvSpPr>
          <p:nvPr>
            <p:ph type="dt" sz="half" idx="10"/>
          </p:nvPr>
        </p:nvSpPr>
        <p:spPr/>
        <p:txBody>
          <a:bodyPr/>
          <a:lstStyle/>
          <a:p>
            <a:fld id="{DFCEA3B6-B2F4-4BFE-8360-5E31F5757AAC}" type="datetime1">
              <a:rPr lang="en-US" smtClean="0"/>
              <a:t>12/15/2022</a:t>
            </a:fld>
            <a:endParaRPr lang="en-US" dirty="0"/>
          </a:p>
        </p:txBody>
      </p:sp>
      <p:sp>
        <p:nvSpPr>
          <p:cNvPr id="4" name="Footer Placeholder 3">
            <a:extLst>
              <a:ext uri="{FF2B5EF4-FFF2-40B4-BE49-F238E27FC236}">
                <a16:creationId xmlns:a16="http://schemas.microsoft.com/office/drawing/2014/main" id="{ADFCB1F6-2668-B73A-92B7-DBE15328F6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5E88FF-A20D-F3A7-BF41-2A95911E74BF}"/>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296029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99618-019F-5295-8E01-DC95B1A4D883}"/>
              </a:ext>
            </a:extLst>
          </p:cNvPr>
          <p:cNvSpPr>
            <a:spLocks noGrp="1"/>
          </p:cNvSpPr>
          <p:nvPr>
            <p:ph type="dt" sz="half" idx="10"/>
          </p:nvPr>
        </p:nvSpPr>
        <p:spPr/>
        <p:txBody>
          <a:bodyPr/>
          <a:lstStyle/>
          <a:p>
            <a:fld id="{9BE16AA1-3037-46F5-A1B3-D2A4929F0162}" type="datetime1">
              <a:rPr lang="en-US" smtClean="0"/>
              <a:t>12/15/2022</a:t>
            </a:fld>
            <a:endParaRPr lang="en-US" dirty="0"/>
          </a:p>
        </p:txBody>
      </p:sp>
      <p:sp>
        <p:nvSpPr>
          <p:cNvPr id="3" name="Footer Placeholder 2">
            <a:extLst>
              <a:ext uri="{FF2B5EF4-FFF2-40B4-BE49-F238E27FC236}">
                <a16:creationId xmlns:a16="http://schemas.microsoft.com/office/drawing/2014/main" id="{FCEECCB9-594B-334F-CD5E-40E833E5E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544A972-689B-3286-E21E-EBBC9AB6CA00}"/>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13405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5F2FD521-2B0C-44AE-9D52-042D05DDCDBF}" type="datetime1">
              <a:rPr lang="en-US" smtClean="0"/>
              <a:t>12/15/2022</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824400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AC73-A1A4-8FB7-1C4F-47D0DD95C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196C57-DD33-5658-4ADC-96B0B3C3E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104CF0-9C31-A354-8396-70F4CEE8D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A669D-39E1-DBCF-9E45-17F715E45DF4}"/>
              </a:ext>
            </a:extLst>
          </p:cNvPr>
          <p:cNvSpPr>
            <a:spLocks noGrp="1"/>
          </p:cNvSpPr>
          <p:nvPr>
            <p:ph type="dt" sz="half" idx="10"/>
          </p:nvPr>
        </p:nvSpPr>
        <p:spPr/>
        <p:txBody>
          <a:bodyPr/>
          <a:lstStyle/>
          <a:p>
            <a:fld id="{04D23472-6E85-43B0-BFAE-55903B3063F3}" type="datetime1">
              <a:rPr lang="en-US" smtClean="0"/>
              <a:t>12/15/2022</a:t>
            </a:fld>
            <a:endParaRPr lang="en-US" dirty="0"/>
          </a:p>
        </p:txBody>
      </p:sp>
      <p:sp>
        <p:nvSpPr>
          <p:cNvPr id="6" name="Footer Placeholder 5">
            <a:extLst>
              <a:ext uri="{FF2B5EF4-FFF2-40B4-BE49-F238E27FC236}">
                <a16:creationId xmlns:a16="http://schemas.microsoft.com/office/drawing/2014/main" id="{6D775B79-0C97-0AFC-90DE-59B3757DE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D223CD-24F7-E569-4663-83A4EFB43530}"/>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964515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5C27-17DD-58F7-D0B1-CE8CDBFA9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7BD919-2856-33DB-E91C-C113D12A5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285F83-0633-FA92-A0BC-A094F3B77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E3894-1260-8941-B497-1112B11AFB1C}"/>
              </a:ext>
            </a:extLst>
          </p:cNvPr>
          <p:cNvSpPr>
            <a:spLocks noGrp="1"/>
          </p:cNvSpPr>
          <p:nvPr>
            <p:ph type="dt" sz="half" idx="10"/>
          </p:nvPr>
        </p:nvSpPr>
        <p:spPr/>
        <p:txBody>
          <a:bodyPr/>
          <a:lstStyle/>
          <a:p>
            <a:fld id="{03BA83FD-833C-4863-B59E-83139C968A92}" type="datetime1">
              <a:rPr lang="en-US" smtClean="0"/>
              <a:t>12/15/2022</a:t>
            </a:fld>
            <a:endParaRPr lang="en-US" dirty="0"/>
          </a:p>
        </p:txBody>
      </p:sp>
      <p:sp>
        <p:nvSpPr>
          <p:cNvPr id="6" name="Footer Placeholder 5">
            <a:extLst>
              <a:ext uri="{FF2B5EF4-FFF2-40B4-BE49-F238E27FC236}">
                <a16:creationId xmlns:a16="http://schemas.microsoft.com/office/drawing/2014/main" id="{31C21FEF-9667-4A93-C326-8C64EBC30B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8CEDF6-A924-F518-1F2F-BBF2F2574E32}"/>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892684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EAE0-485C-ACE0-DB0E-82BB7D126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C19B2-4B68-C1DD-FCFB-1B35771D3B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D2251-11AD-A3B4-4D62-B60837E9CD8F}"/>
              </a:ext>
            </a:extLst>
          </p:cNvPr>
          <p:cNvSpPr>
            <a:spLocks noGrp="1"/>
          </p:cNvSpPr>
          <p:nvPr>
            <p:ph type="dt" sz="half" idx="10"/>
          </p:nvPr>
        </p:nvSpPr>
        <p:spPr/>
        <p:txBody>
          <a:bodyPr/>
          <a:lstStyle/>
          <a:p>
            <a:fld id="{16F3FC7E-36CD-473A-8891-6BF0B7881836}" type="datetime1">
              <a:rPr lang="en-US" smtClean="0"/>
              <a:t>12/15/2022</a:t>
            </a:fld>
            <a:endParaRPr lang="en-US" dirty="0"/>
          </a:p>
        </p:txBody>
      </p:sp>
      <p:sp>
        <p:nvSpPr>
          <p:cNvPr id="5" name="Footer Placeholder 4">
            <a:extLst>
              <a:ext uri="{FF2B5EF4-FFF2-40B4-BE49-F238E27FC236}">
                <a16:creationId xmlns:a16="http://schemas.microsoft.com/office/drawing/2014/main" id="{E426C8B0-D96D-B6A4-F36A-A0D9DA6E0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A8D9F-3460-2E4B-4A51-20FB9725C16D}"/>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69459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551A6-D145-6C4D-9193-2A8B8A40DF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19C314-E70D-4C15-FF08-8F2B66598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1A853-76C9-B14D-83D8-678EA433E698}"/>
              </a:ext>
            </a:extLst>
          </p:cNvPr>
          <p:cNvSpPr>
            <a:spLocks noGrp="1"/>
          </p:cNvSpPr>
          <p:nvPr>
            <p:ph type="dt" sz="half" idx="10"/>
          </p:nvPr>
        </p:nvSpPr>
        <p:spPr/>
        <p:txBody>
          <a:bodyPr/>
          <a:lstStyle/>
          <a:p>
            <a:fld id="{0BDA1571-D512-4BD9-B67B-3E2B4EFF6DA8}" type="datetime1">
              <a:rPr lang="en-US" smtClean="0"/>
              <a:t>12/15/2022</a:t>
            </a:fld>
            <a:endParaRPr lang="en-US" dirty="0"/>
          </a:p>
        </p:txBody>
      </p:sp>
      <p:sp>
        <p:nvSpPr>
          <p:cNvPr id="5" name="Footer Placeholder 4">
            <a:extLst>
              <a:ext uri="{FF2B5EF4-FFF2-40B4-BE49-F238E27FC236}">
                <a16:creationId xmlns:a16="http://schemas.microsoft.com/office/drawing/2014/main" id="{95272C1D-48BD-D28F-A30E-EE6BF0AFA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255039-2712-2C1A-3F5C-2C39CF833331}"/>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781937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3983-2815-4A9F-8956-B0B4BBC75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74F16-FC67-40AB-AA07-E4A88C6AE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ED09AD-9D32-4927-BA8A-C2DB3353E3A9}"/>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5" name="Footer Placeholder 4">
            <a:extLst>
              <a:ext uri="{FF2B5EF4-FFF2-40B4-BE49-F238E27FC236}">
                <a16:creationId xmlns:a16="http://schemas.microsoft.com/office/drawing/2014/main" id="{396B2ECA-D83F-4364-8096-03109595AE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2E5536-8883-4511-989C-D4D0B32AA5A9}"/>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729078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EC9C-D997-44D3-B0D4-29F43EEF2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DF84F-9E64-4E1C-94A3-102141B48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1BD57-A820-4CE1-BFA5-95C3E03426D5}"/>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5" name="Footer Placeholder 4">
            <a:extLst>
              <a:ext uri="{FF2B5EF4-FFF2-40B4-BE49-F238E27FC236}">
                <a16:creationId xmlns:a16="http://schemas.microsoft.com/office/drawing/2014/main" id="{BFD0B026-6DAC-4E12-825E-D4CCF591C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64861F-8202-4542-83EB-BAAB33D384F5}"/>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567409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3158-9B5D-4A6A-A53F-C3DE30FAE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89764-0FA3-48CC-B803-1AD9115FC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00CB7-66D9-4066-9AA6-AB6A20683E5F}"/>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5" name="Footer Placeholder 4">
            <a:extLst>
              <a:ext uri="{FF2B5EF4-FFF2-40B4-BE49-F238E27FC236}">
                <a16:creationId xmlns:a16="http://schemas.microsoft.com/office/drawing/2014/main" id="{2EDB6EA2-8177-46DF-952F-F5FC7BE9B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99A69-2016-4155-90F3-60C932988217}"/>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989707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7B3B-1271-40C9-AB2F-272CB15B2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2AA40-32FA-4E54-8269-D11054137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9553D-5B0F-4AA5-9292-D4232CA4A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E9FD-1FB7-4993-AD6B-C20A5122AF7B}"/>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6" name="Footer Placeholder 5">
            <a:extLst>
              <a:ext uri="{FF2B5EF4-FFF2-40B4-BE49-F238E27FC236}">
                <a16:creationId xmlns:a16="http://schemas.microsoft.com/office/drawing/2014/main" id="{76E1DD9A-F4D3-4E8C-8034-731E0DA235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B0DC23-F012-4E68-B49D-94EDB12A610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813221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AFA6-B1A1-410C-96A7-11FDC3E23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8B321-4B2E-4EB6-9D56-616AD968C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EC5CD5-01EB-426B-90B2-18C254A9F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F0478-1207-40E7-A37F-C36B27724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E7F25-BC3B-4658-846B-215F86C1E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07B36-13F8-44E3-8182-0788A8C4818F}"/>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8" name="Footer Placeholder 7">
            <a:extLst>
              <a:ext uri="{FF2B5EF4-FFF2-40B4-BE49-F238E27FC236}">
                <a16:creationId xmlns:a16="http://schemas.microsoft.com/office/drawing/2014/main" id="{4C18E591-A0CB-49C0-8AA7-7113A40BEA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6070BE-9424-44CD-97F0-A778DA0F123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312060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710-E57D-4C74-A49E-16882A8C7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730C0-ED7A-42E5-A240-B34F827A25D8}"/>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4" name="Footer Placeholder 3">
            <a:extLst>
              <a:ext uri="{FF2B5EF4-FFF2-40B4-BE49-F238E27FC236}">
                <a16:creationId xmlns:a16="http://schemas.microsoft.com/office/drawing/2014/main" id="{569F07CF-6A3D-48F3-9961-C1B037A4BE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E528F4-B63F-41D5-BA7E-7C491BBD1F96}"/>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82263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9C351306-E08C-49E9-A7D4-B8DE747335ED}" type="datetime1">
              <a:rPr lang="en-US" smtClean="0"/>
              <a:t>12/15/2022</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84703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76114-F985-43A1-AF8A-94426EAD19DD}"/>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3" name="Footer Placeholder 2">
            <a:extLst>
              <a:ext uri="{FF2B5EF4-FFF2-40B4-BE49-F238E27FC236}">
                <a16:creationId xmlns:a16="http://schemas.microsoft.com/office/drawing/2014/main" id="{EBCA5E9B-809A-469C-BC47-6ED17FFFA8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D714CB-D9DF-4456-AFDA-6F968E71AF9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4038197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4E93-E09E-4CBF-BBB6-BB0835F4F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B6485-8666-4E85-B8B6-54645A613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CB403D-5012-4302-BCA8-DE795458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4F20-61A1-4174-8F97-46AD94DCB3DC}"/>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6" name="Footer Placeholder 5">
            <a:extLst>
              <a:ext uri="{FF2B5EF4-FFF2-40B4-BE49-F238E27FC236}">
                <a16:creationId xmlns:a16="http://schemas.microsoft.com/office/drawing/2014/main" id="{2ED01422-718B-45BC-8E34-7E0491D75F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049A8A-1336-4DCF-89FF-666F764CB76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10558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7AC-4A4C-4EB4-A316-BC796B7E0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7AAC4-53C8-48BD-9AB9-27DCAA21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423D5C-69BA-4634-9CF7-92D7493F7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51A43-CC0D-4F30-BA68-D9FE13C98DEC}"/>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6" name="Footer Placeholder 5">
            <a:extLst>
              <a:ext uri="{FF2B5EF4-FFF2-40B4-BE49-F238E27FC236}">
                <a16:creationId xmlns:a16="http://schemas.microsoft.com/office/drawing/2014/main" id="{DB28B61A-3F45-4C50-B927-89E4B1F25B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CE3F26-E4DC-47F9-BEE9-F38D220E196C}"/>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4117823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6EFD-DCEF-4F96-8B42-28CDD771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2D24E-EA45-4861-8ED4-5D17C10DA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2C13D-9680-4D3E-9398-44A961093F8C}"/>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5" name="Footer Placeholder 4">
            <a:extLst>
              <a:ext uri="{FF2B5EF4-FFF2-40B4-BE49-F238E27FC236}">
                <a16:creationId xmlns:a16="http://schemas.microsoft.com/office/drawing/2014/main" id="{9FE47BAF-4B19-4F44-829C-AE19822C45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A29BE9-06A2-483D-8C4B-C27E1ABCFF6F}"/>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933844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CD644-63C3-41E9-9424-CDAD847A6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DBE644-D253-46DE-99CA-49B9E95DE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7510B-9AF7-4DE8-9E20-BE1C34E87871}"/>
              </a:ext>
            </a:extLst>
          </p:cNvPr>
          <p:cNvSpPr>
            <a:spLocks noGrp="1"/>
          </p:cNvSpPr>
          <p:nvPr>
            <p:ph type="dt" sz="half" idx="10"/>
          </p:nvPr>
        </p:nvSpPr>
        <p:spPr/>
        <p:txBody>
          <a:bodyPr/>
          <a:lstStyle/>
          <a:p>
            <a:fld id="{B13A1E12-4613-4425-A3EB-5EF3CB3EC80F}" type="datetimeFigureOut">
              <a:rPr lang="en-US" smtClean="0"/>
              <a:t>12/15/2022</a:t>
            </a:fld>
            <a:endParaRPr lang="en-US" dirty="0"/>
          </a:p>
        </p:txBody>
      </p:sp>
      <p:sp>
        <p:nvSpPr>
          <p:cNvPr id="5" name="Footer Placeholder 4">
            <a:extLst>
              <a:ext uri="{FF2B5EF4-FFF2-40B4-BE49-F238E27FC236}">
                <a16:creationId xmlns:a16="http://schemas.microsoft.com/office/drawing/2014/main" id="{2BE60797-97C5-489D-BAEB-03C3DD0AF2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EC253F-2CA6-4914-8391-77B37062AA13}"/>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24737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823262A8-7BD2-4041-AF67-A2C260489A4D}" type="datetime1">
              <a:rPr lang="en-US" smtClean="0"/>
              <a:t>12/15/2022</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29703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0F45CF78-02E3-4492-8050-A95EFF4862D0}" type="datetime1">
              <a:rPr lang="en-US" smtClean="0"/>
              <a:t>12/15/2022</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922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E271318A-622C-476B-BA97-AFC99A7AE9C5}" type="datetime1">
              <a:rPr lang="en-US" smtClean="0"/>
              <a:t>12/15/2022</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18763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66225454-EF70-4C87-8164-F2FEC40F40E7}" type="datetime1">
              <a:rPr lang="en-US" smtClean="0"/>
              <a:t>12/15/2022</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381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7E2F9AD8-BC3B-4F98-974F-FA3632640997}" type="datetime1">
              <a:rPr lang="en-US" smtClean="0"/>
              <a:t>12/15/2022</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87730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AA4FA-49E9-4486-B10B-F70B02ECC46F}" type="datetime1">
              <a:rPr lang="en-US" smtClean="0"/>
              <a:t>12/15/2022</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29616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0E8E0-87F7-4B53-ADA6-11A1E065F237}" type="datetime1">
              <a:rPr lang="en-US" smtClean="0"/>
              <a:t>12/15/2022</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40571277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FF7F-5BEA-81DC-AE12-B04EC0817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A38A1-0C76-7ED1-8587-120C03DC05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B95B0-FD15-75CC-9BEF-19007FED7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4A3BF-C209-4199-AD22-DEB0B30F8A35}" type="datetime1">
              <a:rPr lang="en-US" smtClean="0"/>
              <a:t>12/15/2022</a:t>
            </a:fld>
            <a:endParaRPr lang="en-US" dirty="0"/>
          </a:p>
        </p:txBody>
      </p:sp>
      <p:sp>
        <p:nvSpPr>
          <p:cNvPr id="5" name="Footer Placeholder 4">
            <a:extLst>
              <a:ext uri="{FF2B5EF4-FFF2-40B4-BE49-F238E27FC236}">
                <a16:creationId xmlns:a16="http://schemas.microsoft.com/office/drawing/2014/main" id="{C85BC5BD-1848-E0C1-FFE6-0E7BAE3F5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A1FC74-AFE5-A02F-EC74-26FC888FD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538A2-6CB2-4BB2-ACA4-16DCCA60D59A}" type="slidenum">
              <a:rPr lang="en-US" smtClean="0"/>
              <a:t>‹#›</a:t>
            </a:fld>
            <a:endParaRPr lang="en-US" dirty="0"/>
          </a:p>
        </p:txBody>
      </p:sp>
    </p:spTree>
    <p:extLst>
      <p:ext uri="{BB962C8B-B14F-4D97-AF65-F5344CB8AC3E}">
        <p14:creationId xmlns:p14="http://schemas.microsoft.com/office/powerpoint/2010/main" val="24664592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5DCB6-1A8B-4C77-A3B5-FD311E132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507CF-DED1-4FB3-8EF5-63D95F3D0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08A7F-5E01-4F97-BC49-92FB142E1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A1E12-4613-4425-A3EB-5EF3CB3EC80F}" type="datetimeFigureOut">
              <a:rPr lang="en-US" smtClean="0"/>
              <a:t>12/15/2022</a:t>
            </a:fld>
            <a:endParaRPr lang="en-US" dirty="0"/>
          </a:p>
        </p:txBody>
      </p:sp>
      <p:sp>
        <p:nvSpPr>
          <p:cNvPr id="5" name="Footer Placeholder 4">
            <a:extLst>
              <a:ext uri="{FF2B5EF4-FFF2-40B4-BE49-F238E27FC236}">
                <a16:creationId xmlns:a16="http://schemas.microsoft.com/office/drawing/2014/main" id="{FF2A6EFB-67E9-4922-A8AD-C57DFC44E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C5B8C-BDAA-4DE0-9B2F-8F9773F74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0029E-86C9-4E09-A3C6-6356B4AFB000}" type="slidenum">
              <a:rPr lang="en-US" smtClean="0"/>
              <a:t>‹#›</a:t>
            </a:fld>
            <a:endParaRPr lang="en-US" dirty="0"/>
          </a:p>
        </p:txBody>
      </p:sp>
      <p:sp>
        <p:nvSpPr>
          <p:cNvPr id="7" name="MSIPCMContentMarking" descr="{&quot;HashCode&quot;:-1876667767,&quot;Placement&quot;:&quot;Footer&quot;,&quot;Top&quot;:523.380066,&quot;Left&quot;:0.0,&quot;SlideWidth&quot;:960,&quot;SlideHeight&quot;:540}">
            <a:extLst>
              <a:ext uri="{FF2B5EF4-FFF2-40B4-BE49-F238E27FC236}">
                <a16:creationId xmlns:a16="http://schemas.microsoft.com/office/drawing/2014/main" id="{5825D203-6C7D-4C5B-86B6-8FA4A1253F6A}"/>
              </a:ext>
            </a:extLst>
          </p:cNvPr>
          <p:cNvSpPr txBox="1"/>
          <p:nvPr userDrawn="1"/>
        </p:nvSpPr>
        <p:spPr>
          <a:xfrm>
            <a:off x="0" y="66469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dirty="0">
                <a:solidFill>
                  <a:srgbClr val="737373"/>
                </a:solidFill>
                <a:latin typeface="Calibri" panose="020F0502020204030204" pitchFamily="34" charset="0"/>
              </a:rPr>
              <a:t>Internal Use - Confidential</a:t>
            </a:r>
          </a:p>
        </p:txBody>
      </p:sp>
    </p:spTree>
    <p:extLst>
      <p:ext uri="{BB962C8B-B14F-4D97-AF65-F5344CB8AC3E}">
        <p14:creationId xmlns:p14="http://schemas.microsoft.com/office/powerpoint/2010/main" val="33298766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10.jpeg"/></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4.xml"/><Relationship Id="rId5" Type="http://schemas.openxmlformats.org/officeDocument/2006/relationships/image" Target="../media/image1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9.xml"/><Relationship Id="rId4" Type="http://schemas.openxmlformats.org/officeDocument/2006/relationships/image" Target="../media/image12.jpg"/></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DBF6E-4C04-474B-B157-62947B9FAD0D}"/>
              </a:ext>
            </a:extLst>
          </p:cNvPr>
          <p:cNvSpPr>
            <a:spLocks noGrp="1"/>
          </p:cNvSpPr>
          <p:nvPr>
            <p:ph type="ctrTitle"/>
          </p:nvPr>
        </p:nvSpPr>
        <p:spPr>
          <a:xfrm>
            <a:off x="2048256" y="4617720"/>
            <a:ext cx="8083296" cy="941832"/>
          </a:xfrm>
        </p:spPr>
        <p:txBody>
          <a:bodyPr>
            <a:normAutofit/>
          </a:bodyPr>
          <a:lstStyle/>
          <a:p>
            <a:r>
              <a:rPr lang="en-US" sz="2000" b="1" cap="all" dirty="0">
                <a:solidFill>
                  <a:schemeClr val="accent1">
                    <a:lumMod val="75000"/>
                  </a:schemeClr>
                </a:solidFill>
                <a:latin typeface="Times New Roman" panose="02020603050405020304" pitchFamily="18" charset="0"/>
                <a:cs typeface="Times New Roman" panose="02020603050405020304" pitchFamily="18" charset="0"/>
              </a:rPr>
              <a:t>Sixth Meeting of THE</a:t>
            </a:r>
            <a:br>
              <a:rPr lang="en-US" sz="2000" b="1" cap="all" dirty="0">
                <a:solidFill>
                  <a:schemeClr val="accent1">
                    <a:lumMod val="75000"/>
                  </a:schemeClr>
                </a:solidFill>
                <a:latin typeface="Times New Roman" panose="02020603050405020304" pitchFamily="18" charset="0"/>
                <a:cs typeface="Times New Roman" panose="02020603050405020304" pitchFamily="18" charset="0"/>
              </a:rPr>
            </a:br>
            <a:r>
              <a:rPr lang="en-US" sz="2000" b="1" dirty="0">
                <a:solidFill>
                  <a:schemeClr val="accent1">
                    <a:lumMod val="75000"/>
                  </a:schemeClr>
                </a:solidFill>
                <a:latin typeface="Times New Roman" panose="02020603050405020304" pitchFamily="18" charset="0"/>
                <a:cs typeface="Times New Roman" panose="02020603050405020304" pitchFamily="18" charset="0"/>
              </a:rPr>
              <a:t>COMMUNICATIONS SECURITY, RELIABILITY, AND INTEROPERABILITY COUNCIL VIII</a:t>
            </a:r>
          </a:p>
        </p:txBody>
      </p:sp>
      <p:sp>
        <p:nvSpPr>
          <p:cNvPr id="3" name="Subtitle 2">
            <a:extLst>
              <a:ext uri="{FF2B5EF4-FFF2-40B4-BE49-F238E27FC236}">
                <a16:creationId xmlns:a16="http://schemas.microsoft.com/office/drawing/2014/main" id="{D5FEC7B7-8396-4E23-A4CC-C028A1808CA2}"/>
              </a:ext>
            </a:extLst>
          </p:cNvPr>
          <p:cNvSpPr>
            <a:spLocks noGrp="1"/>
          </p:cNvSpPr>
          <p:nvPr>
            <p:ph type="subTitle" idx="1"/>
          </p:nvPr>
        </p:nvSpPr>
        <p:spPr>
          <a:xfrm>
            <a:off x="2048256" y="5559552"/>
            <a:ext cx="8083296" cy="521208"/>
          </a:xfrm>
        </p:spPr>
        <p:txBody>
          <a:bodyPr>
            <a:normAutofit fontScale="55000" lnSpcReduction="20000"/>
          </a:bodyPr>
          <a:lstStyle/>
          <a:p>
            <a:endParaRPr lang="en-US" sz="2000" dirty="0"/>
          </a:p>
          <a:p>
            <a:r>
              <a:rPr lang="en-US" sz="2900" b="1" cap="small" dirty="0">
                <a:solidFill>
                  <a:srgbClr val="CC0000"/>
                </a:solidFill>
                <a:latin typeface="Times New Roman" panose="02020603050405020304" pitchFamily="18" charset="0"/>
                <a:cs typeface="Times New Roman" panose="02020603050405020304" pitchFamily="18" charset="0"/>
              </a:rPr>
              <a:t>December 15,</a:t>
            </a:r>
            <a:r>
              <a:rPr lang="en-US" sz="2900" b="1" cap="small" baseline="30000" dirty="0">
                <a:solidFill>
                  <a:srgbClr val="CC0000"/>
                </a:solidFill>
                <a:latin typeface="Times New Roman" panose="02020603050405020304" pitchFamily="18" charset="0"/>
                <a:cs typeface="Times New Roman" panose="02020603050405020304" pitchFamily="18" charset="0"/>
              </a:rPr>
              <a:t>  </a:t>
            </a:r>
            <a:r>
              <a:rPr lang="en-US" sz="2900" b="1" cap="small" dirty="0">
                <a:solidFill>
                  <a:srgbClr val="CC0000"/>
                </a:solidFill>
                <a:latin typeface="Times New Roman" panose="02020603050405020304" pitchFamily="18" charset="0"/>
                <a:cs typeface="Times New Roman" panose="02020603050405020304" pitchFamily="18" charset="0"/>
              </a:rPr>
              <a:t>2022 </a:t>
            </a:r>
          </a:p>
        </p:txBody>
      </p:sp>
      <p:sp>
        <p:nvSpPr>
          <p:cNvPr id="32" name="Rectangle 31">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E02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F0F6BE-EB80-4A58-B1A4-B2A6B35FB210}"/>
              </a:ext>
            </a:extLst>
          </p:cNvPr>
          <p:cNvPicPr>
            <a:picLocks noChangeAspect="1"/>
          </p:cNvPicPr>
          <p:nvPr/>
        </p:nvPicPr>
        <p:blipFill rotWithShape="1">
          <a:blip r:embed="rId2"/>
          <a:srcRect t="959"/>
          <a:stretch/>
        </p:blipFill>
        <p:spPr>
          <a:xfrm>
            <a:off x="3263197" y="1107064"/>
            <a:ext cx="5760720" cy="3099816"/>
          </a:xfrm>
          <a:prstGeom prst="rect">
            <a:avLst/>
          </a:prstGeom>
        </p:spPr>
      </p:pic>
      <p:sp>
        <p:nvSpPr>
          <p:cNvPr id="6" name="Slide Number Placeholder 5">
            <a:extLst>
              <a:ext uri="{FF2B5EF4-FFF2-40B4-BE49-F238E27FC236}">
                <a16:creationId xmlns:a16="http://schemas.microsoft.com/office/drawing/2014/main" id="{A7AFF814-7F2A-426D-B50F-B767864F270D}"/>
              </a:ext>
            </a:extLst>
          </p:cNvPr>
          <p:cNvSpPr>
            <a:spLocks noGrp="1"/>
          </p:cNvSpPr>
          <p:nvPr>
            <p:ph type="sldNum" sz="quarter" idx="12"/>
          </p:nvPr>
        </p:nvSpPr>
        <p:spPr/>
        <p:txBody>
          <a:bodyPr/>
          <a:lstStyle/>
          <a:p>
            <a:fld id="{F850A357-A51B-4CFC-9187-672DAAD82F39}" type="slidenum">
              <a:rPr lang="en-US" smtClean="0"/>
              <a:t>1</a:t>
            </a:fld>
            <a:endParaRPr lang="en-US"/>
          </a:p>
        </p:txBody>
      </p:sp>
    </p:spTree>
    <p:extLst>
      <p:ext uri="{BB962C8B-B14F-4D97-AF65-F5344CB8AC3E}">
        <p14:creationId xmlns:p14="http://schemas.microsoft.com/office/powerpoint/2010/main" val="424129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600889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99F5C3F-06DE-48CE-B497-C137512586BF}"/>
              </a:ext>
            </a:extLst>
          </p:cNvPr>
          <p:cNvSpPr txBox="1"/>
          <p:nvPr/>
        </p:nvSpPr>
        <p:spPr>
          <a:xfrm>
            <a:off x="241956" y="1690688"/>
            <a:ext cx="6014466" cy="2951064"/>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Reza Arefi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Intel</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Afeite Dadja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Daly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AT&amp;T</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Heidi Obermeyer</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BSA | The Software Alliance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Anand Palanigounder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Qualcomm</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Sanil Rama Chandran,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Samsung</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p>
        </p:txBody>
      </p:sp>
      <p:pic>
        <p:nvPicPr>
          <p:cNvPr id="8" name="Picture 7">
            <a:extLst>
              <a:ext uri="{FF2B5EF4-FFF2-40B4-BE49-F238E27FC236}">
                <a16:creationId xmlns:a16="http://schemas.microsoft.com/office/drawing/2014/main" id="{0E5B7E89-9B0D-42AC-824F-FA9891C26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2AB72A1B-885F-4A94-ACD8-68CDE89B3F0A}"/>
              </a:ext>
            </a:extLst>
          </p:cNvPr>
          <p:cNvSpPr txBox="1"/>
          <p:nvPr/>
        </p:nvSpPr>
        <p:spPr>
          <a:xfrm>
            <a:off x="5534526" y="1690687"/>
            <a:ext cx="6277818" cy="2535566"/>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Nancy Shemwell,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Rural Wireless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Lakhbir Singh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Sneed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Ryan Stokes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Rural Wireless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Lap Tse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O. Woods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2714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Next Steps</a:t>
            </a:r>
          </a:p>
        </p:txBody>
      </p:sp>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38199" y="1550894"/>
            <a:ext cx="11192435" cy="4626069"/>
          </a:xfrm>
        </p:spPr>
        <p:txBody>
          <a:bodyPr>
            <a:normAutofit/>
          </a:bodyPr>
          <a:lstStyle/>
          <a:p>
            <a:r>
              <a:rPr lang="en-US" b="1" dirty="0">
                <a:latin typeface="Times New Roman" panose="02020603050405020304" pitchFamily="18" charset="0"/>
                <a:cs typeface="Times New Roman" panose="02020603050405020304" pitchFamily="18" charset="0"/>
              </a:rPr>
              <a:t>Report Section Assignments</a:t>
            </a:r>
          </a:p>
          <a:p>
            <a:pPr lvl="1"/>
            <a:r>
              <a:rPr lang="en-US" dirty="0">
                <a:latin typeface="Times New Roman" panose="02020603050405020304" pitchFamily="18" charset="0"/>
                <a:cs typeface="Times New Roman" panose="02020603050405020304" pitchFamily="18" charset="0"/>
              </a:rPr>
              <a:t>Start assigning names to author specific subsections.</a:t>
            </a:r>
          </a:p>
          <a:p>
            <a:pPr lvl="1"/>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SME Presentations</a:t>
            </a:r>
          </a:p>
          <a:p>
            <a:pPr lvl="1"/>
            <a:r>
              <a:rPr lang="en-US" dirty="0">
                <a:latin typeface="Times New Roman" panose="02020603050405020304" pitchFamily="18" charset="0"/>
                <a:cs typeface="Times New Roman" panose="02020603050405020304" pitchFamily="18" charset="0"/>
              </a:rPr>
              <a:t>Continue with those already scheduled</a:t>
            </a:r>
          </a:p>
          <a:p>
            <a:pPr lvl="1"/>
            <a:r>
              <a:rPr lang="en-US" dirty="0">
                <a:latin typeface="Times New Roman" panose="02020603050405020304" pitchFamily="18" charset="0"/>
                <a:cs typeface="Times New Roman" panose="02020603050405020304" pitchFamily="18" charset="0"/>
              </a:rPr>
              <a:t>Firm up the dates for those that are still unscheduled or TBD</a:t>
            </a:r>
          </a:p>
          <a:p>
            <a:pPr lvl="1"/>
            <a:endParaRPr lang="en-US" b="1" dirty="0">
              <a:solidFill>
                <a:schemeClr val="accent1"/>
              </a:solidFill>
              <a:latin typeface="Times New Roman" panose="02020603050405020304" pitchFamily="18" charset="0"/>
              <a:cs typeface="Times New Roman" panose="02020603050405020304" pitchFamily="18" charset="0"/>
            </a:endParaRPr>
          </a:p>
        </p:txBody>
      </p:sp>
      <p:pic>
        <p:nvPicPr>
          <p:cNvPr id="3" name="Picture 7">
            <a:extLst>
              <a:ext uri="{FF2B5EF4-FFF2-40B4-BE49-F238E27FC236}">
                <a16:creationId xmlns:a16="http://schemas.microsoft.com/office/drawing/2014/main" id="{CE4978EB-41E6-6C4C-D594-D510C8149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83487EA7-2301-CA31-2613-E282D0F4FC48}"/>
              </a:ext>
            </a:extLst>
          </p:cNvPr>
          <p:cNvSpPr>
            <a:spLocks noGrp="1"/>
          </p:cNvSpPr>
          <p:nvPr>
            <p:ph type="sldNum" sz="quarter" idx="12"/>
          </p:nvPr>
        </p:nvSpPr>
        <p:spPr/>
        <p:txBody>
          <a:bodyPr/>
          <a:lstStyle/>
          <a:p>
            <a:fld id="{3EE538A2-6CB2-4BB2-ACA4-16DCCA60D59A}" type="slidenum">
              <a:rPr lang="en-US" smtClean="0"/>
              <a:t>100</a:t>
            </a:fld>
            <a:endParaRPr lang="en-US" dirty="0"/>
          </a:p>
        </p:txBody>
      </p:sp>
    </p:spTree>
    <p:extLst>
      <p:ext uri="{BB962C8B-B14F-4D97-AF65-F5344CB8AC3E}">
        <p14:creationId xmlns:p14="http://schemas.microsoft.com/office/powerpoint/2010/main" val="12756518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WG5: Managing Software &amp; Cloud Services Supply Chain Security for Comm. Infrastructure</a:t>
            </a:r>
            <a:r>
              <a:rPr kumimoji="0" lang="en-US" sz="20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sp>
        <p:nvSpPr>
          <p:cNvPr id="18" name="TextBox 17">
            <a:extLst>
              <a:ext uri="{FF2B5EF4-FFF2-40B4-BE49-F238E27FC236}">
                <a16:creationId xmlns:a16="http://schemas.microsoft.com/office/drawing/2014/main" id="{9B674F18-657A-5008-A6F8-687D302CE3BD}"/>
              </a:ext>
            </a:extLst>
          </p:cNvPr>
          <p:cNvSpPr txBox="1"/>
          <p:nvPr/>
        </p:nvSpPr>
        <p:spPr>
          <a:xfrm>
            <a:off x="7527687" y="3838162"/>
            <a:ext cx="337332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WG5: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Todd Gibson, 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Padma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Sudarsan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VMware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667314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32274" y="3196861"/>
            <a:ext cx="3677054" cy="460417"/>
          </a:xfrm>
        </p:spPr>
        <p:txBody>
          <a:bodyPr vert="horz" lIns="91440" tIns="45720" rIns="91440" bIns="45720" rtlCol="0" anchor="b">
            <a:normAutofit fontScale="90000"/>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Closing Remarks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17CE1581-F769-4073-A9DD-A900ABFB03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C781EE6-3DDE-4867-8E9E-9FC985AFEB03}"/>
              </a:ext>
            </a:extLst>
          </p:cNvPr>
          <p:cNvSpPr txBox="1"/>
          <p:nvPr/>
        </p:nvSpPr>
        <p:spPr>
          <a:xfrm>
            <a:off x="7439689" y="3811936"/>
            <a:ext cx="33733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CSRIC VIII Co-chair</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729195A7-27DC-4D44-8FD8-B642035C5AF5}"/>
              </a:ext>
            </a:extLst>
          </p:cNvPr>
          <p:cNvSpPr txBox="1"/>
          <p:nvPr/>
        </p:nvSpPr>
        <p:spPr>
          <a:xfrm>
            <a:off x="7615673" y="4297486"/>
            <a:ext cx="31973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Billy Bob Brown, CISA</a:t>
            </a:r>
          </a:p>
        </p:txBody>
      </p:sp>
    </p:spTree>
    <p:extLst>
      <p:ext uri="{BB962C8B-B14F-4D97-AF65-F5344CB8AC3E}">
        <p14:creationId xmlns:p14="http://schemas.microsoft.com/office/powerpoint/2010/main" val="18299821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Adjourn Meeting</a:t>
            </a:r>
            <a:br>
              <a:rPr lang="en-US" sz="2800" dirty="0">
                <a:solidFill>
                  <a:srgbClr val="FFFFFF"/>
                </a:solidFill>
                <a:latin typeface="+mn-lt"/>
                <a:cs typeface="Times New Roman" panose="02020603050405020304" pitchFamily="18" charset="0"/>
              </a:rPr>
            </a:br>
            <a:br>
              <a:rPr lang="en-US" sz="2800" dirty="0">
                <a:solidFill>
                  <a:srgbClr val="FFFFFF"/>
                </a:solidFill>
                <a:latin typeface="+mn-lt"/>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686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68731" y="3048450"/>
            <a:ext cx="4086712" cy="1444128"/>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NEXT CSRIC VIII MEETING </a:t>
            </a:r>
            <a:br>
              <a:rPr lang="en-US" sz="2400" cap="small" dirty="0">
                <a:solidFill>
                  <a:srgbClr val="FFFFFF"/>
                </a:solidFill>
                <a:latin typeface="Times New Roman" panose="02020603050405020304" pitchFamily="18" charset="0"/>
                <a:cs typeface="Times New Roman" panose="02020603050405020304" pitchFamily="18" charset="0"/>
              </a:rPr>
            </a:br>
            <a:br>
              <a:rPr lang="en-US" sz="2400" cap="small" dirty="0">
                <a:solidFill>
                  <a:srgbClr val="FFFFFF"/>
                </a:solidFill>
                <a:latin typeface="Times New Roman" panose="02020603050405020304" pitchFamily="18" charset="0"/>
                <a:cs typeface="Times New Roman" panose="02020603050405020304" pitchFamily="18" charset="0"/>
              </a:rPr>
            </a:br>
            <a:r>
              <a:rPr lang="en-US" sz="2200" b="1" cap="small" dirty="0">
                <a:solidFill>
                  <a:srgbClr val="FF0000"/>
                </a:solidFill>
                <a:latin typeface="Times New Roman" panose="02020603050405020304" pitchFamily="18" charset="0"/>
                <a:cs typeface="Times New Roman" panose="02020603050405020304" pitchFamily="18" charset="0"/>
              </a:rPr>
              <a:t>March 21, 2023</a:t>
            </a:r>
            <a:br>
              <a:rPr lang="en-US" sz="2200" b="1" cap="small" dirty="0">
                <a:solidFill>
                  <a:srgbClr val="FF0000"/>
                </a:solidFill>
                <a:latin typeface="Times New Roman" panose="02020603050405020304" pitchFamily="18" charset="0"/>
                <a:cs typeface="Times New Roman" panose="02020603050405020304" pitchFamily="18" charset="0"/>
              </a:rPr>
            </a:br>
            <a:r>
              <a:rPr lang="en-US" sz="2200" b="1" cap="small" dirty="0">
                <a:solidFill>
                  <a:srgbClr val="FF0000"/>
                </a:solidFill>
                <a:latin typeface="Times New Roman" panose="02020603050405020304" pitchFamily="18" charset="0"/>
                <a:cs typeface="Times New Roman" panose="02020603050405020304" pitchFamily="18" charset="0"/>
              </a:rPr>
              <a:t> at 1:00 pm EST</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22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199" y="1825625"/>
            <a:ext cx="10863805" cy="4351338"/>
          </a:xfrm>
        </p:spPr>
        <p:txBody>
          <a:bodyPr>
            <a:noAutofit/>
          </a:bodyPr>
          <a:lstStyle/>
          <a:p>
            <a:pPr marL="0" indent="0">
              <a:lnSpc>
                <a:spcPct val="107000"/>
              </a:lnSpc>
              <a:spcBef>
                <a:spcPts val="0"/>
              </a:spcBef>
              <a:spcAft>
                <a:spcPts val="800"/>
              </a:spcAft>
              <a:buNone/>
            </a:pPr>
            <a:r>
              <a:rPr lang="en-US" sz="2400" b="1" dirty="0">
                <a:latin typeface="Times New Roman" panose="02020603050405020304" pitchFamily="18" charset="0"/>
                <a:cs typeface="Times New Roman" panose="02020603050405020304" pitchFamily="18" charset="0"/>
              </a:rPr>
              <a:t>Deliverable: Report on the Challenges to the Development of ORAN Technology and Recommendations on How to Overcome Them</a:t>
            </a:r>
          </a:p>
          <a:p>
            <a:pPr lvl="1">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First WG2 meeting		</a:t>
            </a:r>
            <a:r>
              <a:rPr lang="en-US" sz="2000" i="1" dirty="0">
                <a:latin typeface="Times New Roman" panose="02020603050405020304" pitchFamily="18" charset="0"/>
                <a:cs typeface="Times New Roman" panose="02020603050405020304" pitchFamily="18" charset="0"/>
              </a:rPr>
              <a:t>December, 2021</a:t>
            </a:r>
          </a:p>
          <a:p>
            <a:pPr lvl="1">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First Draft completed	</a:t>
            </a:r>
            <a:r>
              <a:rPr lang="en-US" sz="2000" i="1" dirty="0">
                <a:latin typeface="Times New Roman" panose="02020603050405020304" pitchFamily="18" charset="0"/>
                <a:cs typeface="Times New Roman" panose="02020603050405020304" pitchFamily="18" charset="0"/>
              </a:rPr>
              <a:t>June, 2022</a:t>
            </a:r>
          </a:p>
          <a:p>
            <a:pPr lvl="1">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Final Review started	</a:t>
            </a:r>
            <a:r>
              <a:rPr lang="en-US" sz="2000" i="1" dirty="0">
                <a:latin typeface="Times New Roman" panose="02020603050405020304" pitchFamily="18" charset="0"/>
                <a:cs typeface="Times New Roman" panose="02020603050405020304" pitchFamily="18" charset="0"/>
              </a:rPr>
              <a:t>September, 2022</a:t>
            </a:r>
          </a:p>
          <a:p>
            <a:pPr lvl="1">
              <a:lnSpc>
                <a:spcPct val="107000"/>
              </a:lnSpc>
              <a:spcBef>
                <a:spcPts val="0"/>
              </a:spcBef>
              <a:spcAft>
                <a:spcPts val="800"/>
              </a:spcAft>
            </a:pPr>
            <a:r>
              <a:rPr lang="en-US" sz="2000" dirty="0">
                <a:latin typeface="Times New Roman" panose="02020603050405020304" pitchFamily="18" charset="0"/>
                <a:cs typeface="Times New Roman" panose="02020603050405020304" pitchFamily="18" charset="0"/>
              </a:rPr>
              <a:t>Report Complete</a:t>
            </a:r>
            <a:r>
              <a:rPr lang="en-US" sz="2000" i="1" dirty="0">
                <a:latin typeface="Times New Roman" panose="02020603050405020304" pitchFamily="18" charset="0"/>
                <a:cs typeface="Times New Roman" panose="02020603050405020304" pitchFamily="18" charset="0"/>
              </a:rPr>
              <a:t>		November, 2022</a:t>
            </a:r>
            <a:endParaRPr lang="en-US" sz="2000" dirty="0">
              <a:latin typeface="Times New Roman" panose="02020603050405020304" pitchFamily="18" charset="0"/>
              <a:cs typeface="Times New Roman" panose="02020603050405020304" pitchFamily="18" charset="0"/>
            </a:endParaRPr>
          </a:p>
          <a:p>
            <a:pPr marL="0" indent="0">
              <a:buNone/>
            </a:pPr>
            <a:r>
              <a:rPr lang="en-US" sz="2400" dirty="0">
                <a:solidFill>
                  <a:srgbClr val="0070C0"/>
                </a:solidFill>
                <a:latin typeface="Times New Roman" panose="02020603050405020304" pitchFamily="18" charset="0"/>
                <a:cs typeface="Times New Roman" panose="02020603050405020304" pitchFamily="18" charset="0"/>
              </a:rPr>
              <a:t>Submitting the report today for full Council consideration</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Working Group 2: Deliverable/Schedule</a:t>
            </a:r>
          </a:p>
        </p:txBody>
      </p:sp>
      <p:pic>
        <p:nvPicPr>
          <p:cNvPr id="7" name="Picture 7">
            <a:extLst>
              <a:ext uri="{FF2B5EF4-FFF2-40B4-BE49-F238E27FC236}">
                <a16:creationId xmlns:a16="http://schemas.microsoft.com/office/drawing/2014/main" id="{62210F08-8A1D-4A81-A774-307FF243D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12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1841163" y="1711325"/>
            <a:ext cx="7269548" cy="4351338"/>
          </a:xfrm>
        </p:spPr>
        <p:txBody>
          <a:bodyPr>
            <a:noAutofit/>
          </a:bodyPr>
          <a:lstStyle/>
          <a:p>
            <a:r>
              <a:rPr lang="en-US" sz="1800" b="1" dirty="0">
                <a:latin typeface="Times New Roman" panose="02020603050405020304" pitchFamily="18" charset="0"/>
                <a:cs typeface="Times New Roman" panose="02020603050405020304" pitchFamily="18" charset="0"/>
              </a:rPr>
              <a:t>Executive Summary</a:t>
            </a:r>
          </a:p>
          <a:p>
            <a:r>
              <a:rPr lang="en-US" sz="1800" b="1" dirty="0">
                <a:latin typeface="Times New Roman" panose="02020603050405020304" pitchFamily="18" charset="0"/>
                <a:cs typeface="Times New Roman" panose="02020603050405020304" pitchFamily="18" charset="0"/>
              </a:rPr>
              <a:t>Background </a:t>
            </a:r>
          </a:p>
          <a:p>
            <a:pPr lvl="1"/>
            <a:r>
              <a:rPr lang="en-US" sz="1800" dirty="0">
                <a:latin typeface="Times New Roman" panose="02020603050405020304" pitchFamily="18" charset="0"/>
                <a:cs typeface="Times New Roman" panose="02020603050405020304" pitchFamily="18" charset="0"/>
              </a:rPr>
              <a:t>Cellular Radio Access Networks</a:t>
            </a:r>
          </a:p>
          <a:p>
            <a:pPr lvl="1"/>
            <a:r>
              <a:rPr lang="en-US" sz="1800" dirty="0">
                <a:latin typeface="Times New Roman" panose="02020603050405020304" pitchFamily="18" charset="0"/>
                <a:cs typeface="Times New Roman" panose="02020603050405020304" pitchFamily="18" charset="0"/>
              </a:rPr>
              <a:t>Open RAN Ecosystem</a:t>
            </a:r>
          </a:p>
          <a:p>
            <a:pPr lvl="1"/>
            <a:r>
              <a:rPr lang="en-US" sz="1800" dirty="0">
                <a:latin typeface="Times New Roman" panose="02020603050405020304" pitchFamily="18" charset="0"/>
                <a:cs typeface="Times New Roman" panose="02020603050405020304" pitchFamily="18" charset="0"/>
              </a:rPr>
              <a:t>O-RAN </a:t>
            </a:r>
          </a:p>
          <a:p>
            <a:pPr lvl="1"/>
            <a:r>
              <a:rPr lang="en-US" sz="1800" dirty="0">
                <a:latin typeface="Times New Roman" panose="02020603050405020304" pitchFamily="18" charset="0"/>
                <a:cs typeface="Times New Roman" panose="02020603050405020304" pitchFamily="18" charset="0"/>
              </a:rPr>
              <a:t>Open RAN Supply Chain Security Risks</a:t>
            </a:r>
          </a:p>
          <a:p>
            <a:r>
              <a:rPr lang="en-US" sz="1800" b="1" dirty="0">
                <a:latin typeface="Times New Roman" panose="02020603050405020304" pitchFamily="18" charset="0"/>
                <a:cs typeface="Times New Roman" panose="02020603050405020304" pitchFamily="18" charset="0"/>
              </a:rPr>
              <a:t>Analysis</a:t>
            </a:r>
          </a:p>
          <a:p>
            <a:pPr lvl="1"/>
            <a:r>
              <a:rPr lang="en-US" sz="1800" dirty="0">
                <a:latin typeface="Times New Roman" panose="02020603050405020304" pitchFamily="18" charset="0"/>
                <a:cs typeface="Times New Roman" panose="02020603050405020304" pitchFamily="18" charset="0"/>
              </a:rPr>
              <a:t>O-RAN Architecture Security</a:t>
            </a:r>
          </a:p>
          <a:p>
            <a:pPr lvl="1"/>
            <a:r>
              <a:rPr lang="en-US" sz="1800" dirty="0">
                <a:latin typeface="Times New Roman" panose="02020603050405020304" pitchFamily="18" charset="0"/>
                <a:cs typeface="Times New Roman" panose="02020603050405020304" pitchFamily="18" charset="0"/>
              </a:rPr>
              <a:t>Secure Open RAN Software Development</a:t>
            </a:r>
          </a:p>
          <a:p>
            <a:pPr lvl="1"/>
            <a:r>
              <a:rPr lang="en-US" sz="1800" dirty="0">
                <a:latin typeface="Times New Roman" panose="02020603050405020304" pitchFamily="18" charset="0"/>
                <a:cs typeface="Times New Roman" panose="02020603050405020304" pitchFamily="18" charset="0"/>
              </a:rPr>
              <a:t>Operations</a:t>
            </a:r>
          </a:p>
          <a:p>
            <a:pPr lvl="1"/>
            <a:r>
              <a:rPr lang="en-US" sz="1800" dirty="0">
                <a:latin typeface="Times New Roman" panose="02020603050405020304" pitchFamily="18" charset="0"/>
                <a:cs typeface="Times New Roman" panose="02020603050405020304" pitchFamily="18" charset="0"/>
              </a:rPr>
              <a:t>Supply Chain</a:t>
            </a:r>
          </a:p>
          <a:p>
            <a:pPr lvl="1"/>
            <a:r>
              <a:rPr lang="en-US" sz="1800" dirty="0">
                <a:latin typeface="Times New Roman" panose="02020603050405020304" pitchFamily="18" charset="0"/>
                <a:cs typeface="Times New Roman" panose="02020603050405020304" pitchFamily="18" charset="0"/>
              </a:rPr>
              <a:t>Policy</a:t>
            </a:r>
          </a:p>
          <a:p>
            <a:r>
              <a:rPr lang="en-US" sz="1800" b="1" dirty="0">
                <a:latin typeface="Times New Roman" panose="02020603050405020304" pitchFamily="18" charset="0"/>
                <a:cs typeface="Times New Roman" panose="02020603050405020304" pitchFamily="18" charset="0"/>
              </a:rPr>
              <a:t>Recommendations to the FCC and Industry</a:t>
            </a:r>
          </a:p>
          <a:p>
            <a:r>
              <a:rPr lang="en-US" sz="1800" b="1" dirty="0">
                <a:latin typeface="Times New Roman" panose="02020603050405020304" pitchFamily="18" charset="0"/>
                <a:cs typeface="Times New Roman" panose="02020603050405020304" pitchFamily="18" charset="0"/>
              </a:rPr>
              <a:t>Conclusion</a:t>
            </a:r>
          </a:p>
          <a:p>
            <a:pPr lvl="0"/>
            <a:endParaRPr lang="en-US" sz="1800" b="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Report Structure</a:t>
            </a:r>
          </a:p>
        </p:txBody>
      </p:sp>
    </p:spTree>
    <p:extLst>
      <p:ext uri="{BB962C8B-B14F-4D97-AF65-F5344CB8AC3E}">
        <p14:creationId xmlns:p14="http://schemas.microsoft.com/office/powerpoint/2010/main" val="310924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a:bodyPr>
          <a:lstStyle/>
          <a:p>
            <a:pPr marL="0" lvl="0" indent="0">
              <a:buNone/>
            </a:pPr>
            <a:r>
              <a:rPr lang="en-US" sz="1800" dirty="0">
                <a:latin typeface="Times New Roman" panose="02020603050405020304" pitchFamily="18" charset="0"/>
                <a:cs typeface="Times New Roman" panose="02020603050405020304" pitchFamily="18" charset="0"/>
              </a:rPr>
              <a:t>The following areas were studied, with an emphasis on security, reliability, and interoperability:</a:t>
            </a:r>
          </a:p>
          <a:p>
            <a:pPr lvl="1"/>
            <a:r>
              <a:rPr lang="en-US" sz="1800" dirty="0">
                <a:latin typeface="Times New Roman" panose="02020603050405020304" pitchFamily="18" charset="0"/>
                <a:cs typeface="Times New Roman" panose="02020603050405020304" pitchFamily="18" charset="0"/>
              </a:rPr>
              <a:t>O-RAN Architecture</a:t>
            </a:r>
          </a:p>
          <a:p>
            <a:pPr lvl="1"/>
            <a:r>
              <a:rPr lang="en-US" sz="1800" dirty="0">
                <a:latin typeface="Times New Roman" panose="02020603050405020304" pitchFamily="18" charset="0"/>
                <a:cs typeface="Times New Roman" panose="02020603050405020304" pitchFamily="18" charset="0"/>
              </a:rPr>
              <a:t>Open RAN Cloud Infrastructure</a:t>
            </a:r>
          </a:p>
          <a:p>
            <a:pPr lvl="1"/>
            <a:r>
              <a:rPr lang="en-US" sz="1800" dirty="0">
                <a:latin typeface="Times New Roman" panose="02020603050405020304" pitchFamily="18" charset="0"/>
                <a:cs typeface="Times New Roman" panose="02020603050405020304" pitchFamily="18" charset="0"/>
              </a:rPr>
              <a:t>Open RAN Deployments</a:t>
            </a:r>
          </a:p>
          <a:p>
            <a:pPr lvl="1"/>
            <a:r>
              <a:rPr lang="en-US" sz="1800" dirty="0">
                <a:latin typeface="Times New Roman" panose="02020603050405020304" pitchFamily="18" charset="0"/>
                <a:cs typeface="Times New Roman" panose="02020603050405020304" pitchFamily="18" charset="0"/>
              </a:rPr>
              <a:t>Open RAN Operations</a:t>
            </a:r>
          </a:p>
          <a:p>
            <a:pPr lvl="1"/>
            <a:r>
              <a:rPr lang="en-US" sz="1800" dirty="0">
                <a:latin typeface="Times New Roman" panose="02020603050405020304" pitchFamily="18" charset="0"/>
                <a:cs typeface="Times New Roman" panose="02020603050405020304" pitchFamily="18" charset="0"/>
              </a:rPr>
              <a:t>Open RAN Supply Chain</a:t>
            </a:r>
          </a:p>
          <a:p>
            <a:pPr lvl="1"/>
            <a:r>
              <a:rPr lang="en-US" sz="1800" dirty="0">
                <a:latin typeface="Times New Roman" panose="02020603050405020304" pitchFamily="18" charset="0"/>
                <a:cs typeface="Times New Roman" panose="02020603050405020304" pitchFamily="18" charset="0"/>
              </a:rPr>
              <a:t>Open RAN Software Development Process</a:t>
            </a:r>
          </a:p>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r>
              <a:rPr lang="en-US" sz="1800" dirty="0">
                <a:latin typeface="Times New Roman" panose="02020603050405020304" pitchFamily="18" charset="0"/>
                <a:cs typeface="Times New Roman" panose="02020603050405020304" pitchFamily="18" charset="0"/>
              </a:rPr>
              <a:t>Note: In this report, the term “O-RAN” refers to the O-RAN Alliance, while the term “Open RAN” applies to all Open RAN technologies.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Report Methodology</a:t>
            </a:r>
          </a:p>
        </p:txBody>
      </p:sp>
    </p:spTree>
    <p:extLst>
      <p:ext uri="{BB962C8B-B14F-4D97-AF65-F5344CB8AC3E}">
        <p14:creationId xmlns:p14="http://schemas.microsoft.com/office/powerpoint/2010/main" val="17170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754310" y="1330675"/>
            <a:ext cx="10515600" cy="4351338"/>
          </a:xfrm>
        </p:spPr>
        <p:txBody>
          <a:bodyPr>
            <a:noAutofit/>
          </a:bodyPr>
          <a:lstStyle/>
          <a:p>
            <a:pPr marL="0" lvl="0" indent="0">
              <a:buNone/>
            </a:pPr>
            <a:r>
              <a:rPr lang="en-US" sz="1800" dirty="0">
                <a:latin typeface="Times New Roman" panose="02020603050405020304" pitchFamily="18" charset="0"/>
                <a:cs typeface="Times New Roman" panose="02020603050405020304" pitchFamily="18" charset="0"/>
              </a:rPr>
              <a:t>Open RAN enhances the 5G mobile network by evolving the RAN architecture with open interoperable interfaces, virtualization, and big data and AI-enabled intelligence. Open RAN includes O-RAN, Virtual RAN (vRAN), Cloud RAN, and other technologies. The introduction of Open RAN enables mobile network operators to use equipment from multiple vendors while ensuring interoperability.</a:t>
            </a:r>
          </a:p>
          <a:p>
            <a:pPr marL="0" marR="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1800" dirty="0">
                <a:effectLst/>
                <a:latin typeface="Times New Roman" panose="02020603050405020304" pitchFamily="18" charset="0"/>
                <a:ea typeface="Times New Roman" panose="02020603050405020304" pitchFamily="18" charset="0"/>
              </a:rPr>
              <a:t>This report describes Open RAN architectures, security considerations, and challenges to the development of a secure Open RAN ecosystem. These challenges include the growing maturity of the technology, the desire to grow the pool of vendor solutions, the need for multi-vendor solution integration, and a variety of specific technical choices to be made as Open RAN systems develop. </a:t>
            </a:r>
            <a:endParaRPr lang="en-US" sz="1800" dirty="0">
              <a:latin typeface="Times New Roman" panose="02020603050405020304" pitchFamily="18" charset="0"/>
              <a:cs typeface="Times New Roman" panose="02020603050405020304" pitchFamily="18" charset="0"/>
            </a:endParaRPr>
          </a:p>
          <a:p>
            <a:pPr marL="0" lvl="0" indent="0">
              <a:buNone/>
            </a:pPr>
            <a:r>
              <a:rPr lang="en-US" sz="1800" dirty="0">
                <a:latin typeface="Times New Roman" panose="02020603050405020304" pitchFamily="18" charset="0"/>
                <a:cs typeface="Times New Roman" panose="02020603050405020304" pitchFamily="18" charset="0"/>
              </a:rPr>
              <a:t>This report provides:</a:t>
            </a:r>
          </a:p>
          <a:p>
            <a:r>
              <a:rPr lang="en-US" sz="1800" dirty="0">
                <a:latin typeface="Times New Roman" panose="02020603050405020304" pitchFamily="18" charset="0"/>
                <a:cs typeface="Times New Roman" panose="02020603050405020304" pitchFamily="18" charset="0"/>
              </a:rPr>
              <a:t>Background on Open RAN technology, ecosystem, supply chain and deployment. </a:t>
            </a:r>
          </a:p>
          <a:p>
            <a:r>
              <a:rPr lang="en-US" sz="1800" dirty="0">
                <a:latin typeface="Times New Roman" panose="02020603050405020304" pitchFamily="18" charset="0"/>
                <a:cs typeface="Times New Roman" panose="02020603050405020304" pitchFamily="18" charset="0"/>
              </a:rPr>
              <a:t>Analysis of Open RAN architecture and cloud infrastructure, software development, operations and supply chain, including recommendations in each area. </a:t>
            </a:r>
          </a:p>
          <a:p>
            <a:r>
              <a:rPr lang="en-US" sz="1800" dirty="0">
                <a:latin typeface="Times New Roman" panose="02020603050405020304" pitchFamily="18" charset="0"/>
                <a:cs typeface="Times New Roman" panose="02020603050405020304" pitchFamily="18" charset="0"/>
              </a:rPr>
              <a:t>Recommendations to the FCC and Industry, including proposed future areas of investigation.</a:t>
            </a:r>
          </a:p>
          <a:p>
            <a:pPr lvl="0"/>
            <a:endParaRPr lang="en-US" sz="18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Executive Summary - Approach</a:t>
            </a:r>
          </a:p>
        </p:txBody>
      </p:sp>
    </p:spTree>
    <p:extLst>
      <p:ext uri="{BB962C8B-B14F-4D97-AF65-F5344CB8AC3E}">
        <p14:creationId xmlns:p14="http://schemas.microsoft.com/office/powerpoint/2010/main" val="183532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39064"/>
            <a:ext cx="10515600" cy="4351338"/>
          </a:xfrm>
        </p:spPr>
        <p:txBody>
          <a:bodyPr>
            <a:noAutofit/>
          </a:bodyPr>
          <a:lstStyle/>
          <a:p>
            <a:r>
              <a:rPr lang="en-US" sz="1600" dirty="0">
                <a:latin typeface="Times New Roman" panose="02020603050405020304" pitchFamily="18" charset="0"/>
                <a:cs typeface="Times New Roman" panose="02020603050405020304" pitchFamily="18" charset="0"/>
              </a:rPr>
              <a:t>Security concerns exist in both Open RAN and closed proprietary RAN.</a:t>
            </a:r>
          </a:p>
          <a:p>
            <a:r>
              <a:rPr lang="en-US" sz="1600" dirty="0">
                <a:latin typeface="Times New Roman" panose="02020603050405020304" pitchFamily="18" charset="0"/>
                <a:cs typeface="Times New Roman" panose="02020603050405020304" pitchFamily="18" charset="0"/>
              </a:rPr>
              <a:t>Open RAN application, open source software, supply chain, and zero trust concerns are consistent with those from the Information and Communications Technology (ICT) sector.</a:t>
            </a:r>
          </a:p>
          <a:p>
            <a:r>
              <a:rPr lang="en-US" sz="1600" dirty="0">
                <a:latin typeface="Times New Roman" panose="02020603050405020304" pitchFamily="18" charset="0"/>
                <a:cs typeface="Times New Roman" panose="02020603050405020304" pitchFamily="18" charset="0"/>
              </a:rPr>
              <a:t>Open RAN utilizes existing 5G Core network technologies including multi-vendor core network functions and 5G cloud infrastructures. </a:t>
            </a:r>
          </a:p>
          <a:p>
            <a:r>
              <a:rPr lang="en-US" sz="1600" dirty="0">
                <a:latin typeface="Times New Roman" panose="02020603050405020304" pitchFamily="18" charset="0"/>
                <a:cs typeface="Times New Roman" panose="02020603050405020304" pitchFamily="18" charset="0"/>
              </a:rPr>
              <a:t>Open RAN will benefit by adopting ICT and 5G best practices for secure, reliable and interoperable deploy &amp; operation.</a:t>
            </a:r>
          </a:p>
          <a:p>
            <a:r>
              <a:rPr lang="en-US" sz="1600" dirty="0">
                <a:latin typeface="Times New Roman" panose="02020603050405020304" pitchFamily="18" charset="0"/>
                <a:cs typeface="Times New Roman" panose="02020603050405020304" pitchFamily="18" charset="0"/>
              </a:rPr>
              <a:t>Open RAN brings new capabilities and concerns with the introduction of xApps/rApps application frameworks, AI/ML technology, and the O-RAN Alliance defined Open Fronthaul network connecting base stations and radios with real-time performance requirements. Some of these concerns are shared with the ICT sector.</a:t>
            </a:r>
          </a:p>
          <a:p>
            <a:r>
              <a:rPr lang="en-US" sz="1600" dirty="0">
                <a:latin typeface="Times New Roman" panose="02020603050405020304" pitchFamily="18" charset="0"/>
                <a:cs typeface="Times New Roman" panose="02020603050405020304" pitchFamily="18" charset="0"/>
              </a:rPr>
              <a:t>Both Open and proprietary fronthaul solutions are challenged to balance the security requirements with performance and cost considerations. </a:t>
            </a:r>
          </a:p>
          <a:p>
            <a:r>
              <a:rPr lang="en-US" sz="1600" dirty="0">
                <a:latin typeface="Times New Roman" panose="02020603050405020304" pitchFamily="18" charset="0"/>
                <a:cs typeface="Times New Roman" panose="02020603050405020304" pitchFamily="18" charset="0"/>
              </a:rPr>
              <a:t>With the continued evolution of Open RAN, security and reliability continues to be addressed by the appropriate groups such as O-RAN Alliance and ICT and 3GPP standards evolution.</a:t>
            </a:r>
          </a:p>
          <a:p>
            <a:pPr marL="0" indent="0">
              <a:buNone/>
            </a:pPr>
            <a:r>
              <a:rPr lang="en-US" sz="1600" dirty="0">
                <a:latin typeface="Times New Roman" panose="02020603050405020304" pitchFamily="18" charset="0"/>
                <a:cs typeface="Times New Roman" panose="02020603050405020304" pitchFamily="18" charset="0"/>
              </a:rPr>
              <a:t>Note: This analysis is consistent with the conclusions from the Enduring Security Framework (ESF) report on “Open RAN Security Considerations”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Executive Summary - Analysis</a:t>
            </a:r>
          </a:p>
        </p:txBody>
      </p:sp>
    </p:spTree>
    <p:extLst>
      <p:ext uri="{BB962C8B-B14F-4D97-AF65-F5344CB8AC3E}">
        <p14:creationId xmlns:p14="http://schemas.microsoft.com/office/powerpoint/2010/main" val="94494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r>
              <a:rPr lang="en-US" sz="2400" b="1" dirty="0">
                <a:latin typeface="Times New Roman" panose="02020603050405020304" pitchFamily="18" charset="0"/>
                <a:cs typeface="Times New Roman" panose="02020603050405020304" pitchFamily="18" charset="0"/>
              </a:rPr>
              <a:t>Cellular Radio Access Networks</a:t>
            </a:r>
          </a:p>
          <a:p>
            <a:pPr marL="457200" lvl="1" indent="0">
              <a:buNone/>
            </a:pPr>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Open RAN Ecosystem</a:t>
            </a:r>
          </a:p>
          <a:p>
            <a:pPr marL="457200" lvl="1" indent="0">
              <a:buNone/>
            </a:pPr>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O-RAN Alliance</a:t>
            </a:r>
          </a:p>
          <a:p>
            <a:r>
              <a:rPr lang="en-US" sz="2400" b="1" dirty="0">
                <a:latin typeface="Times New Roman" panose="02020603050405020304" pitchFamily="18" charset="0"/>
                <a:cs typeface="Times New Roman" panose="02020603050405020304" pitchFamily="18" charset="0"/>
              </a:rPr>
              <a:t>Open RAN Supply Chain Security Risks</a:t>
            </a:r>
          </a:p>
          <a:p>
            <a:r>
              <a:rPr lang="en-US" sz="2400" b="1" dirty="0">
                <a:latin typeface="Times New Roman" panose="02020603050405020304" pitchFamily="18" charset="0"/>
                <a:cs typeface="Times New Roman" panose="02020603050405020304" pitchFamily="18" charset="0"/>
              </a:rPr>
              <a:t>Issues facing Open RAN deployment in U.S.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Background: Technology Overview</a:t>
            </a:r>
          </a:p>
        </p:txBody>
      </p:sp>
    </p:spTree>
    <p:extLst>
      <p:ext uri="{BB962C8B-B14F-4D97-AF65-F5344CB8AC3E}">
        <p14:creationId xmlns:p14="http://schemas.microsoft.com/office/powerpoint/2010/main" val="152942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47627" y="1825625"/>
            <a:ext cx="10515600" cy="4351338"/>
          </a:xfrm>
        </p:spPr>
        <p:txBody>
          <a:bodyPr>
            <a:noAutofit/>
          </a:bodyPr>
          <a:lstStyle/>
          <a:p>
            <a:r>
              <a:rPr lang="en-US" sz="1600" b="1" dirty="0">
                <a:latin typeface="Times New Roman" panose="02020603050405020304" pitchFamily="18" charset="0"/>
                <a:cs typeface="Times New Roman" panose="02020603050405020304" pitchFamily="18" charset="0"/>
              </a:rPr>
              <a:t>Securing Management and Orchestration</a:t>
            </a:r>
          </a:p>
          <a:p>
            <a:r>
              <a:rPr lang="en-US" sz="1600" b="1" dirty="0">
                <a:latin typeface="Times New Roman" panose="02020603050405020304" pitchFamily="18" charset="0"/>
                <a:cs typeface="Times New Roman" panose="02020603050405020304" pitchFamily="18" charset="0"/>
              </a:rPr>
              <a:t>RAN Intelligent Controllers (RICs)</a:t>
            </a:r>
          </a:p>
          <a:p>
            <a:r>
              <a:rPr lang="en-US" sz="1600" b="1" dirty="0">
                <a:latin typeface="Times New Roman" panose="02020603050405020304" pitchFamily="18" charset="0"/>
                <a:cs typeface="Times New Roman" panose="02020603050405020304" pitchFamily="18" charset="0"/>
              </a:rPr>
              <a:t>Open Fronthaul Interface</a:t>
            </a:r>
          </a:p>
          <a:p>
            <a:r>
              <a:rPr lang="en-US" sz="1600" b="1" dirty="0">
                <a:latin typeface="Times New Roman" panose="02020603050405020304" pitchFamily="18" charset="0"/>
                <a:cs typeface="Times New Roman" panose="02020603050405020304" pitchFamily="18" charset="0"/>
              </a:rPr>
              <a:t>O-Cloud</a:t>
            </a:r>
          </a:p>
          <a:p>
            <a:r>
              <a:rPr lang="en-US" sz="1600" b="1" dirty="0">
                <a:latin typeface="Times New Roman" panose="02020603050405020304" pitchFamily="18" charset="0"/>
                <a:cs typeface="Times New Roman" panose="02020603050405020304" pitchFamily="18" charset="0"/>
              </a:rPr>
              <a:t>O-RAN Coexistence Orchestration to Mitigate</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Security Vulnerabilities in Multi-RAT Environments</a:t>
            </a:r>
          </a:p>
          <a:p>
            <a:r>
              <a:rPr lang="en-US" sz="1600" b="1" dirty="0">
                <a:latin typeface="Times New Roman" panose="02020603050405020304" pitchFamily="18" charset="0"/>
                <a:cs typeface="Times New Roman" panose="02020603050405020304" pitchFamily="18" charset="0"/>
              </a:rPr>
              <a:t>Broader Security Considerations of Open RAN</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Analysis: Open RAN Architecture Security</a:t>
            </a:r>
          </a:p>
        </p:txBody>
      </p:sp>
      <p:grpSp>
        <p:nvGrpSpPr>
          <p:cNvPr id="5" name="Group 4">
            <a:extLst>
              <a:ext uri="{FF2B5EF4-FFF2-40B4-BE49-F238E27FC236}">
                <a16:creationId xmlns:a16="http://schemas.microsoft.com/office/drawing/2014/main" id="{0E81CE06-DFBD-7642-6305-9E5E9B3B9F8A}"/>
              </a:ext>
            </a:extLst>
          </p:cNvPr>
          <p:cNvGrpSpPr/>
          <p:nvPr/>
        </p:nvGrpSpPr>
        <p:grpSpPr>
          <a:xfrm>
            <a:off x="4732256" y="1825625"/>
            <a:ext cx="7311664" cy="3434532"/>
            <a:chOff x="4184943" y="1597025"/>
            <a:chExt cx="8103773" cy="3803734"/>
          </a:xfrm>
        </p:grpSpPr>
        <p:pic>
          <p:nvPicPr>
            <p:cNvPr id="2" name="Picture 1">
              <a:extLst>
                <a:ext uri="{FF2B5EF4-FFF2-40B4-BE49-F238E27FC236}">
                  <a16:creationId xmlns:a16="http://schemas.microsoft.com/office/drawing/2014/main" id="{3731C6E2-6282-F148-F365-D33D4D6D2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943" y="1597025"/>
              <a:ext cx="8103773" cy="3494603"/>
            </a:xfrm>
            <a:prstGeom prst="rect">
              <a:avLst/>
            </a:prstGeom>
          </p:spPr>
        </p:pic>
        <p:sp>
          <p:nvSpPr>
            <p:cNvPr id="4" name="TextBox 3">
              <a:extLst>
                <a:ext uri="{FF2B5EF4-FFF2-40B4-BE49-F238E27FC236}">
                  <a16:creationId xmlns:a16="http://schemas.microsoft.com/office/drawing/2014/main" id="{21715C5E-B682-5C8B-5858-D9A33CA73DF9}"/>
                </a:ext>
              </a:extLst>
            </p:cNvPr>
            <p:cNvSpPr txBox="1"/>
            <p:nvPr/>
          </p:nvSpPr>
          <p:spPr>
            <a:xfrm>
              <a:off x="6978615" y="5062205"/>
              <a:ext cx="326397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Threats to Open RAN Architecture</a:t>
              </a:r>
            </a:p>
          </p:txBody>
        </p:sp>
      </p:grpSp>
    </p:spTree>
    <p:extLst>
      <p:ext uri="{BB962C8B-B14F-4D97-AF65-F5344CB8AC3E}">
        <p14:creationId xmlns:p14="http://schemas.microsoft.com/office/powerpoint/2010/main" val="313826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r>
              <a:rPr lang="en-US" sz="2400" b="1" dirty="0">
                <a:latin typeface="Times New Roman" panose="02020603050405020304" pitchFamily="18" charset="0"/>
                <a:cs typeface="Times New Roman" panose="02020603050405020304" pitchFamily="18" charset="0"/>
              </a:rPr>
              <a:t>Evolution of Secure Software Development</a:t>
            </a:r>
          </a:p>
          <a:p>
            <a:r>
              <a:rPr lang="en-US" sz="2400" b="1" dirty="0">
                <a:latin typeface="Times New Roman" panose="02020603050405020304" pitchFamily="18" charset="0"/>
                <a:cs typeface="Times New Roman" panose="02020603050405020304" pitchFamily="18" charset="0"/>
              </a:rPr>
              <a:t>Secure Development Phases</a:t>
            </a:r>
          </a:p>
          <a:p>
            <a:r>
              <a:rPr lang="en-US" sz="2400" b="1" dirty="0">
                <a:latin typeface="Times New Roman" panose="02020603050405020304" pitchFamily="18" charset="0"/>
                <a:cs typeface="Times New Roman" panose="02020603050405020304" pitchFamily="18" charset="0"/>
              </a:rPr>
              <a:t>NIST Secure Software Development Framework (SSDF)</a:t>
            </a:r>
          </a:p>
          <a:p>
            <a:r>
              <a:rPr lang="en-US" sz="2400" b="1" dirty="0">
                <a:latin typeface="Times New Roman" panose="02020603050405020304" pitchFamily="18" charset="0"/>
                <a:cs typeface="Times New Roman" panose="02020603050405020304" pitchFamily="18" charset="0"/>
              </a:rPr>
              <a:t>O-RAN Software Community (OSC)</a:t>
            </a: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Analysis: Secure Open RAN Software Development</a:t>
            </a:r>
          </a:p>
        </p:txBody>
      </p:sp>
    </p:spTree>
    <p:extLst>
      <p:ext uri="{BB962C8B-B14F-4D97-AF65-F5344CB8AC3E}">
        <p14:creationId xmlns:p14="http://schemas.microsoft.com/office/powerpoint/2010/main" val="3039170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r>
              <a:rPr lang="en-US" sz="2400" b="1" dirty="0">
                <a:latin typeface="Times New Roman" panose="02020603050405020304" pitchFamily="18" charset="0"/>
                <a:cs typeface="Times New Roman" panose="02020603050405020304" pitchFamily="18" charset="0"/>
              </a:rPr>
              <a:t>Challenges in multi-vendor RAN environment</a:t>
            </a:r>
          </a:p>
          <a:p>
            <a:r>
              <a:rPr lang="en-US" sz="2400" b="1" dirty="0">
                <a:latin typeface="Times New Roman" panose="02020603050405020304" pitchFamily="18" charset="0"/>
                <a:cs typeface="Times New Roman" panose="02020603050405020304" pitchFamily="18" charset="0"/>
              </a:rPr>
              <a:t>Challenges for Distributed Far-Edge</a:t>
            </a:r>
          </a:p>
          <a:p>
            <a:r>
              <a:rPr lang="en-US" sz="2400" b="1" dirty="0">
                <a:latin typeface="Times New Roman" panose="02020603050405020304" pitchFamily="18" charset="0"/>
                <a:cs typeface="Times New Roman" panose="02020603050405020304" pitchFamily="18" charset="0"/>
              </a:rPr>
              <a:t>Training</a:t>
            </a:r>
          </a:p>
          <a:p>
            <a:r>
              <a:rPr lang="en-US" sz="2400" b="1" dirty="0">
                <a:latin typeface="Times New Roman" panose="02020603050405020304" pitchFamily="18" charset="0"/>
                <a:cs typeface="Times New Roman" panose="02020603050405020304" pitchFamily="18" charset="0"/>
              </a:rPr>
              <a:t>Compliance</a:t>
            </a:r>
          </a:p>
          <a:p>
            <a:endParaRPr lang="en-US" sz="2400" b="1"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Analysis: Operations</a:t>
            </a:r>
          </a:p>
        </p:txBody>
      </p:sp>
    </p:spTree>
    <p:extLst>
      <p:ext uri="{BB962C8B-B14F-4D97-AF65-F5344CB8AC3E}">
        <p14:creationId xmlns:p14="http://schemas.microsoft.com/office/powerpoint/2010/main" val="371747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 Meeting </a:t>
            </a:r>
            <a:br>
              <a:rPr lang="en-US" sz="2800" cap="small" dirty="0">
                <a:solidFill>
                  <a:srgbClr val="FFFFFF"/>
                </a:solidFill>
                <a:latin typeface="Times New Roman" panose="02020603050405020304" pitchFamily="18" charset="0"/>
                <a:cs typeface="Times New Roman" panose="02020603050405020304" pitchFamily="18" charset="0"/>
              </a:rPr>
            </a:br>
            <a:r>
              <a:rPr lang="en-US" sz="2800" cap="small" dirty="0">
                <a:solidFill>
                  <a:srgbClr val="FFFFFF"/>
                </a:solidFill>
                <a:latin typeface="Times New Roman" panose="02020603050405020304" pitchFamily="18" charset="0"/>
                <a:cs typeface="Times New Roman" panose="02020603050405020304" pitchFamily="18" charset="0"/>
              </a:rPr>
              <a:t>&amp; Welcome</a:t>
            </a:r>
            <a:br>
              <a:rPr lang="en-US" sz="2800" dirty="0">
                <a:solidFill>
                  <a:srgbClr val="FFFFFF"/>
                </a:solidFill>
                <a:latin typeface="Times New Roman" panose="02020603050405020304" pitchFamily="18" charset="0"/>
                <a:cs typeface="Times New Roman" panose="02020603050405020304" pitchFamily="18" charset="0"/>
              </a:rPr>
            </a:br>
            <a:br>
              <a:rPr lang="en-US" sz="2800" dirty="0">
                <a:solidFill>
                  <a:srgbClr val="FFFFFF"/>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6B029FF8-93FA-4111-9B26-EE3B73723182}"/>
              </a:ext>
            </a:extLst>
          </p:cNvPr>
          <p:cNvSpPr>
            <a:spLocks noGrp="1"/>
          </p:cNvSpPr>
          <p:nvPr>
            <p:ph type="sldNum" sz="quarter" idx="12"/>
          </p:nvPr>
        </p:nvSpPr>
        <p:spPr/>
        <p:txBody>
          <a:bodyPr/>
          <a:lstStyle/>
          <a:p>
            <a:fld id="{F850A357-A51B-4CFC-9187-672DAAD82F39}" type="slidenum">
              <a:rPr lang="en-US" smtClean="0"/>
              <a:t>2</a:t>
            </a:fld>
            <a:endParaRPr lang="en-US"/>
          </a:p>
        </p:txBody>
      </p:sp>
    </p:spTree>
    <p:extLst>
      <p:ext uri="{BB962C8B-B14F-4D97-AF65-F5344CB8AC3E}">
        <p14:creationId xmlns:p14="http://schemas.microsoft.com/office/powerpoint/2010/main" val="323694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r>
              <a:rPr lang="en-US" sz="2400" b="1" dirty="0">
                <a:latin typeface="Times New Roman" panose="02020603050405020304" pitchFamily="18" charset="0"/>
                <a:cs typeface="Times New Roman" panose="02020603050405020304" pitchFamily="18" charset="0"/>
              </a:rPr>
              <a:t>Observations about the Open RAN Supply Chain</a:t>
            </a:r>
          </a:p>
          <a:p>
            <a:r>
              <a:rPr lang="en-US" sz="2400" b="1" dirty="0">
                <a:latin typeface="Times New Roman" panose="02020603050405020304" pitchFamily="18" charset="0"/>
                <a:cs typeface="Times New Roman" panose="02020603050405020304" pitchFamily="18" charset="0"/>
              </a:rPr>
              <a:t>Current RAN Supply Chains</a:t>
            </a:r>
          </a:p>
          <a:p>
            <a:r>
              <a:rPr lang="en-US" sz="2400" b="1" dirty="0">
                <a:latin typeface="Times New Roman" panose="02020603050405020304" pitchFamily="18" charset="0"/>
                <a:cs typeface="Times New Roman" panose="02020603050405020304" pitchFamily="18" charset="0"/>
              </a:rPr>
              <a:t>Telecommunications Supply Chain</a:t>
            </a:r>
          </a:p>
          <a:p>
            <a:r>
              <a:rPr lang="en-US" sz="2400" b="1" dirty="0">
                <a:latin typeface="Times New Roman" panose="02020603050405020304" pitchFamily="18" charset="0"/>
                <a:cs typeface="Times New Roman" panose="02020603050405020304" pitchFamily="18" charset="0"/>
              </a:rPr>
              <a:t>Elements of software/firmware (SBOM and software inventory)</a:t>
            </a:r>
          </a:p>
          <a:p>
            <a:r>
              <a:rPr lang="en-US" sz="2400" b="1" dirty="0">
                <a:latin typeface="Times New Roman" panose="02020603050405020304" pitchFamily="18" charset="0"/>
                <a:cs typeface="Times New Roman" panose="02020603050405020304" pitchFamily="18" charset="0"/>
              </a:rPr>
              <a:t>Open-source Software (OSS)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Analysis: Supply Chain</a:t>
            </a:r>
          </a:p>
        </p:txBody>
      </p:sp>
    </p:spTree>
    <p:extLst>
      <p:ext uri="{BB962C8B-B14F-4D97-AF65-F5344CB8AC3E}">
        <p14:creationId xmlns:p14="http://schemas.microsoft.com/office/powerpoint/2010/main" val="97279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2"/>
            <a:r>
              <a:rPr lang="en-US" sz="1800" dirty="0">
                <a:effectLst/>
                <a:latin typeface="Times New Roman" panose="02020603050405020304" pitchFamily="18" charset="0"/>
                <a:ea typeface="Times New Roman" panose="02020603050405020304" pitchFamily="18" charset="0"/>
              </a:rPr>
              <a:t>CSRIC VIII identified seven (7) recommendations to the FCC and twenty-four (24) recommendations to industry. </a:t>
            </a:r>
          </a:p>
          <a:p>
            <a:pPr lvl="2"/>
            <a:endParaRPr lang="en-US" sz="1800" dirty="0">
              <a:latin typeface="Times New Roman" panose="02020603050405020304" pitchFamily="18" charset="0"/>
              <a:ea typeface="Times New Roman" panose="02020603050405020304" pitchFamily="18" charset="0"/>
            </a:endParaRPr>
          </a:p>
          <a:p>
            <a:pPr lvl="2"/>
            <a:r>
              <a:rPr lang="en-US" sz="1800" dirty="0">
                <a:latin typeface="Times New Roman" panose="02020603050405020304" pitchFamily="18" charset="0"/>
                <a:ea typeface="Times New Roman" panose="02020603050405020304" pitchFamily="18" charset="0"/>
              </a:rPr>
              <a:t>Key recommendations are summarized in the following two slides, followed by the full list of recommendations.</a:t>
            </a:r>
          </a:p>
          <a:p>
            <a:pPr marL="0" lvl="0" indent="0">
              <a:buNone/>
            </a:pPr>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a:t>
            </a:r>
          </a:p>
        </p:txBody>
      </p:sp>
    </p:spTree>
    <p:extLst>
      <p:ext uri="{BB962C8B-B14F-4D97-AF65-F5344CB8AC3E}">
        <p14:creationId xmlns:p14="http://schemas.microsoft.com/office/powerpoint/2010/main" val="70482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r>
              <a:rPr lang="en-US" sz="1800" dirty="0">
                <a:latin typeface="Times New Roman" panose="02020603050405020304" pitchFamily="18" charset="0"/>
                <a:cs typeface="Times New Roman" panose="02020603050405020304" pitchFamily="18" charset="0"/>
              </a:rPr>
              <a:t>Work with the Commerce Department, National Science Foundation and other agencies responsible for STEM workforce development, and the Departments of Homeland Security and State to support US workforce training needs and skilled labor immigration to address skills gaps which impede Open RAN development, and with industry to establish programs that facilitate a talent pipeline from HBCUs.</a:t>
            </a:r>
          </a:p>
          <a:p>
            <a:r>
              <a:rPr lang="en-US" sz="1800" dirty="0">
                <a:latin typeface="Times New Roman" panose="02020603050405020304" pitchFamily="18" charset="0"/>
                <a:cs typeface="Times New Roman" panose="02020603050405020304" pitchFamily="18" charset="0"/>
              </a:rPr>
              <a:t>Promote global economies of scale in the Open RAN ecosystem through industry-led, collaborative standards and interoperability efforts, and encourage US industry leadership in standards via clear exemptions. To this end, consult with the Departments of Commerce, State, Treasury, and Defense as the Administration considers export controls or other sanctions that may impact Open RAN standards development and interoperability.</a:t>
            </a:r>
          </a:p>
          <a:p>
            <a:r>
              <a:rPr lang="en-US" sz="1800" dirty="0">
                <a:latin typeface="Times New Roman" panose="02020603050405020304" pitchFamily="18" charset="0"/>
                <a:cs typeface="Times New Roman" panose="02020603050405020304" pitchFamily="18" charset="0"/>
              </a:rPr>
              <a:t>Accelerate Open RAN ecosystem growth through incentives including consulting with the Commerce Department on the Public Wireless Supply Chain Innovation Fund and other programs for: 1) R&amp;D of Open RAN hardware and software; 2) multi-vendor interoperability and system integration, such as the OTIC program; 3) RIC Application development to drive Open RAN system performance, visibility, and automation; 4) Technology enablers such as semiconductor innovation and integration with diverse transport networks.</a:t>
            </a:r>
          </a:p>
          <a:p>
            <a:pPr marL="0" lvl="0" indent="0">
              <a:buNone/>
            </a:pPr>
            <a:endParaRPr lang="en-US" sz="18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Key Recommendations to the FCC</a:t>
            </a:r>
          </a:p>
        </p:txBody>
      </p:sp>
    </p:spTree>
    <p:extLst>
      <p:ext uri="{BB962C8B-B14F-4D97-AF65-F5344CB8AC3E}">
        <p14:creationId xmlns:p14="http://schemas.microsoft.com/office/powerpoint/2010/main" val="202601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Work within ATIS to establish an Open RAN focus group for National Security and Emergency Preparedness, Public Safety and Emergency Services.</a:t>
            </a:r>
          </a:p>
          <a:p>
            <a:r>
              <a:rPr lang="en-US" sz="1800" dirty="0">
                <a:latin typeface="Times New Roman" panose="02020603050405020304" pitchFamily="18" charset="0"/>
                <a:cs typeface="Times New Roman" panose="02020603050405020304" pitchFamily="18" charset="0"/>
              </a:rPr>
              <a:t>Base Open RAN implementations on the principles of Zero Trust Architecture (ZTA) and a Secure Software Development Life Cycle (SDLC).</a:t>
            </a:r>
          </a:p>
          <a:p>
            <a:r>
              <a:rPr lang="en-US" sz="1800" dirty="0">
                <a:latin typeface="Times New Roman" panose="02020603050405020304" pitchFamily="18" charset="0"/>
                <a:cs typeface="Times New Roman" panose="02020603050405020304" pitchFamily="18" charset="0"/>
              </a:rPr>
              <a:t>Implement Open RAN architecture defenses and O-RAN Alliance specifications to prevent Adversarial Machine Learning (AML) attacks.</a:t>
            </a:r>
          </a:p>
          <a:p>
            <a:r>
              <a:rPr lang="en-US" sz="1800" dirty="0">
                <a:latin typeface="Times New Roman" panose="02020603050405020304" pitchFamily="18" charset="0"/>
                <a:cs typeface="Times New Roman" panose="02020603050405020304" pitchFamily="18" charset="0"/>
              </a:rPr>
              <a:t>Apply the O-RAN Alliance test specifications as applicable, and complete the O-RAN specifications to ensure a baseline exists for Interoperability testing.</a:t>
            </a:r>
          </a:p>
          <a:p>
            <a:r>
              <a:rPr lang="en-US" sz="1800" dirty="0">
                <a:latin typeface="Times New Roman" panose="02020603050405020304" pitchFamily="18" charset="0"/>
                <a:cs typeface="Times New Roman" panose="02020603050405020304" pitchFamily="18" charset="0"/>
              </a:rPr>
              <a:t>Facilitate the evaluation of Open RAN technologies for interoperability, performance, and security for different use cases and deployment scenarios.</a:t>
            </a:r>
          </a:p>
          <a:p>
            <a:pPr marL="0" lvl="0" indent="0">
              <a:buNone/>
            </a:pPr>
            <a:endParaRPr lang="en-US" sz="18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Key Recommendations to Industry</a:t>
            </a:r>
          </a:p>
        </p:txBody>
      </p:sp>
    </p:spTree>
    <p:extLst>
      <p:ext uri="{BB962C8B-B14F-4D97-AF65-F5344CB8AC3E}">
        <p14:creationId xmlns:p14="http://schemas.microsoft.com/office/powerpoint/2010/main" val="26145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marL="0" lvl="0" indent="0">
              <a:buNone/>
            </a:pPr>
            <a:r>
              <a:rPr lang="en-US" sz="1400" dirty="0">
                <a:latin typeface="Times New Roman" panose="02020603050405020304" pitchFamily="18" charset="0"/>
                <a:cs typeface="Times New Roman" panose="02020603050405020304" pitchFamily="18" charset="0"/>
              </a:rPr>
              <a:t>Recommendation-Arch-FCC-1: CSRIC VIII recommends future CSRICs consider further CSRIC work on the Quantum Computer threat.</a:t>
            </a:r>
          </a:p>
          <a:p>
            <a:pPr marL="0" lvl="0" indent="0">
              <a:buNone/>
            </a:pPr>
            <a:r>
              <a:rPr lang="en-US" sz="1400" dirty="0">
                <a:latin typeface="Times New Roman" panose="02020603050405020304" pitchFamily="18" charset="0"/>
                <a:cs typeface="Times New Roman" panose="02020603050405020304" pitchFamily="18" charset="0"/>
              </a:rPr>
              <a:t>Recommendation-SWDev-FCC-1: CSRIC VIII recommends that the FCC facilitate the establishment of a collaborative national 5G Open RAN emulation environment that is available to industry, academia, and government to evaluate and identify zero day attacks. For example, this could be accomplished by expanding the NIST NCCoE or encouraging utilization of the United States based Open Test and Interoperability Center (OTIC).</a:t>
            </a:r>
          </a:p>
          <a:p>
            <a:pPr marL="0" lvl="0" indent="0">
              <a:buNone/>
            </a:pPr>
            <a:r>
              <a:rPr lang="en-US" sz="1400" dirty="0">
                <a:latin typeface="Times New Roman" panose="02020603050405020304" pitchFamily="18" charset="0"/>
                <a:cs typeface="Times New Roman" panose="02020603050405020304" pitchFamily="18" charset="0"/>
              </a:rPr>
              <a:t>Recommendation-Ops-FCC-1: CSRIC VIII recommends that the FCC work with the Department of Commerce, National Science Foundation, National Academies, and other agencies that have responsibility for STEM workforce development, as well as the Departments of Homeland Security and State on visa and skilled worker entry requirements to support workforce training needs and skilled labor immigration to address US labor skills gaps that may impede the development of Open RAN. Furthermore, it is recommended that the FCC work with industry to establish programs that facilitate a talent pipeline from HBCUs.</a:t>
            </a:r>
          </a:p>
          <a:p>
            <a:pPr marL="0" lvl="0" indent="0">
              <a:buNone/>
            </a:pPr>
            <a:r>
              <a:rPr lang="en-US" sz="1400" dirty="0">
                <a:latin typeface="Times New Roman" panose="02020603050405020304" pitchFamily="18" charset="0"/>
                <a:cs typeface="Times New Roman" panose="02020603050405020304" pitchFamily="18" charset="0"/>
              </a:rPr>
              <a:t>Recommendation-Policy-FCC-1: CSRIC VIII recommends that the FCC encourages innovation and the development of Open RAN solutions that address market-driven use cases, rather than mandating Open RAN requirements.</a:t>
            </a:r>
          </a:p>
          <a:p>
            <a:pPr marL="0" lvl="0" indent="0">
              <a:buNone/>
            </a:pPr>
            <a:r>
              <a:rPr lang="en-US" sz="1400" dirty="0">
                <a:latin typeface="Times New Roman" panose="02020603050405020304" pitchFamily="18" charset="0"/>
                <a:cs typeface="Times New Roman" panose="02020603050405020304" pitchFamily="18" charset="0"/>
              </a:rPr>
              <a:t>Recommendation-Policy-FCC-2: CSRIC VIII recommends that the FCC promotes global economies of scale in the Open RAN ecosystem through industry-led, collaborative standards and interoperability efforts, and encourage US industry leadership in standards via clear exemptions from export controls for these standards efforts. To this end, CSRIC VIII recommends that the FCC should consult with the Departments of Commerce, State, Treasury, and Defense as the Administration considers export controls or other sanctions that may impact Open RAN standards development and interoperability.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 – Full List</a:t>
            </a:r>
          </a:p>
        </p:txBody>
      </p:sp>
    </p:spTree>
    <p:extLst>
      <p:ext uri="{BB962C8B-B14F-4D97-AF65-F5344CB8AC3E}">
        <p14:creationId xmlns:p14="http://schemas.microsoft.com/office/powerpoint/2010/main" val="4028497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825625"/>
            <a:ext cx="10515600" cy="3157436"/>
          </a:xfrm>
        </p:spPr>
        <p:txBody>
          <a:bodyPr>
            <a:noAutofit/>
          </a:bodyPr>
          <a:lstStyle/>
          <a:p>
            <a:r>
              <a:rPr lang="en-US" sz="1600" dirty="0">
                <a:latin typeface="Times New Roman" panose="02020603050405020304" pitchFamily="18" charset="0"/>
                <a:cs typeface="Times New Roman" panose="02020603050405020304" pitchFamily="18" charset="0"/>
              </a:rPr>
              <a:t>Recommendation-Policy-FCC-3: CSRIC VIII recommends the FCC accelerate the growth of the Open RAN ecosystem through incentives, including consulting with the Commerce Department as it makes funding available through the Public Wireless Supply Chain Innovation Fund, as well as other available programs, toward the following purposes: 1) Research and development of Open RAN hardware and software solutions; 2) multi-vendor interoperability and system integration efforts, such as the OTIC program as well as such efforts undertaken in MNO and Vendor Labs ; 3) Application development for the  RIC to drive Open RAN system performance, visibility, and automation; and, 4) Technologies that enable Open RAN ecosystem development and growth, including semiconductor innovation and integration with diverse transport networks.</a:t>
            </a:r>
          </a:p>
          <a:p>
            <a:r>
              <a:rPr lang="en-US" sz="1600" dirty="0">
                <a:latin typeface="Times New Roman" panose="02020603050405020304" pitchFamily="18" charset="0"/>
                <a:cs typeface="Times New Roman" panose="02020603050405020304" pitchFamily="18" charset="0"/>
              </a:rPr>
              <a:t>Recommendation-Policy-FCC-4: CSRIC VIII recommends that the FCC not create new certification requirements on Open RAN products beyond current and existing requirements for RAN equipment.  See related Recommendation-Ops-Indust-1.</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 – Full List</a:t>
            </a:r>
          </a:p>
        </p:txBody>
      </p:sp>
    </p:spTree>
    <p:extLst>
      <p:ext uri="{BB962C8B-B14F-4D97-AF65-F5344CB8AC3E}">
        <p14:creationId xmlns:p14="http://schemas.microsoft.com/office/powerpoint/2010/main" val="365014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568771"/>
            <a:ext cx="10515600" cy="4351338"/>
          </a:xfrm>
        </p:spPr>
        <p:txBody>
          <a:bodyPr>
            <a:noAutofit/>
          </a:bodyPr>
          <a:lstStyle/>
          <a:p>
            <a:pPr marL="0" lvl="0" indent="0">
              <a:buNone/>
            </a:pPr>
            <a:r>
              <a:rPr lang="en-US" sz="1400" dirty="0">
                <a:latin typeface="Times New Roman" panose="02020603050405020304" pitchFamily="18" charset="0"/>
                <a:cs typeface="Times New Roman" panose="02020603050405020304" pitchFamily="18" charset="0"/>
              </a:rPr>
              <a:t>Recommendation-Arch-Indust-1: CSRIC VIII recommends that CSRIC VII recommendations for securing 5G SA networks should apply to Open RAN.</a:t>
            </a:r>
          </a:p>
          <a:p>
            <a:pPr marL="0" lvl="0" indent="0">
              <a:buNone/>
            </a:pPr>
            <a:r>
              <a:rPr lang="en-US" sz="1400" dirty="0">
                <a:latin typeface="Times New Roman" panose="02020603050405020304" pitchFamily="18" charset="0"/>
                <a:cs typeface="Times New Roman" panose="02020603050405020304" pitchFamily="18" charset="0"/>
              </a:rPr>
              <a:t>Recommendation-Arch-Indust-2:  CSRIC VIII recommends that the CSRIC VI recommendations for securely consuming open-source software for deployment in 5G production networks should apply to Open RAN.</a:t>
            </a:r>
          </a:p>
          <a:p>
            <a:pPr marL="0" lvl="0" indent="0">
              <a:buNone/>
            </a:pPr>
            <a:r>
              <a:rPr lang="en-US" sz="1400" dirty="0">
                <a:latin typeface="Times New Roman" panose="02020603050405020304" pitchFamily="18" charset="0"/>
                <a:cs typeface="Times New Roman" panose="02020603050405020304" pitchFamily="18" charset="0"/>
              </a:rPr>
              <a:t>Recommendation-Arch-Indust-3:  CSRIC VIII recommends that the CSRIC VI recommendations for digital signing of production software should apply to Open RAN workloads, including network functions and applications.</a:t>
            </a:r>
          </a:p>
          <a:p>
            <a:pPr marL="0" lvl="0" indent="0">
              <a:buNone/>
            </a:pPr>
            <a:r>
              <a:rPr lang="en-US" sz="1400" dirty="0">
                <a:latin typeface="Times New Roman" panose="02020603050405020304" pitchFamily="18" charset="0"/>
                <a:cs typeface="Times New Roman" panose="02020603050405020304" pitchFamily="18" charset="0"/>
              </a:rPr>
              <a:t>Recommendation-Arch-Indust-4:  CSRIC VIII recommends that ethernet based Front Haul networks be segmented to isolate FH traffic from other traffic flows and that port based authentication be used to enable authorization of network elements attached to the FH network.</a:t>
            </a:r>
          </a:p>
          <a:p>
            <a:pPr marL="0" lvl="0" indent="0">
              <a:buNone/>
            </a:pPr>
            <a:r>
              <a:rPr lang="en-US" sz="1400" dirty="0">
                <a:latin typeface="Times New Roman" panose="02020603050405020304" pitchFamily="18" charset="0"/>
                <a:cs typeface="Times New Roman" panose="02020603050405020304" pitchFamily="18" charset="0"/>
              </a:rPr>
              <a:t>Recommendation-Arch-Indust-5: CSRIC VIII recommends that secure protocols providing mutual authentication be used when deploying RUs with ethernet based FH in US production networks.</a:t>
            </a:r>
          </a:p>
          <a:p>
            <a:pPr marL="0" lvl="0" indent="0">
              <a:buNone/>
            </a:pPr>
            <a:r>
              <a:rPr lang="en-US" sz="1400" dirty="0">
                <a:latin typeface="Times New Roman" panose="02020603050405020304" pitchFamily="18" charset="0"/>
                <a:cs typeface="Times New Roman" panose="02020603050405020304" pitchFamily="18" charset="0"/>
              </a:rPr>
              <a:t>Recommendation-Arch-Indust-6: CSRIC VIII recommends that IEEE 802.1X Port-based Network Access Control be implemented for all Network Elements that connect to the Open FH network deployed in hybrid mode.</a:t>
            </a:r>
          </a:p>
          <a:p>
            <a:pPr marL="0" lvl="0" indent="0">
              <a:buNone/>
            </a:pPr>
            <a:r>
              <a:rPr lang="en-US" sz="1400" dirty="0">
                <a:latin typeface="Times New Roman" panose="02020603050405020304" pitchFamily="18" charset="0"/>
                <a:cs typeface="Times New Roman" panose="02020603050405020304" pitchFamily="18" charset="0"/>
              </a:rPr>
              <a:t>Recommendation-Arch-Indust-7: CSRIC VIII recommends that RICs are enabled with conflict mitigation capability when deploying Open RAN with 3rd-party rApps or xApps.</a:t>
            </a:r>
          </a:p>
          <a:p>
            <a:pPr marL="0" lvl="0" indent="0">
              <a:buNone/>
            </a:pPr>
            <a:r>
              <a:rPr lang="en-US" sz="1400" dirty="0">
                <a:latin typeface="Times New Roman" panose="02020603050405020304" pitchFamily="18" charset="0"/>
                <a:cs typeface="Times New Roman" panose="02020603050405020304" pitchFamily="18" charset="0"/>
              </a:rPr>
              <a:t>Recommendation-Arch-Indust-8: CSRIC VIII recommends that the US telecommunications industry should establish test specifications for xApps and rApps to ensure secure integration into the RIC platforms and protection of sensitive data.</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 – Full List</a:t>
            </a:r>
          </a:p>
        </p:txBody>
      </p:sp>
    </p:spTree>
    <p:extLst>
      <p:ext uri="{BB962C8B-B14F-4D97-AF65-F5344CB8AC3E}">
        <p14:creationId xmlns:p14="http://schemas.microsoft.com/office/powerpoint/2010/main" val="3871619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marL="0" lvl="0" indent="0">
              <a:buNone/>
            </a:pPr>
            <a:r>
              <a:rPr lang="en-US" sz="1400" dirty="0">
                <a:latin typeface="Times New Roman" panose="02020603050405020304" pitchFamily="18" charset="0"/>
                <a:cs typeface="Times New Roman" panose="02020603050405020304" pitchFamily="18" charset="0"/>
              </a:rPr>
              <a:t>Recommendation-Arch-Indust-9: CSRIC VIII recommends that separation and isolation of applications (i.e., xApps/rApps) should be built-in to reduce the possibility of further compromise to other Open RAN components or applications if those applications become compromised.</a:t>
            </a:r>
          </a:p>
          <a:p>
            <a:pPr marL="0" lvl="0" indent="0">
              <a:buNone/>
            </a:pPr>
            <a:r>
              <a:rPr lang="en-US" sz="1400" dirty="0">
                <a:latin typeface="Times New Roman" panose="02020603050405020304" pitchFamily="18" charset="0"/>
                <a:cs typeface="Times New Roman" panose="02020603050405020304" pitchFamily="18" charset="0"/>
              </a:rPr>
              <a:t>Recommendation-Arch-Indust-10: CSRIC VIII recommends that Open RAN software be deployed on secure server hardware. The credentials and keys used as part of the Open RAN software should be encrypted and stored securely.</a:t>
            </a:r>
          </a:p>
          <a:p>
            <a:pPr marL="0" lvl="0" indent="0">
              <a:buNone/>
            </a:pPr>
            <a:r>
              <a:rPr lang="en-US" sz="1400" dirty="0">
                <a:latin typeface="Times New Roman" panose="02020603050405020304" pitchFamily="18" charset="0"/>
                <a:cs typeface="Times New Roman" panose="02020603050405020304" pitchFamily="18" charset="0"/>
              </a:rPr>
              <a:t>Recommendation-Arch-Indust-11:  CSRIC VIII recommends that US industry should drive evolution of Open RAN security specifications at the relevant standards bodies and industry consortia to align with the recommendations in this report.</a:t>
            </a:r>
          </a:p>
          <a:p>
            <a:pPr marL="0" lvl="0" indent="0">
              <a:buNone/>
            </a:pPr>
            <a:r>
              <a:rPr lang="en-US" sz="1400" dirty="0">
                <a:latin typeface="Times New Roman" panose="02020603050405020304" pitchFamily="18" charset="0"/>
                <a:cs typeface="Times New Roman" panose="02020603050405020304" pitchFamily="18" charset="0"/>
              </a:rPr>
              <a:t>Recommendation-Arch-Indust-12:  CSRIC VIII recommends that Open RAN implementations should be based on the principles of Zero Trust Architecture (ZTA).</a:t>
            </a:r>
          </a:p>
          <a:p>
            <a:pPr marL="0" lvl="0" indent="0">
              <a:buNone/>
            </a:pPr>
            <a:r>
              <a:rPr lang="en-US" sz="1400" dirty="0">
                <a:latin typeface="Times New Roman" panose="02020603050405020304" pitchFamily="18" charset="0"/>
                <a:cs typeface="Times New Roman" panose="02020603050405020304" pitchFamily="18" charset="0"/>
              </a:rPr>
              <a:t>Recommendation-Arch-Indust-13: CSRIC VIII recommends that Open RAN products should follow the same processes  used to certify equipment, to the extent they are used for priority communications for National Security and Emergency Preparedness (NS/EP), public safety and critical infrastructure.	</a:t>
            </a:r>
          </a:p>
          <a:p>
            <a:pPr marL="0" lvl="0" indent="0">
              <a:buNone/>
            </a:pPr>
            <a:r>
              <a:rPr lang="en-US" sz="1400" dirty="0">
                <a:latin typeface="Times New Roman" panose="02020603050405020304" pitchFamily="18" charset="0"/>
                <a:cs typeface="Times New Roman" panose="02020603050405020304" pitchFamily="18" charset="0"/>
              </a:rPr>
              <a:t>Recommendation-Arch-Indust-14: CSRIC VIII recommends US industry to work within ATIS to establish an Open RAN focus group for NS/EP, Public Safety and Emergency Services.</a:t>
            </a:r>
          </a:p>
          <a:p>
            <a:pPr marL="0" lvl="0" indent="0">
              <a:buNone/>
            </a:pPr>
            <a:r>
              <a:rPr lang="en-US" sz="1400" dirty="0">
                <a:latin typeface="Times New Roman" panose="02020603050405020304" pitchFamily="18" charset="0"/>
                <a:cs typeface="Times New Roman" panose="02020603050405020304" pitchFamily="18" charset="0"/>
              </a:rPr>
              <a:t>Recommendation-Arch-Indust-15: CSRIC VIII recommends that Industry should assess the need for establishing a process for accreditation of independent test laboratories for Open RAN multi-vendor security, priority, interoperability and performance testing.</a:t>
            </a:r>
          </a:p>
          <a:p>
            <a:pPr marL="0" lvl="0" indent="0">
              <a:buNone/>
            </a:pPr>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 – Full List</a:t>
            </a:r>
          </a:p>
        </p:txBody>
      </p:sp>
    </p:spTree>
    <p:extLst>
      <p:ext uri="{BB962C8B-B14F-4D97-AF65-F5344CB8AC3E}">
        <p14:creationId xmlns:p14="http://schemas.microsoft.com/office/powerpoint/2010/main" val="898729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marL="0" lvl="0" indent="0">
              <a:buNone/>
            </a:pPr>
            <a:r>
              <a:rPr lang="en-US" sz="1400" dirty="0">
                <a:latin typeface="Times New Roman" panose="02020603050405020304" pitchFamily="18" charset="0"/>
                <a:cs typeface="Times New Roman" panose="02020603050405020304" pitchFamily="18" charset="0"/>
              </a:rPr>
              <a:t>Recommendation-Arch-Indust-16: CSRIC VIII recommends that Open RAN architectures implement defenses to prevent Adversarial Machine Learning (AML) attacks.  Industry should work within the O-RAN Alliance to drive security specifications that mitigate AML attacks.</a:t>
            </a:r>
          </a:p>
          <a:p>
            <a:pPr marL="0" lvl="0" indent="0">
              <a:buNone/>
            </a:pPr>
            <a:r>
              <a:rPr lang="en-US" sz="1400" dirty="0">
                <a:latin typeface="Times New Roman" panose="02020603050405020304" pitchFamily="18" charset="0"/>
                <a:cs typeface="Times New Roman" panose="02020603050405020304" pitchFamily="18" charset="0"/>
              </a:rPr>
              <a:t>Recommendation- Arch-Indust-17: CSRIC VIII recommends that the MNO use secure boot based on hardware root of trust, with credentials securely stored (e.g., in an HSM), and software signing to establish an end to end chain of trust.</a:t>
            </a:r>
          </a:p>
          <a:p>
            <a:pPr marL="0" lvl="0" indent="0">
              <a:buNone/>
            </a:pPr>
            <a:r>
              <a:rPr lang="en-US" sz="1400" dirty="0">
                <a:latin typeface="Times New Roman" panose="02020603050405020304" pitchFamily="18" charset="0"/>
                <a:cs typeface="Times New Roman" panose="02020603050405020304" pitchFamily="18" charset="0"/>
              </a:rPr>
              <a:t>Recommendation-SWDev-Indust-1: CSRIC VIII recommends that the Open RAN ecosystem puts security at the core of the Software Development Life Cycle (SDLC) by utilizing best practices such as NIST DevSecOps, NIST SSDF, BSA Framework for Secure Software, or SAFECode.</a:t>
            </a:r>
          </a:p>
          <a:p>
            <a:pPr marL="0" lvl="0" indent="0">
              <a:buNone/>
            </a:pPr>
            <a:r>
              <a:rPr lang="en-US" sz="1400" dirty="0">
                <a:latin typeface="Times New Roman" panose="02020603050405020304" pitchFamily="18" charset="0"/>
                <a:cs typeface="Times New Roman" panose="02020603050405020304" pitchFamily="18" charset="0"/>
              </a:rPr>
              <a:t>Recommendation-Ops-Indust-1:  CSRIC VIII recommends that industry determines the need for formal certifications of Open RAN solutions and the applicability of those certifications to the deployment and use cases.</a:t>
            </a:r>
          </a:p>
          <a:p>
            <a:pPr marL="0" lvl="0" indent="0">
              <a:buNone/>
            </a:pPr>
            <a:r>
              <a:rPr lang="en-US" sz="1400" dirty="0">
                <a:latin typeface="Times New Roman" panose="02020603050405020304" pitchFamily="18" charset="0"/>
                <a:cs typeface="Times New Roman" panose="02020603050405020304" pitchFamily="18" charset="0"/>
              </a:rPr>
              <a:t>Recommendation-Ops-Indust-2: CSRIC VIII recommends that all O-RAN stakeholders apply the O-RAN Alliance’s test specifications as applicable.</a:t>
            </a:r>
          </a:p>
          <a:p>
            <a:pPr marL="0" lvl="0" indent="0">
              <a:buNone/>
            </a:pPr>
            <a:r>
              <a:rPr lang="en-US" sz="1400" dirty="0">
                <a:latin typeface="Times New Roman" panose="02020603050405020304" pitchFamily="18" charset="0"/>
                <a:cs typeface="Times New Roman" panose="02020603050405020304" pitchFamily="18" charset="0"/>
              </a:rPr>
              <a:t>Recommendation-Supply-Indust-1: CSRIC VIII recommends that US O-RAN community members develop and complete the O-RAN specifications to ensure a baseline exists for Interoperability testing.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a:t>
            </a:r>
          </a:p>
        </p:txBody>
      </p:sp>
    </p:spTree>
    <p:extLst>
      <p:ext uri="{BB962C8B-B14F-4D97-AF65-F5344CB8AC3E}">
        <p14:creationId xmlns:p14="http://schemas.microsoft.com/office/powerpoint/2010/main" val="439514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marL="0" lvl="0" indent="0">
              <a:buNone/>
            </a:pPr>
            <a:r>
              <a:rPr lang="en-US" sz="1800" dirty="0">
                <a:latin typeface="Times New Roman" panose="02020603050405020304" pitchFamily="18" charset="0"/>
                <a:cs typeface="Times New Roman" panose="02020603050405020304" pitchFamily="18" charset="0"/>
              </a:rPr>
              <a:t>Recommendation-Supply-Indust-2: CSRIC VIII recommends that industry facilitate the evaluation of Open RAN technologies for interoperability, performance, and security for different use cases and deployment scenarios.</a:t>
            </a:r>
          </a:p>
          <a:p>
            <a:pPr marL="0" lvl="0" indent="0">
              <a:buNone/>
            </a:pPr>
            <a:r>
              <a:rPr lang="en-US" sz="1800" dirty="0">
                <a:latin typeface="Times New Roman" panose="02020603050405020304" pitchFamily="18" charset="0"/>
                <a:cs typeface="Times New Roman" panose="02020603050405020304" pitchFamily="18" charset="0"/>
              </a:rPr>
              <a:t>Recommendation-Supply-Indust-3: CSRIC VIII recommends that optional fields, whose usage could potentially jeopardize interoperability, be minimized.</a:t>
            </a:r>
          </a:p>
          <a:p>
            <a:pPr marL="0" lvl="0" indent="0">
              <a:buNone/>
            </a:pPr>
            <a:r>
              <a:rPr lang="en-US" sz="1800" dirty="0">
                <a:latin typeface="Times New Roman" panose="02020603050405020304" pitchFamily="18" charset="0"/>
                <a:cs typeface="Times New Roman" panose="02020603050405020304" pitchFamily="18" charset="0"/>
              </a:rPr>
              <a:t>Recommendation-Supply-Indust-4: CSRIC VIII recommends that the Open RAN Industry adopts Software Bill of Materials (SBOMs), e.g., O-RAN Alliance Working Group 11 Security requirements.</a:t>
            </a:r>
          </a:p>
          <a:p>
            <a:pPr marL="0" lvl="0" indent="0">
              <a:buNone/>
            </a:pPr>
            <a:endParaRPr lang="en-US" sz="1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Recommendations</a:t>
            </a:r>
          </a:p>
        </p:txBody>
      </p:sp>
    </p:spTree>
    <p:extLst>
      <p:ext uri="{BB962C8B-B14F-4D97-AF65-F5344CB8AC3E}">
        <p14:creationId xmlns:p14="http://schemas.microsoft.com/office/powerpoint/2010/main" val="155490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PSHSB Chief</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7273432F-FCC2-4335-B900-FF2E3E9B5FC0}"/>
              </a:ext>
            </a:extLst>
          </p:cNvPr>
          <p:cNvSpPr txBox="1"/>
          <p:nvPr/>
        </p:nvSpPr>
        <p:spPr>
          <a:xfrm>
            <a:off x="8001939" y="4297998"/>
            <a:ext cx="26202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Debra Jordan, FCC</a:t>
            </a:r>
          </a:p>
        </p:txBody>
      </p:sp>
    </p:spTree>
    <p:extLst>
      <p:ext uri="{BB962C8B-B14F-4D97-AF65-F5344CB8AC3E}">
        <p14:creationId xmlns:p14="http://schemas.microsoft.com/office/powerpoint/2010/main" val="3342915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22286"/>
            <a:ext cx="10515600" cy="4351338"/>
          </a:xfrm>
        </p:spPr>
        <p:txBody>
          <a:bodyPr/>
          <a:lstStyle/>
          <a:p>
            <a:pPr>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rPr>
              <a:t>Concerns exist in both Open RAN and closed proprietary RAN. Open RAN security considerations with applications, open source software, supply chain, and zero trust are consistent with those from the Information and Communications Technology (ICT) sector, and Open RAN must implement the ICT best practices to address these concerns. Open RAN utilizes existing 5G Core network technologies including multi-vendor core network functions and 5G cloud infrastructures. Open RAN will benefit by adopting the ICT and 5G best practices to ensure secure, reliable and interoperable deployment and operation.</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rPr>
              <a:t>Open RAN brings new capabilities and concerns with the introduction of xApps/rApps application frameworks and AI/ML technology, and the O-RAN Alliance specified Open Fronthaul network connecting base stations and radios with real-time performance requirements. Some of these concerns are shared with the ICT sector, and both Open and proprietary fronthaul solutions are challenged to balance the security requirements with performance and cost considerations.</a:t>
            </a:r>
            <a:endParaRPr lang="en-US" sz="1800" dirty="0">
              <a:effectLst/>
              <a:latin typeface="Times New Roman" panose="02020603050405020304" pitchFamily="18" charset="0"/>
              <a:ea typeface="Times New Roman" panose="02020603050405020304" pitchFamily="18" charset="0"/>
            </a:endParaRPr>
          </a:p>
          <a:p>
            <a:pPr>
              <a:spcBef>
                <a:spcPts val="0"/>
              </a:spcBef>
              <a:spcAft>
                <a:spcPts val="600"/>
              </a:spcAft>
            </a:pPr>
            <a:r>
              <a:rPr lang="en-US" sz="1800" dirty="0">
                <a:effectLst/>
                <a:latin typeface="Times New Roman" panose="02020603050405020304" pitchFamily="18" charset="0"/>
                <a:ea typeface="Times New Roman" panose="02020603050405020304" pitchFamily="18" charset="0"/>
              </a:rPr>
              <a:t>With the continued evolution of Open RAN, security and reliability continues to be addressed by the appropriate groups such as O-RAN Alliance and ICT and 3GPP standards evolution.</a:t>
            </a:r>
          </a:p>
          <a:p>
            <a:pPr>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rPr>
              <a:t>CSRIC recommends that the FCC and industry act on the recommendations identified in this report by leveraging existing best practices to address common concerns and implement new processes to mitigate new attack vectors.</a:t>
            </a:r>
            <a:endParaRPr lang="en-US" sz="1800" dirty="0">
              <a:effectLst/>
              <a:latin typeface="Times New Roman" panose="02020603050405020304" pitchFamily="18" charset="0"/>
              <a:ea typeface="Times New Roman" panose="02020603050405020304" pitchFamily="18" charset="0"/>
            </a:endParaRPr>
          </a:p>
          <a:p>
            <a:pPr marL="0" lvl="0" indent="0">
              <a:buNone/>
            </a:pPr>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00381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25204" y="3986274"/>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WG2: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3109" y="4335397"/>
            <a:ext cx="280458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Mike Barnes,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Mavenir</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George Woodward, RWA</a:t>
            </a:r>
          </a:p>
        </p:txBody>
      </p:sp>
      <p:sp>
        <p:nvSpPr>
          <p:cNvPr id="18" name="Title 1">
            <a:extLst>
              <a:ext uri="{FF2B5EF4-FFF2-40B4-BE49-F238E27FC236}">
                <a16:creationId xmlns:a16="http://schemas.microsoft.com/office/drawing/2014/main" id="{09F863EF-26CC-4D2C-981C-654D09F1743E}"/>
              </a:ext>
            </a:extLst>
          </p:cNvPr>
          <p:cNvSpPr>
            <a:spLocks noGrp="1"/>
          </p:cNvSpPr>
          <p:nvPr>
            <p:ph type="title"/>
          </p:nvPr>
        </p:nvSpPr>
        <p:spPr>
          <a:xfrm>
            <a:off x="7624763" y="2471738"/>
            <a:ext cx="2873375" cy="419100"/>
          </a:xfrm>
        </p:spPr>
        <p:txBody>
          <a:bodyPr vert="horz" lIns="91440" tIns="45720" rIns="91440" bIns="45720" rtlCol="0" anchor="b">
            <a:normAutofit fontScale="90000"/>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6DF0AE4-0631-135D-8168-298024D137B9}"/>
              </a:ext>
            </a:extLst>
          </p:cNvPr>
          <p:cNvSpPr txBox="1">
            <a:spLocks/>
          </p:cNvSpPr>
          <p:nvPr/>
        </p:nvSpPr>
        <p:spPr>
          <a:xfrm>
            <a:off x="7232274" y="2936971"/>
            <a:ext cx="4121525" cy="99797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Challenges to the Development of ORAN Technology and Recommendations on How to Overcome Them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68127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25204" y="3986274"/>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WG2: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3109" y="4335397"/>
            <a:ext cx="280458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Mike Barnes,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Mavenir</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George Woodward, RWA</a:t>
            </a:r>
          </a:p>
        </p:txBody>
      </p:sp>
      <p:sp>
        <p:nvSpPr>
          <p:cNvPr id="18" name="Title 1">
            <a:extLst>
              <a:ext uri="{FF2B5EF4-FFF2-40B4-BE49-F238E27FC236}">
                <a16:creationId xmlns:a16="http://schemas.microsoft.com/office/drawing/2014/main" id="{09F863EF-26CC-4D2C-981C-654D09F1743E}"/>
              </a:ext>
            </a:extLst>
          </p:cNvPr>
          <p:cNvSpPr>
            <a:spLocks noGrp="1"/>
          </p:cNvSpPr>
          <p:nvPr>
            <p:ph type="title"/>
          </p:nvPr>
        </p:nvSpPr>
        <p:spPr>
          <a:xfrm>
            <a:off x="7624763" y="2471738"/>
            <a:ext cx="2873375" cy="419100"/>
          </a:xfrm>
        </p:spPr>
        <p:txBody>
          <a:bodyPr vert="horz" lIns="91440" tIns="45720" rIns="91440" bIns="45720" rtlCol="0" anchor="b">
            <a:normAutofit fontScale="90000"/>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6DF0AE4-0631-135D-8168-298024D137B9}"/>
              </a:ext>
            </a:extLst>
          </p:cNvPr>
          <p:cNvSpPr txBox="1">
            <a:spLocks/>
          </p:cNvSpPr>
          <p:nvPr/>
        </p:nvSpPr>
        <p:spPr>
          <a:xfrm>
            <a:off x="7232274" y="2936971"/>
            <a:ext cx="4121525" cy="99797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Challenges to the Development of ORAN Technology and Recommendations on How to Overcome Them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73027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243719" y="397827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WG3: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76484" y="4441811"/>
            <a:ext cx="29405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Micaela Giuhat, Microsoft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John Roese, Dell</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6065" y="2937943"/>
            <a:ext cx="4327341" cy="996999"/>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How Virtualization Technologies can be Used to Promote 5G Security and Reliability</a:t>
            </a:r>
            <a:r>
              <a:rPr kumimoji="0" lang="en-US" sz="2000" b="0" i="0" u="none" strike="noStrike" kern="1200" cap="small" spc="0" normalizeH="0" baseline="0" noProof="0" dirty="0">
                <a:ln>
                  <a:noFill/>
                </a:ln>
                <a:solidFill>
                  <a:srgbClr val="FFFFFF"/>
                </a:solidFill>
                <a:effectLst/>
                <a:uLnTx/>
                <a:uFillTx/>
                <a:latin typeface="Times New Roman"/>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a:ea typeface="+mj-ea"/>
              <a:cs typeface="Times New Roman" panose="02020603050405020304" pitchFamily="18" charset="0"/>
            </a:endParaRPr>
          </a:p>
        </p:txBody>
      </p:sp>
    </p:spTree>
    <p:extLst>
      <p:ext uri="{BB962C8B-B14F-4D97-AF65-F5344CB8AC3E}">
        <p14:creationId xmlns:p14="http://schemas.microsoft.com/office/powerpoint/2010/main" val="300910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383808" y="1665156"/>
            <a:ext cx="9424381" cy="1988671"/>
          </a:xfrm>
        </p:spPr>
        <p:txBody>
          <a:bodyPr>
            <a:no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3:</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Leveraging Virtualization Technology to Promote Secure, Reliable 5G Networks</a:t>
            </a: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29" y="380847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Micaela Giuhat, Microsoft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John Roese, Dell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Jeff Goldthorp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Milestones</a:t>
            </a: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a:bodyPr>
          <a:lstStyle/>
          <a:p>
            <a:pPr marL="457200" marR="0" indent="-457200" algn="l" fontAlgn="ctr">
              <a:spcBef>
                <a:spcPts val="0"/>
              </a:spcBef>
              <a:spcAft>
                <a:spcPts val="0"/>
              </a:spcAft>
              <a:buFont typeface="+mj-lt"/>
              <a:buAutoNum type="arabicPeriod"/>
            </a:pPr>
            <a:r>
              <a:rPr lang="en-US" sz="2400" b="0" i="0" dirty="0">
                <a:solidFill>
                  <a:srgbClr val="000000"/>
                </a:solidFill>
                <a:effectLst/>
                <a:latin typeface="Times New Roman" panose="02020603050405020304" pitchFamily="18" charset="0"/>
              </a:rPr>
              <a:t>Report on How Virtualization Technologies can be Used to Promote 5G Security and Reliability - </a:t>
            </a:r>
            <a:r>
              <a:rPr lang="en-US" sz="2400" b="1" i="1" dirty="0">
                <a:solidFill>
                  <a:srgbClr val="000000"/>
                </a:solidFill>
                <a:effectLst/>
                <a:latin typeface="Times New Roman" panose="02020603050405020304" pitchFamily="18" charset="0"/>
              </a:rPr>
              <a:t>December 2022</a:t>
            </a:r>
          </a:p>
          <a:p>
            <a:pPr marL="457200" marR="0" indent="-457200" algn="l" fontAlgn="ctr">
              <a:spcBef>
                <a:spcPts val="0"/>
              </a:spcBef>
              <a:spcAft>
                <a:spcPts val="0"/>
              </a:spcAft>
              <a:buFont typeface="+mj-lt"/>
              <a:buAutoNum type="arabicPeriod"/>
            </a:pPr>
            <a:endParaRPr lang="en-US" sz="2400" b="1" i="1" dirty="0">
              <a:solidFill>
                <a:srgbClr val="000000"/>
              </a:solidFill>
              <a:latin typeface="Times New Roman" panose="02020603050405020304" pitchFamily="18" charset="0"/>
            </a:endParaRPr>
          </a:p>
          <a:p>
            <a:pPr marL="457200" marR="0" indent="-457200" algn="l" fontAlgn="ctr">
              <a:spcBef>
                <a:spcPts val="0"/>
              </a:spcBef>
              <a:spcAft>
                <a:spcPts val="0"/>
              </a:spcAft>
              <a:buFont typeface="+mj-lt"/>
              <a:buAutoNum type="arabicPeriod"/>
            </a:pPr>
            <a:r>
              <a:rPr lang="en-US" sz="2400" b="0" i="0" dirty="0">
                <a:solidFill>
                  <a:srgbClr val="000000"/>
                </a:solidFill>
                <a:effectLst/>
                <a:latin typeface="Times New Roman" panose="02020603050405020304" pitchFamily="18" charset="0"/>
              </a:rPr>
              <a:t>Report on Recommendation on the Role of the FCC in Promoting the Availability of Standards for More Secure, Reliable 5G Environment Through the Use of Virtualization Technology - </a:t>
            </a:r>
            <a:r>
              <a:rPr lang="en-US" sz="2400" b="1" i="1" dirty="0">
                <a:solidFill>
                  <a:srgbClr val="000000"/>
                </a:solidFill>
                <a:effectLst/>
                <a:latin typeface="Times New Roman" panose="02020603050405020304" pitchFamily="18" charset="0"/>
              </a:rPr>
              <a:t>June 2023</a:t>
            </a:r>
            <a:endParaRPr lang="en-US" sz="2400" b="0" i="0" dirty="0">
              <a:solidFill>
                <a:srgbClr val="000000"/>
              </a:solidFill>
              <a:effectLst/>
              <a:latin typeface="Calibri" panose="020F0502020204030204" pitchFamily="34" charset="0"/>
            </a:endParaRPr>
          </a:p>
          <a:p>
            <a:pPr marR="0" indent="0">
              <a:lnSpc>
                <a:spcPct val="105000"/>
              </a:lnSpc>
              <a:spcBef>
                <a:spcPts val="0"/>
              </a:spcBef>
              <a:spcAft>
                <a:spcPts val="600"/>
              </a:spcAft>
              <a:buNone/>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232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7EB7-C0CB-F93D-69BE-BBEC0A8C36C8}"/>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Objective</a:t>
            </a:r>
          </a:p>
        </p:txBody>
      </p:sp>
      <p:sp>
        <p:nvSpPr>
          <p:cNvPr id="3" name="Content Placeholder 2">
            <a:extLst>
              <a:ext uri="{FF2B5EF4-FFF2-40B4-BE49-F238E27FC236}">
                <a16:creationId xmlns:a16="http://schemas.microsoft.com/office/drawing/2014/main" id="{0CF2F583-0337-4C16-C538-5934535EA0F2}"/>
              </a:ext>
            </a:extLst>
          </p:cNvPr>
          <p:cNvSpPr>
            <a:spLocks noGrp="1"/>
          </p:cNvSpPr>
          <p:nvPr>
            <p:ph idx="1"/>
          </p:nvPr>
        </p:nvSpPr>
        <p:spPr/>
        <p:txBody>
          <a:bodyPr/>
          <a:lstStyle/>
          <a:p>
            <a:r>
              <a:rPr lang="en-US" sz="1800" b="0" i="0" u="none" strike="noStrike" baseline="0" dirty="0">
                <a:solidFill>
                  <a:srgbClr val="000000"/>
                </a:solidFill>
                <a:latin typeface="Times New Roman" panose="02020603050405020304" pitchFamily="18" charset="0"/>
              </a:rPr>
              <a:t>This first report on How Virtualization Technologies can be Used to Promote 5G Security and Reliability, for CSRIC VIII will include recommendations on: </a:t>
            </a:r>
          </a:p>
          <a:p>
            <a:pPr lvl="1"/>
            <a:r>
              <a:rPr lang="en-US" sz="2000" b="0" i="0" u="none" strike="noStrike" baseline="0" dirty="0">
                <a:solidFill>
                  <a:srgbClr val="000000"/>
                </a:solidFill>
                <a:latin typeface="Times New Roman" panose="02020603050405020304" pitchFamily="18" charset="0"/>
              </a:rPr>
              <a:t>Ways in which funding and non-funding methods can be deployed to promote virtualized environments that result in improved 5G security and reliability. </a:t>
            </a:r>
          </a:p>
          <a:p>
            <a:pPr lvl="1"/>
            <a:r>
              <a:rPr lang="en-US" sz="2000" b="0" i="0" u="none" strike="noStrike" baseline="0" dirty="0">
                <a:solidFill>
                  <a:srgbClr val="000000"/>
                </a:solidFill>
                <a:latin typeface="Times New Roman" panose="02020603050405020304" pitchFamily="18" charset="0"/>
              </a:rPr>
              <a:t>Recommendations on ways to promote and overcome obstacles and increase 5G vendor diversity for virtualized systems including Distributed Unit (DU), Central Unit (CU), Radio Unit (RU) and Service Based Architecture (SBA). </a:t>
            </a:r>
          </a:p>
          <a:p>
            <a:pPr lvl="1"/>
            <a:r>
              <a:rPr lang="en-US" sz="2000" b="0" i="0" u="none" strike="noStrike" baseline="0" dirty="0">
                <a:solidFill>
                  <a:srgbClr val="000000"/>
                </a:solidFill>
                <a:latin typeface="Times New Roman" panose="02020603050405020304" pitchFamily="18" charset="0"/>
              </a:rPr>
              <a:t>Best practices for reliability and interoperability by enabling the 5G ecosystem to be open and create interworking between small and large vendors in the same 5G system. These recommendations should also broadly focus on reducing the cost of entry for 5G and making it more accessible to smaller adopters of the technology. </a:t>
            </a:r>
          </a:p>
          <a:p>
            <a:pPr lvl="1"/>
            <a:r>
              <a:rPr lang="en-US" sz="2000" b="0" i="0" u="none" strike="noStrike" baseline="0" dirty="0">
                <a:solidFill>
                  <a:srgbClr val="000000"/>
                </a:solidFill>
                <a:latin typeface="Times New Roman" panose="02020603050405020304" pitchFamily="18" charset="0"/>
              </a:rPr>
              <a:t>CSRIC VIII will also identify whether any additional work is needed from a broad landscape of IT, Cloud and Telecom standards and initiatives that virtualized 5G is dependent on. </a:t>
            </a:r>
          </a:p>
          <a:p>
            <a:endParaRPr lang="en-US" dirty="0"/>
          </a:p>
        </p:txBody>
      </p:sp>
      <p:pic>
        <p:nvPicPr>
          <p:cNvPr id="4" name="Picture 7">
            <a:extLst>
              <a:ext uri="{FF2B5EF4-FFF2-40B4-BE49-F238E27FC236}">
                <a16:creationId xmlns:a16="http://schemas.microsoft.com/office/drawing/2014/main" id="{CB54E712-495D-D855-61DF-19594F689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866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3107B-617A-4759-BC2A-76B99C5EA556}"/>
              </a:ext>
            </a:extLst>
          </p:cNvPr>
          <p:cNvSpPr>
            <a:spLocks noGrp="1"/>
          </p:cNvSpPr>
          <p:nvPr>
            <p:ph sz="half" idx="1"/>
          </p:nvPr>
        </p:nvSpPr>
        <p:spPr>
          <a:xfrm>
            <a:off x="361170" y="1593405"/>
            <a:ext cx="6207410" cy="4351338"/>
          </a:xfrm>
        </p:spPr>
        <p:txBody>
          <a:bodyPr>
            <a:noAutofit/>
          </a:bodyPr>
          <a:lstStyle/>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Marla Dowell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NIST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Andrew L. Drozd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Bob Everson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Cisco Systems,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Michael Gallagher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Goldberg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National Security Agency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Javed Khan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Altiostar</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Douglas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Knisely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Qualcomm Technologies,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Jennifer Manner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Hughes Communications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Serge Manning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T-Mobile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nSpc>
                <a:spcPct val="150000"/>
              </a:lnSpc>
              <a:spcBef>
                <a:spcPts val="0"/>
              </a:spcBef>
              <a:spcAft>
                <a:spcPts val="0"/>
              </a:spcAft>
              <a:buNone/>
            </a:pPr>
            <a:r>
              <a:rPr lang="en-US" sz="1600" b="1" dirty="0">
                <a:latin typeface="Times New Roman" panose="02020603050405020304" pitchFamily="18" charset="0"/>
                <a:ea typeface="Calibri" panose="020F0502020204030204" pitchFamily="34" charset="0"/>
                <a:cs typeface="Times New Roman" panose="02020603050405020304" pitchFamily="18" charset="0"/>
              </a:rPr>
              <a:t>Timothy May, </a:t>
            </a:r>
            <a:r>
              <a:rPr lang="en-US" sz="1600" i="1" dirty="0">
                <a:latin typeface="Times New Roman" panose="02020603050405020304" pitchFamily="18" charset="0"/>
                <a:ea typeface="Calibri" panose="020F0502020204030204" pitchFamily="34" charset="0"/>
                <a:cs typeface="Times New Roman" panose="02020603050405020304" pitchFamily="18" charset="0"/>
              </a:rPr>
              <a:t>NTIA</a:t>
            </a:r>
            <a:endParaRPr lang="en-US" sz="16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McGrath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Nokia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endParaRPr lang="en-US" sz="1800" dirty="0"/>
          </a:p>
        </p:txBody>
      </p:sp>
      <p:sp>
        <p:nvSpPr>
          <p:cNvPr id="5" name="Content Placeholder 4">
            <a:extLst>
              <a:ext uri="{FF2B5EF4-FFF2-40B4-BE49-F238E27FC236}">
                <a16:creationId xmlns:a16="http://schemas.microsoft.com/office/drawing/2014/main" id="{534DD434-959A-439A-BBF3-18F426A9B70E}"/>
              </a:ext>
            </a:extLst>
          </p:cNvPr>
          <p:cNvSpPr>
            <a:spLocks noGrp="1"/>
          </p:cNvSpPr>
          <p:nvPr>
            <p:ph sz="half" idx="2"/>
          </p:nvPr>
        </p:nvSpPr>
        <p:spPr>
          <a:xfrm>
            <a:off x="6507759" y="1567942"/>
            <a:ext cx="5480807" cy="4561994"/>
          </a:xfrm>
        </p:spPr>
        <p:txBody>
          <a:bodyPr>
            <a:normAutofit lnSpcReduction="10000"/>
          </a:bodyPr>
          <a:lstStyle/>
          <a:p>
            <a:pPr marL="0" indent="0">
              <a:lnSpc>
                <a:spcPct val="150000"/>
              </a:lnSpc>
              <a:spcBef>
                <a:spcPts val="0"/>
              </a:spcBef>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William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Mikucki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Keith O’Brien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Palo Alto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Jitendra Patel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AT&amp;T, Inc.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Leo Popokh</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ATIS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nSpc>
                <a:spcPct val="150000"/>
              </a:lnSpc>
              <a:spcBef>
                <a:spcPts val="0"/>
              </a:spcBef>
              <a:spcAft>
                <a:spcPts val="0"/>
              </a:spcAft>
              <a:buNone/>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Scott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Poretsky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Ericsson</a:t>
            </a: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Tom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Sawanobori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CTIA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Jane Shen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Mavenir</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Paul Steinberg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Motorola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Frank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Suraci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CISA</a:t>
            </a: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Peter Tomczak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Claire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Vishik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Intel</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Damien Whaley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Cox Communications</a:t>
            </a:r>
          </a:p>
          <a:p>
            <a:pPr marL="0" marR="0" lvl="0" indent="0">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George Woodward, </a:t>
            </a:r>
            <a:r>
              <a:rPr lang="en-US" sz="1600" i="1" dirty="0">
                <a:latin typeface="Times New Roman" panose="02020603050405020304" pitchFamily="18" charset="0"/>
                <a:cs typeface="Times New Roman" panose="02020603050405020304" pitchFamily="18" charset="0"/>
              </a:rPr>
              <a:t>Rural Wireless Association </a:t>
            </a: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3: Members</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1682045" y="6167839"/>
            <a:ext cx="8891600" cy="33855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Jeff Goldthorp</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*Also a CSRIC VIII Member</a:t>
            </a:r>
          </a:p>
        </p:txBody>
      </p:sp>
      <p:pic>
        <p:nvPicPr>
          <p:cNvPr id="8" name="Picture 7">
            <a:extLst>
              <a:ext uri="{FF2B5EF4-FFF2-40B4-BE49-F238E27FC236}">
                <a16:creationId xmlns:a16="http://schemas.microsoft.com/office/drawing/2014/main" id="{270DB1C2-F103-45AB-84A5-D8A2F80CC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62908265-65C7-4420-9095-5B707005DB80}"/>
              </a:ext>
            </a:extLst>
          </p:cNvPr>
          <p:cNvSpPr txBox="1"/>
          <p:nvPr/>
        </p:nvSpPr>
        <p:spPr>
          <a:xfrm>
            <a:off x="203432" y="992027"/>
            <a:ext cx="6876097" cy="660758"/>
          </a:xfrm>
          <a:prstGeom prst="rect">
            <a:avLst/>
          </a:prstGeom>
          <a:noFill/>
        </p:spPr>
        <p:txBody>
          <a:bodyPr wrap="square">
            <a:spAutoFit/>
          </a:bodyPr>
          <a:lstStyle/>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Micaela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Giuhat</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a:t>
            </a:r>
          </a:p>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John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Roese</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Dell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484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6C1CE-DB7A-4175-9FC3-92A1B1561797}"/>
              </a:ext>
            </a:extLst>
          </p:cNvPr>
          <p:cNvSpPr>
            <a:spLocks noGrp="1"/>
          </p:cNvSpPr>
          <p:nvPr>
            <p:ph idx="1"/>
          </p:nvPr>
        </p:nvSpPr>
        <p:spPr>
          <a:xfrm>
            <a:off x="654341" y="1018095"/>
            <a:ext cx="10699459" cy="4920792"/>
          </a:xfrm>
        </p:spPr>
        <p:txBody>
          <a:bodyPr>
            <a:normAutofit fontScale="92500" lnSpcReduction="20000"/>
          </a:bodyPr>
          <a:lstStyle/>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Reza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Arefi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Intel</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Afeite Dadja,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CTIA</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Kevin Green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Bryan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Larish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Doug Montgomery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NIST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Vishwamitra</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Nandlall,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Dell Technologies</a:t>
            </a:r>
          </a:p>
          <a:p>
            <a:pPr marL="457200" lvl="1" indent="0">
              <a:lnSpc>
                <a:spcPct val="150000"/>
              </a:lnSpc>
              <a:spcBef>
                <a:spcPts val="0"/>
              </a:spcBef>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Stere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Preda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Ericsson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Rowland Shaw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Dell Technologies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Matthew Sneed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Hughes Communications</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Megan Stapleton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Comtech Telecommunications Corp.</a:t>
            </a:r>
          </a:p>
          <a:p>
            <a:pPr marL="457200" marR="0" lvl="1" indent="0">
              <a:lnSpc>
                <a:spcPct val="150000"/>
              </a:lnSpc>
              <a:spcBef>
                <a:spcPts val="0"/>
              </a:spcBef>
              <a:spcAft>
                <a:spcPts val="0"/>
              </a:spcAft>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Darrell Stogner</a:t>
            </a:r>
            <a:r>
              <a:rPr lang="en-US" sz="1800" i="1" dirty="0">
                <a:latin typeface="Times New Roman" panose="02020603050405020304" pitchFamily="18" charset="0"/>
                <a:ea typeface="Calibri" panose="020F0502020204030204" pitchFamily="34" charset="0"/>
                <a:cs typeface="Times New Roman" panose="02020603050405020304" pitchFamily="18" charset="0"/>
              </a:rPr>
              <a:t>, Motorola Solutions</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latin typeface="Times New Roman" panose="02020603050405020304" pitchFamily="18" charset="0"/>
                <a:cs typeface="Times New Roman" panose="02020603050405020304" pitchFamily="18" charset="0"/>
              </a:rPr>
              <a:t>Ryan Stokes, </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Rural Wireless Association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Richard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Tenney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CISA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Timothy Woods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3: Alternates*</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896168" y="6092404"/>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29884DC7-E122-4CD1-9356-BB68D6F9B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990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Scope and Methodology Agreement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ecember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7th, 2021</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list of SMEs and other industry bodies to be invited 		January 2022 </a:t>
            </a:r>
          </a:p>
          <a:p>
            <a:pPr>
              <a:spcBef>
                <a:spcPts val="0"/>
              </a:spcBef>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F</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inish gathering of information					June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paper outline/sections					Q2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Assign individual contributors the different sections to be done	Q3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Collate, edit, finalize 1</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paper 					December 2022</a:t>
            </a:r>
          </a:p>
          <a:p>
            <a:pPr>
              <a:spcBef>
                <a:spcPts val="0"/>
              </a:spcBef>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Start working on 2</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2000" dirty="0">
                <a:latin typeface="Times New Roman" panose="02020603050405020304" pitchFamily="18" charset="0"/>
                <a:ea typeface="Calibri" panose="020F0502020204030204" pitchFamily="34" charset="0"/>
                <a:cs typeface="Times New Roman" panose="02020603050405020304" pitchFamily="18" charset="0"/>
              </a:rPr>
              <a:t> milestone					2</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2000" dirty="0">
                <a:latin typeface="Times New Roman" panose="02020603050405020304" pitchFamily="18" charset="0"/>
                <a:ea typeface="Calibri" panose="020F0502020204030204" pitchFamily="34" charset="0"/>
                <a:cs typeface="Times New Roman" panose="02020603050405020304" pitchFamily="18" charset="0"/>
              </a:rPr>
              <a:t> Half 2022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7" name="Picture 7">
            <a:extLst>
              <a:ext uri="{FF2B5EF4-FFF2-40B4-BE49-F238E27FC236}">
                <a16:creationId xmlns:a16="http://schemas.microsoft.com/office/drawing/2014/main" id="{010B5EFD-65BF-470F-842C-491990C0A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5428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2A005478-9104-D60C-59EE-2177E887EB96}"/>
              </a:ext>
            </a:extLst>
          </p:cNvPr>
          <p:cNvSpPr>
            <a:spLocks noGrp="1"/>
          </p:cNvSpPr>
          <p:nvPr>
            <p:ph type="title"/>
          </p:nvPr>
        </p:nvSpPr>
        <p:spPr>
          <a:xfrm>
            <a:off x="838200" y="365125"/>
            <a:ext cx="10515600" cy="1325563"/>
          </a:xfrm>
        </p:spPr>
        <p:txBody>
          <a:bodyPr>
            <a:normAutofit/>
          </a:bodyPr>
          <a:lstStyle/>
          <a:p>
            <a:r>
              <a:rPr lang="en-US" sz="4000" b="1" dirty="0">
                <a:latin typeface="Times New Roman" panose="02020603050405020304" pitchFamily="18" charset="0"/>
                <a:cs typeface="Times New Roman" panose="02020603050405020304" pitchFamily="18" charset="0"/>
              </a:rPr>
              <a:t>Working Group 3 Deliverables and Schedule</a:t>
            </a:r>
          </a:p>
        </p:txBody>
      </p:sp>
    </p:spTree>
    <p:extLst>
      <p:ext uri="{BB962C8B-B14F-4D97-AF65-F5344CB8AC3E}">
        <p14:creationId xmlns:p14="http://schemas.microsoft.com/office/powerpoint/2010/main" val="33095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CA9AB90-87DA-4D7E-B53E-118F0C436F58}"/>
              </a:ext>
            </a:extLst>
          </p:cNvPr>
          <p:cNvSpPr txBox="1"/>
          <p:nvPr/>
        </p:nvSpPr>
        <p:spPr>
          <a:xfrm>
            <a:off x="7768911" y="4318397"/>
            <a:ext cx="3208210"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Nasrin </a:t>
            </a:r>
            <a:r>
              <a:rPr lang="en-US" sz="2400" dirty="0" err="1">
                <a:solidFill>
                  <a:srgbClr val="FF0000"/>
                </a:solidFill>
                <a:latin typeface="Times New Roman" panose="02020603050405020304" pitchFamily="18" charset="0"/>
                <a:cs typeface="Times New Roman" panose="02020603050405020304" pitchFamily="18" charset="0"/>
              </a:rPr>
              <a:t>Rezai</a:t>
            </a:r>
            <a:r>
              <a:rPr lang="en-US" sz="2400" dirty="0">
                <a:solidFill>
                  <a:srgbClr val="FF0000"/>
                </a:solidFill>
                <a:latin typeface="Times New Roman" panose="02020603050405020304" pitchFamily="18" charset="0"/>
                <a:cs typeface="Times New Roman" panose="02020603050405020304" pitchFamily="18" charset="0"/>
              </a:rPr>
              <a:t>, Verizon</a:t>
            </a:r>
          </a:p>
        </p:txBody>
      </p:sp>
    </p:spTree>
    <p:extLst>
      <p:ext uri="{BB962C8B-B14F-4D97-AF65-F5344CB8AC3E}">
        <p14:creationId xmlns:p14="http://schemas.microsoft.com/office/powerpoint/2010/main" val="676289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2876-8A98-6F81-C868-180D7A81A1B5}"/>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FFC09835-4AA6-F529-2316-7A2D7E45493A}"/>
              </a:ext>
            </a:extLst>
          </p:cNvPr>
          <p:cNvSpPr>
            <a:spLocks noGrp="1"/>
          </p:cNvSpPr>
          <p:nvPr>
            <p:ph idx="1"/>
          </p:nvPr>
        </p:nvSpPr>
        <p:spPr/>
        <p:txBody>
          <a:bodyPr>
            <a:normAutofit/>
          </a:bodyPr>
          <a:lstStyle/>
          <a:p>
            <a:r>
              <a:rPr lang="en-US" sz="1800" b="0" i="0" u="none" strike="noStrike" baseline="0" dirty="0">
                <a:solidFill>
                  <a:srgbClr val="000000"/>
                </a:solidFill>
                <a:latin typeface="Times New Roman" panose="02020603050405020304" pitchFamily="18" charset="0"/>
              </a:rPr>
              <a:t>Reviewed industry lessons learned from use of virtualization and increased vendor diversity in strengthening security, increasing competition, and creating a more secure supply chain. </a:t>
            </a:r>
          </a:p>
          <a:p>
            <a:r>
              <a:rPr lang="en-US" sz="1800" b="0" i="0" u="none" strike="noStrike" baseline="0" dirty="0">
                <a:solidFill>
                  <a:srgbClr val="000000"/>
                </a:solidFill>
                <a:latin typeface="Times New Roman" panose="02020603050405020304" pitchFamily="18" charset="0"/>
              </a:rPr>
              <a:t>Gathered insights and input from researchers, technologists, thought leaders and standards development organizations on availability of solutions, and technical issues to be addressed. </a:t>
            </a:r>
          </a:p>
          <a:p>
            <a:r>
              <a:rPr lang="en-US" sz="1800" b="0" i="0" u="none" strike="noStrike" baseline="0" dirty="0">
                <a:solidFill>
                  <a:srgbClr val="000000"/>
                </a:solidFill>
                <a:latin typeface="Times New Roman" panose="02020603050405020304" pitchFamily="18" charset="0"/>
              </a:rPr>
              <a:t>Performed an assessment of implementation best practices and reviewed results from test labs or real-life deployments around the world. </a:t>
            </a:r>
          </a:p>
          <a:p>
            <a:r>
              <a:rPr lang="en-US" sz="1800" b="0" i="0" u="none" strike="noStrike" baseline="0" dirty="0">
                <a:solidFill>
                  <a:srgbClr val="000000"/>
                </a:solidFill>
                <a:latin typeface="Times New Roman" panose="02020603050405020304" pitchFamily="18" charset="0"/>
              </a:rPr>
              <a:t>Performed comparison between virtualized and non-virtualized security vulnerabilities in a 5G network. </a:t>
            </a:r>
          </a:p>
          <a:p>
            <a:r>
              <a:rPr lang="en-US" sz="1800" b="0" i="0" u="none" strike="noStrike" baseline="0" dirty="0">
                <a:solidFill>
                  <a:srgbClr val="000000"/>
                </a:solidFill>
                <a:latin typeface="Times New Roman" panose="02020603050405020304" pitchFamily="18" charset="0"/>
              </a:rPr>
              <a:t>Identified issues to be addressed by the commission and provided high level recommendations on how best to support a secure diverse vendor ecosystem. </a:t>
            </a:r>
          </a:p>
          <a:p>
            <a:r>
              <a:rPr lang="en-US" sz="1800" dirty="0">
                <a:solidFill>
                  <a:srgbClr val="000000"/>
                </a:solidFill>
                <a:latin typeface="Times New Roman" panose="02020603050405020304" pitchFamily="18" charset="0"/>
              </a:rPr>
              <a:t>Provided in depth information on list of threats, mitigation, and 3GP SA3 Virtualization </a:t>
            </a:r>
            <a:r>
              <a:rPr lang="en-US" sz="1800">
                <a:solidFill>
                  <a:srgbClr val="000000"/>
                </a:solidFill>
                <a:latin typeface="Times New Roman" panose="02020603050405020304" pitchFamily="18" charset="0"/>
              </a:rPr>
              <a:t>through Appendices B to D</a:t>
            </a:r>
            <a:endParaRPr lang="en-US" sz="1800" b="0" i="0" u="none" strike="noStrike" baseline="0" dirty="0">
              <a:solidFill>
                <a:srgbClr val="000000"/>
              </a:solidFill>
              <a:latin typeface="Times New Roman" panose="02020603050405020304" pitchFamily="18" charset="0"/>
            </a:endParaRPr>
          </a:p>
        </p:txBody>
      </p:sp>
      <p:pic>
        <p:nvPicPr>
          <p:cNvPr id="4" name="Picture 7">
            <a:extLst>
              <a:ext uri="{FF2B5EF4-FFF2-40B4-BE49-F238E27FC236}">
                <a16:creationId xmlns:a16="http://schemas.microsoft.com/office/drawing/2014/main" id="{B45D2A8B-13FE-7C31-C471-EAA5B661A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2409"/>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948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660C-2A75-2D35-7ED6-933E349E1156}"/>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Document Structure</a:t>
            </a:r>
          </a:p>
        </p:txBody>
      </p:sp>
      <p:sp>
        <p:nvSpPr>
          <p:cNvPr id="3" name="Content Placeholder 2">
            <a:extLst>
              <a:ext uri="{FF2B5EF4-FFF2-40B4-BE49-F238E27FC236}">
                <a16:creationId xmlns:a16="http://schemas.microsoft.com/office/drawing/2014/main" id="{E45B6473-5A83-42FD-1564-0174A33469F1}"/>
              </a:ext>
            </a:extLst>
          </p:cNvPr>
          <p:cNvSpPr>
            <a:spLocks noGrp="1"/>
          </p:cNvSpPr>
          <p:nvPr>
            <p:ph idx="1"/>
          </p:nvPr>
        </p:nvSpPr>
        <p:spPr/>
        <p:txBody>
          <a:bodyPr/>
          <a:lstStyle/>
          <a:p>
            <a:endParaRPr lang="en-US" sz="1800" b="1" i="1" u="none" strike="noStrike" baseline="0" dirty="0">
              <a:solidFill>
                <a:srgbClr val="000000"/>
              </a:solidFill>
              <a:latin typeface="Cambria" panose="02040503050406030204" pitchFamily="18" charset="0"/>
            </a:endParaRPr>
          </a:p>
          <a:p>
            <a:r>
              <a:rPr lang="en-US" sz="1800" b="1" i="1" u="none" strike="noStrike" baseline="0" dirty="0">
                <a:solidFill>
                  <a:srgbClr val="000000"/>
                </a:solidFill>
                <a:latin typeface="Cambria" panose="02040503050406030204" pitchFamily="18" charset="0"/>
              </a:rPr>
              <a:t>Chapter 3 </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Times New Roman" panose="02020603050405020304" pitchFamily="18" charset="0"/>
              </a:rPr>
              <a:t>Scope and premise for leveraging virtualization technology to promote secure, reliable 5G networks. </a:t>
            </a:r>
            <a:r>
              <a:rPr lang="en-US" sz="1800" b="0" i="0" u="none" strike="noStrike" baseline="0" dirty="0">
                <a:solidFill>
                  <a:srgbClr val="000000"/>
                </a:solidFill>
                <a:latin typeface="Cambria" panose="02040503050406030204" pitchFamily="18" charset="0"/>
              </a:rPr>
              <a:t>	</a:t>
            </a:r>
          </a:p>
          <a:p>
            <a:r>
              <a:rPr lang="en-US" sz="1800" b="1" i="1" u="none" strike="noStrike" baseline="0" dirty="0">
                <a:solidFill>
                  <a:srgbClr val="000000"/>
                </a:solidFill>
                <a:latin typeface="Cambria" panose="02040503050406030204" pitchFamily="18" charset="0"/>
              </a:rPr>
              <a:t>Chapter 4 </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Times New Roman" panose="02020603050405020304" pitchFamily="18" charset="0"/>
              </a:rPr>
              <a:t>The broad concept of virtualization as a practice. 	</a:t>
            </a:r>
          </a:p>
          <a:p>
            <a:r>
              <a:rPr lang="en-US" sz="1800" b="1" i="1" u="none" strike="noStrike" baseline="0" dirty="0">
                <a:solidFill>
                  <a:srgbClr val="000000"/>
                </a:solidFill>
                <a:latin typeface="Cambria" panose="02040503050406030204" pitchFamily="18" charset="0"/>
              </a:rPr>
              <a:t>Chapter 5 </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Times New Roman" panose="02020603050405020304" pitchFamily="18" charset="0"/>
              </a:rPr>
              <a:t>How virtualization is impacting 5G and its embrace by the network provider ecosystem. </a:t>
            </a:r>
            <a:r>
              <a:rPr lang="en-US" sz="1800" b="0" i="0" u="none" strike="noStrike" baseline="0" dirty="0">
                <a:solidFill>
                  <a:srgbClr val="000000"/>
                </a:solidFill>
                <a:latin typeface="Cambria" panose="02040503050406030204" pitchFamily="18" charset="0"/>
              </a:rPr>
              <a:t>	</a:t>
            </a:r>
          </a:p>
          <a:p>
            <a:r>
              <a:rPr lang="en-US" sz="1800" b="1" i="1" u="none" strike="noStrike" baseline="0" dirty="0">
                <a:solidFill>
                  <a:srgbClr val="000000"/>
                </a:solidFill>
                <a:latin typeface="Cambria" panose="02040503050406030204" pitchFamily="18" charset="0"/>
              </a:rPr>
              <a:t>Chapter 6 </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Times New Roman" panose="02020603050405020304" pitchFamily="18" charset="0"/>
              </a:rPr>
              <a:t>View on security and operating integrity when virtualizing a 5G network. </a:t>
            </a:r>
            <a:r>
              <a:rPr lang="en-US" sz="1800" b="0" i="0" u="none" strike="noStrike" baseline="0" dirty="0">
                <a:solidFill>
                  <a:srgbClr val="000000"/>
                </a:solidFill>
                <a:latin typeface="Cambria" panose="02040503050406030204" pitchFamily="18" charset="0"/>
              </a:rPr>
              <a:t>	</a:t>
            </a:r>
          </a:p>
          <a:p>
            <a:r>
              <a:rPr lang="en-US" sz="1800" b="1" i="1" u="none" strike="noStrike" baseline="0" dirty="0">
                <a:solidFill>
                  <a:srgbClr val="000000"/>
                </a:solidFill>
                <a:latin typeface="Cambria" panose="02040503050406030204" pitchFamily="18" charset="0"/>
              </a:rPr>
              <a:t>Chapter 7 </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Times New Roman" panose="02020603050405020304" pitchFamily="18" charset="0"/>
              </a:rPr>
              <a:t>Complexities introduced by the confluence of multiple industries, and standards practices</a:t>
            </a:r>
            <a:r>
              <a:rPr lang="en-US" sz="1800" b="0" i="0" u="none" strike="noStrike" baseline="0" dirty="0">
                <a:solidFill>
                  <a:srgbClr val="000000"/>
                </a:solidFill>
                <a:latin typeface="Cambria" panose="02040503050406030204" pitchFamily="18" charset="0"/>
              </a:rPr>
              <a:t>	</a:t>
            </a:r>
          </a:p>
          <a:p>
            <a:r>
              <a:rPr lang="en-US" sz="1800" b="1" i="1" u="none" strike="noStrike" baseline="0" dirty="0">
                <a:solidFill>
                  <a:srgbClr val="000000"/>
                </a:solidFill>
                <a:latin typeface="Cambria" panose="02040503050406030204" pitchFamily="18" charset="0"/>
              </a:rPr>
              <a:t>Chapter 8 </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Times New Roman" panose="02020603050405020304" pitchFamily="18" charset="0"/>
              </a:rPr>
              <a:t>Recommendations abstracted from deep technical insight to inform at a policy creation level. </a:t>
            </a:r>
            <a:r>
              <a:rPr lang="en-US" sz="1800" b="0" i="0" u="none" strike="noStrike" baseline="0" dirty="0">
                <a:solidFill>
                  <a:srgbClr val="000000"/>
                </a:solidFill>
                <a:latin typeface="Cambria" panose="02040503050406030204" pitchFamily="18" charset="0"/>
              </a:rPr>
              <a:t>	</a:t>
            </a:r>
          </a:p>
          <a:p>
            <a:pPr marL="0" indent="0">
              <a:buNone/>
            </a:pPr>
            <a:endParaRPr lang="en-US" dirty="0"/>
          </a:p>
        </p:txBody>
      </p:sp>
      <p:pic>
        <p:nvPicPr>
          <p:cNvPr id="4" name="Picture 7">
            <a:extLst>
              <a:ext uri="{FF2B5EF4-FFF2-40B4-BE49-F238E27FC236}">
                <a16:creationId xmlns:a16="http://schemas.microsoft.com/office/drawing/2014/main" id="{82CDFC0E-F63A-2B18-C3D0-99978D364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231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BA9E-7F60-CD89-2FAF-B47BAC7FCC50}"/>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Summary of Recommendations</a:t>
            </a:r>
          </a:p>
        </p:txBody>
      </p:sp>
      <p:sp>
        <p:nvSpPr>
          <p:cNvPr id="3" name="Content Placeholder 2">
            <a:extLst>
              <a:ext uri="{FF2B5EF4-FFF2-40B4-BE49-F238E27FC236}">
                <a16:creationId xmlns:a16="http://schemas.microsoft.com/office/drawing/2014/main" id="{5965745E-0448-25CB-A329-77F2702869A2}"/>
              </a:ext>
            </a:extLst>
          </p:cNvPr>
          <p:cNvSpPr>
            <a:spLocks noGrp="1"/>
          </p:cNvSpPr>
          <p:nvPr>
            <p:ph idx="1"/>
          </p:nvPr>
        </p:nvSpPr>
        <p:spPr>
          <a:xfrm>
            <a:off x="893762" y="1557093"/>
            <a:ext cx="10515600" cy="4351338"/>
          </a:xfrm>
        </p:spPr>
        <p:txBody>
          <a:bodyPr>
            <a:normAutofit fontScale="92500" lnSpcReduction="20000"/>
          </a:bodyPr>
          <a:lstStyle/>
          <a:p>
            <a:r>
              <a:rPr lang="en-US" sz="1800" b="1" i="0" u="none" strike="noStrike" baseline="0" dirty="0">
                <a:solidFill>
                  <a:srgbClr val="000000"/>
                </a:solidFill>
                <a:latin typeface="Times New Roman" panose="02020603050405020304" pitchFamily="18" charset="0"/>
                <a:cs typeface="Times New Roman" panose="02020603050405020304" pitchFamily="18" charset="0"/>
              </a:rPr>
              <a:t>Intra governmental partnering: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For the supply chain, consider ways to partner across the federal government to continue to incentivize digital solutions in 5G network deployments to mitigate supply chain risk. Also, to monitor and collaborate with other government agencies who have similar concerns and are undertaking proactive actions or developing tools relevant to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The Communications Security, Reliability and Interoperability Council VIII Leveraging Virtualization Technology to Promote Secure, Reliable 5G Networks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December 2022 </a:t>
            </a:r>
            <a:r>
              <a:rPr lang="en-US" sz="1800" b="0" i="0" u="none" strike="noStrike" baseline="0" dirty="0">
                <a:latin typeface="Times New Roman" panose="02020603050405020304" pitchFamily="18" charset="0"/>
                <a:cs typeface="Times New Roman" panose="02020603050405020304" pitchFamily="18" charset="0"/>
              </a:rPr>
              <a:t>the secure and successful application of virtualization and related technologies including Zero Trust. </a:t>
            </a:r>
          </a:p>
          <a:p>
            <a:r>
              <a:rPr lang="en-US" sz="1800" b="1" i="0" u="none" strike="noStrike" baseline="0" dirty="0">
                <a:latin typeface="Times New Roman" panose="02020603050405020304" pitchFamily="18" charset="0"/>
                <a:cs typeface="Times New Roman" panose="02020603050405020304" pitchFamily="18" charset="0"/>
              </a:rPr>
              <a:t>Public and private sector partnering</a:t>
            </a:r>
            <a:r>
              <a:rPr lang="en-US" sz="1800" b="0" i="0" u="none" strike="noStrike" baseline="0" dirty="0">
                <a:latin typeface="Times New Roman" panose="02020603050405020304" pitchFamily="18" charset="0"/>
                <a:cs typeface="Times New Roman" panose="02020603050405020304" pitchFamily="18" charset="0"/>
              </a:rPr>
              <a:t>: Convene a virtualized 5G industry information sharing group comprised of experts from government, research, academia, service providers, and equipment providers. This syndicated development of common patterns and playbooks of migration could be convened and incented including driving standards development or product capabilities. </a:t>
            </a: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Overcoming obstacles and increasing vendor diversity: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Industry should continue to use its existing processes for equipment certification and evaluate the need and relevance to establish a new certification for the deployment of network functions in virtualized environments.</a:t>
            </a:r>
          </a:p>
          <a:p>
            <a:r>
              <a:rPr lang="en-US" sz="1800" b="0" i="0" u="none" strike="noStrike" baseline="0" dirty="0">
                <a:latin typeface="Times New Roman" panose="02020603050405020304" pitchFamily="18" charset="0"/>
                <a:cs typeface="Times New Roman" panose="02020603050405020304" pitchFamily="18" charset="0"/>
              </a:rPr>
              <a:t>To address </a:t>
            </a:r>
            <a:r>
              <a:rPr lang="en-US" sz="1800" b="1" i="0" u="none" strike="noStrike" baseline="0" dirty="0">
                <a:latin typeface="Times New Roman" panose="02020603050405020304" pitchFamily="18" charset="0"/>
                <a:cs typeface="Times New Roman" panose="02020603050405020304" pitchFamily="18" charset="0"/>
              </a:rPr>
              <a:t>best practices for reliability and interoperability </a:t>
            </a:r>
            <a:r>
              <a:rPr lang="en-US" sz="1800" b="0" i="0" u="none" strike="noStrike" baseline="0" dirty="0">
                <a:latin typeface="Times New Roman" panose="02020603050405020304" pitchFamily="18" charset="0"/>
                <a:cs typeface="Times New Roman" panose="02020603050405020304" pitchFamily="18" charset="0"/>
              </a:rPr>
              <a:t>by enabling the 5G ecosystem to be open and create interworking between small and large vendors in the same 5G system, it is recommended that both the FCC and NIST (including other U.S government agencies as necessary) develop consistent and co-branded guidance. </a:t>
            </a:r>
          </a:p>
          <a:p>
            <a:r>
              <a:rPr lang="en-US" sz="1800" b="1" i="0" u="none" strike="noStrike" baseline="0" dirty="0">
                <a:latin typeface="Times New Roman" panose="02020603050405020304" pitchFamily="18" charset="0"/>
                <a:cs typeface="Times New Roman" panose="02020603050405020304" pitchFamily="18" charset="0"/>
              </a:rPr>
              <a:t>Skilling needed to support virtualized 5G networks: </a:t>
            </a:r>
            <a:r>
              <a:rPr lang="en-US" sz="1800" b="0" i="0" u="none" strike="noStrike" baseline="0" dirty="0">
                <a:latin typeface="Times New Roman" panose="02020603050405020304" pitchFamily="18" charset="0"/>
                <a:cs typeface="Times New Roman" panose="02020603050405020304" pitchFamily="18" charset="0"/>
              </a:rPr>
              <a:t>Build the Workforce for Cloud based 5G networks which will bring more diversity and innovation to the 5G and next generation wireless networks. Specifically, provide support in building and sustaining a leading talent pipeline which emphasizes Radio / RF and the crossover capabilities between the IT and Telecom domains </a:t>
            </a:r>
            <a:endParaRPr lang="en-US" dirty="0">
              <a:latin typeface="Times New Roman" panose="02020603050405020304" pitchFamily="18" charset="0"/>
              <a:cs typeface="Times New Roman" panose="02020603050405020304" pitchFamily="18" charset="0"/>
            </a:endParaRPr>
          </a:p>
        </p:txBody>
      </p:sp>
      <p:pic>
        <p:nvPicPr>
          <p:cNvPr id="4" name="Picture 7">
            <a:extLst>
              <a:ext uri="{FF2B5EF4-FFF2-40B4-BE49-F238E27FC236}">
                <a16:creationId xmlns:a16="http://schemas.microsoft.com/office/drawing/2014/main" id="{A0270947-376B-1A9B-6DA4-8AE967CAF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961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243719" y="397827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WG3: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76484" y="4441811"/>
            <a:ext cx="29405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Micaela Giuhat, Microsoft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John Roese, Dell</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6065" y="2937943"/>
            <a:ext cx="4327341" cy="996999"/>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How Virtualization Technologies can be Used to Promote 5G Security and Reliability</a:t>
            </a:r>
            <a:r>
              <a:rPr kumimoji="0" lang="en-US" sz="2000" b="0" i="0" u="none" strike="noStrike" kern="1200" cap="small" spc="0" normalizeH="0" baseline="0" noProof="0" dirty="0">
                <a:ln>
                  <a:noFill/>
                </a:ln>
                <a:solidFill>
                  <a:srgbClr val="FFFFFF"/>
                </a:solidFill>
                <a:effectLst/>
                <a:uLnTx/>
                <a:uFillTx/>
                <a:latin typeface="Times New Roman"/>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a:ea typeface="+mj-ea"/>
              <a:cs typeface="Times New Roman" panose="02020603050405020304" pitchFamily="18" charset="0"/>
            </a:endParaRPr>
          </a:p>
        </p:txBody>
      </p:sp>
    </p:spTree>
    <p:extLst>
      <p:ext uri="{BB962C8B-B14F-4D97-AF65-F5344CB8AC3E}">
        <p14:creationId xmlns:p14="http://schemas.microsoft.com/office/powerpoint/2010/main" val="3464926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243719" y="397827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WG3: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76484" y="4441811"/>
            <a:ext cx="29405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Micaela Giuhat, Microsoft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John Roese, Dell</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6065" y="2937943"/>
            <a:ext cx="4327341" cy="996999"/>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How Virtualization Technologies can be Used to Promote 5G Security and Reliability</a:t>
            </a:r>
            <a:r>
              <a:rPr kumimoji="0" lang="en-US" sz="2000" b="0" i="0" u="none" strike="noStrike" kern="1200" cap="small" spc="0" normalizeH="0" baseline="0" noProof="0" dirty="0">
                <a:ln>
                  <a:noFill/>
                </a:ln>
                <a:solidFill>
                  <a:srgbClr val="FFFFFF"/>
                </a:solidFill>
                <a:effectLst/>
                <a:uLnTx/>
                <a:uFillTx/>
                <a:latin typeface="Times New Roman"/>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a:ea typeface="+mj-ea"/>
              <a:cs typeface="Times New Roman" panose="02020603050405020304" pitchFamily="18" charset="0"/>
            </a:endParaRPr>
          </a:p>
        </p:txBody>
      </p:sp>
    </p:spTree>
    <p:extLst>
      <p:ext uri="{BB962C8B-B14F-4D97-AF65-F5344CB8AC3E}">
        <p14:creationId xmlns:p14="http://schemas.microsoft.com/office/powerpoint/2010/main" val="4142716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WG6: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08952" y="4369973"/>
            <a:ext cx="29681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Farrokh Khatibi, Qualcomm</a:t>
            </a:r>
            <a:b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Francisco Sanchez, SBA</a:t>
            </a:r>
          </a:p>
        </p:txBody>
      </p:sp>
      <p:sp>
        <p:nvSpPr>
          <p:cNvPr id="16" name="Title 1">
            <a:extLst>
              <a:ext uri="{FF2B5EF4-FFF2-40B4-BE49-F238E27FC236}">
                <a16:creationId xmlns:a16="http://schemas.microsoft.com/office/drawing/2014/main" id="{00DCC80D-39A1-49EE-B646-F14366BD6A3A}"/>
              </a:ext>
            </a:extLst>
          </p:cNvPr>
          <p:cNvSpPr txBox="1">
            <a:spLocks/>
          </p:cNvSpPr>
          <p:nvPr/>
        </p:nvSpPr>
        <p:spPr>
          <a:xfrm>
            <a:off x="7026458" y="2936971"/>
            <a:ext cx="4327341" cy="8606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WEA Performance Reporting</a:t>
            </a: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88317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33600" y="3228109"/>
            <a:ext cx="8636000" cy="1384582"/>
          </a:xfrm>
        </p:spPr>
        <p:txBody>
          <a:bodyPr>
            <a:normAutofit fontScale="90000"/>
          </a:bodyPr>
          <a:lstStyle/>
          <a:p>
            <a:pPr eaLnBrk="1" hangingPunct="1"/>
            <a:r>
              <a:rPr lang="en-US" sz="4400" b="1" dirty="0">
                <a:latin typeface="Times New Roman" panose="02020603050405020304" pitchFamily="18" charset="0"/>
                <a:ea typeface="ＭＳ Ｐゴシック" pitchFamily="34" charset="-128"/>
                <a:cs typeface="Times New Roman" panose="02020603050405020304" pitchFamily="18" charset="0"/>
              </a:rPr>
              <a:t>Working Group 6: </a:t>
            </a:r>
            <a:br>
              <a:rPr lang="en-US" sz="4400" b="1" dirty="0">
                <a:latin typeface="Times New Roman" panose="02020603050405020304" pitchFamily="18" charset="0"/>
                <a:ea typeface="ＭＳ Ｐゴシック" pitchFamily="34" charset="-128"/>
                <a:cs typeface="Times New Roman" panose="02020603050405020304" pitchFamily="18" charset="0"/>
              </a:rPr>
            </a:br>
            <a:r>
              <a:rPr lang="en-US" sz="4400" b="1" dirty="0">
                <a:latin typeface="Times New Roman" panose="02020603050405020304" pitchFamily="18" charset="0"/>
                <a:ea typeface="ＭＳ Ｐゴシック" pitchFamily="34" charset="-128"/>
                <a:cs typeface="Times New Roman" panose="02020603050405020304" pitchFamily="18" charset="0"/>
              </a:rPr>
              <a:t>Leveraging Mobile Device Applications and Firmware to Enhance Wireless Emergency Alerts</a:t>
            </a:r>
            <a:br>
              <a:rPr lang="en-US" sz="4400" b="1" dirty="0">
                <a:latin typeface="+mn-lt"/>
              </a:rPr>
            </a:br>
            <a:br>
              <a:rPr lang="en-US" sz="4000" b="1" dirty="0">
                <a:ea typeface="ＭＳ Ｐゴシック" pitchFamily="34" charset="-128"/>
              </a:rPr>
            </a:br>
            <a:endParaRPr lang="en-US" sz="4000" b="1" dirty="0">
              <a:ea typeface="ＭＳ Ｐゴシック" pitchFamily="34" charset="-128"/>
            </a:endParaRPr>
          </a:p>
        </p:txBody>
      </p:sp>
      <p:sp>
        <p:nvSpPr>
          <p:cNvPr id="2051" name="TextBox 5"/>
          <p:cNvSpPr txBox="1">
            <a:spLocks noChangeArrowheads="1"/>
          </p:cNvSpPr>
          <p:nvPr/>
        </p:nvSpPr>
        <p:spPr bwMode="auto">
          <a:xfrm>
            <a:off x="1034287" y="4396750"/>
            <a:ext cx="10319513"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Farrokh Khatibi,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Qualcomm Technologies, Inc.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Francisco Sanchez,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U.S. Small Business Administration (SBA)</a:t>
            </a:r>
          </a:p>
          <a:p>
            <a:pPr marL="742950" marR="0" lvl="1" indent="-28575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James Wiley and Tara Shostek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00285"/>
            <a:ext cx="313690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A2D1B8D6-5300-4F4C-8915-114B917089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4749EC5-4283-4B87-B8F0-5DDEB3404A84}"/>
              </a:ext>
            </a:extLst>
          </p:cNvPr>
          <p:cNvSpPr/>
          <p:nvPr/>
        </p:nvSpPr>
        <p:spPr>
          <a:xfrm>
            <a:off x="4604630" y="3883379"/>
            <a:ext cx="303794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December 15, 2022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identify the software or functional requirements necessary to allow Wireless Emergency Alerts (WEA) software to pull capabilities from other mobile device applications and firmware to enhance the presentation of WEA alert messages.  When WEA launched, mobile device manufacturers in collaboration with Commercial Mobile Service Providers that participate in WEA created specific programming procedures and rules for allowing their WEA applications to access and retrieve WEA messages.  These programming procedures and rules are not available to third-party developers and do not currently allow the WEA software to interface with other mobile device functionality.  This policy protects consumer privacy and the integrity of WEA messages, but also prevents WEA from leveraging many mobile device capabilities that could make WEA’s presentation of emergency information to the public more effective.  To provide just two examples,  </a:t>
            </a:r>
            <a:r>
              <a:rPr lang="en-US" sz="2000" dirty="0">
                <a:highlight>
                  <a:srgbClr val="FFFF00"/>
                </a:highlight>
                <a:latin typeface="Times New Roman" panose="02020603050405020304" pitchFamily="18" charset="0"/>
                <a:cs typeface="Times New Roman" panose="02020603050405020304" pitchFamily="18" charset="0"/>
              </a:rPr>
              <a:t>researchers have found that allowing WEA to leverage the mapping capabilities of popular smartphone applications could reduce the amount of time the public spends trying to confirm that an emergency alert is relevant to them before taking action to protect their lives and property</a:t>
            </a:r>
            <a:r>
              <a:rPr lang="en-US" sz="2000" dirty="0">
                <a:highlight>
                  <a:srgbClr val="00FFFF"/>
                </a:highlight>
                <a:latin typeface="Times New Roman" panose="02020603050405020304" pitchFamily="18" charset="0"/>
                <a:cs typeface="Times New Roman" panose="02020603050405020304" pitchFamily="18" charset="0"/>
              </a:rPr>
              <a:t>.  Mobile devices also often contain a suite of accessibility features that, if leveraged in the WEA context, could make the emergency information that WEA messages contain more accessible to individuals with access and functional needs.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6:</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DA66A728-4133-42A3-ABBC-B028A0D06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705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889"/>
            <a:ext cx="10515600" cy="4540074"/>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To define an Application Programming Interface (API) to enable mobile device capabilities that could make WEA’s presentation of emergency information to the public more effective, including any features necessary to continue to secure WEA messages and protect consumer privacy.  In addition to technical issues, CSRIC VIII should also identify any resource constraints or procedural issues that could affect the timely deployment of this Application Programming Interface and recommend appropriate mitigations.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4" name="Picture 3">
            <a:extLst>
              <a:ext uri="{FF2B5EF4-FFF2-40B4-BE49-F238E27FC236}">
                <a16:creationId xmlns:a16="http://schemas.microsoft.com/office/drawing/2014/main" id="{D7BE860F-2096-43D3-8348-24C50F9F16D9}"/>
              </a:ext>
            </a:extLst>
          </p:cNvPr>
          <p:cNvPicPr>
            <a:picLocks noChangeAspect="1"/>
          </p:cNvPicPr>
          <p:nvPr/>
        </p:nvPicPr>
        <p:blipFill>
          <a:blip r:embed="rId3"/>
          <a:stretch>
            <a:fillRect/>
          </a:stretch>
        </p:blipFill>
        <p:spPr>
          <a:xfrm>
            <a:off x="7191375" y="3429000"/>
            <a:ext cx="2362200" cy="3305175"/>
          </a:xfrm>
          <a:prstGeom prst="rect">
            <a:avLst/>
          </a:prstGeom>
        </p:spPr>
      </p:pic>
      <p:pic>
        <p:nvPicPr>
          <p:cNvPr id="7" name="Picture 7">
            <a:extLst>
              <a:ext uri="{FF2B5EF4-FFF2-40B4-BE49-F238E27FC236}">
                <a16:creationId xmlns:a16="http://schemas.microsoft.com/office/drawing/2014/main" id="{3BF88182-5050-48DD-ADE7-885BE2564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539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9911" y="274638"/>
            <a:ext cx="10227733" cy="1143000"/>
          </a:xfrm>
        </p:spPr>
        <p:txBody>
          <a:bodyPr>
            <a:no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Deliverables/Schedule</a:t>
            </a:r>
          </a:p>
        </p:txBody>
      </p:sp>
      <p:sp>
        <p:nvSpPr>
          <p:cNvPr id="7" name="Content Placeholder 2">
            <a:extLst>
              <a:ext uri="{FF2B5EF4-FFF2-40B4-BE49-F238E27FC236}">
                <a16:creationId xmlns:a16="http://schemas.microsoft.com/office/drawing/2014/main" id="{D3AFD20A-F057-4194-B40A-B0C4CE45FB7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Report on WEA Performance Reporting, </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December 2022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Report on WEA Application Programming Interface, </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March 2023</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C9406DB-F116-4F5B-B10B-D4D9C2307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21267"/>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WG2: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34489" y="4322854"/>
            <a:ext cx="326066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Mike Barnes,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Mavenir</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George Woodward, RWA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1"/>
            <a:ext cx="4121525" cy="99797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Challenges to the Development of ORAN Technology and Recommendations on How to Overcome Them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855965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Members</a:t>
            </a:r>
          </a:p>
        </p:txBody>
      </p:sp>
      <p:sp>
        <p:nvSpPr>
          <p:cNvPr id="8" name="Rectangle 7">
            <a:extLst>
              <a:ext uri="{FF2B5EF4-FFF2-40B4-BE49-F238E27FC236}">
                <a16:creationId xmlns:a16="http://schemas.microsoft.com/office/drawing/2014/main" id="{70371A31-BCFE-4839-A573-30A218CAF6DD}"/>
              </a:ext>
            </a:extLst>
          </p:cNvPr>
          <p:cNvSpPr/>
          <p:nvPr/>
        </p:nvSpPr>
        <p:spPr>
          <a:xfrm>
            <a:off x="1964589" y="5716479"/>
            <a:ext cx="255589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Liaisons: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James Wiley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n-NO"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Tara.Shostek</a:t>
            </a:r>
          </a:p>
        </p:txBody>
      </p:sp>
      <p:sp>
        <p:nvSpPr>
          <p:cNvPr id="9" name="Rectangle 8">
            <a:extLst>
              <a:ext uri="{FF2B5EF4-FFF2-40B4-BE49-F238E27FC236}">
                <a16:creationId xmlns:a16="http://schemas.microsoft.com/office/drawing/2014/main" id="{BD476876-CEAB-4D56-9D9A-B7D4D99091B5}"/>
              </a:ext>
            </a:extLst>
          </p:cNvPr>
          <p:cNvSpPr/>
          <p:nvPr/>
        </p:nvSpPr>
        <p:spPr>
          <a:xfrm>
            <a:off x="5930478" y="5993477"/>
            <a:ext cx="3251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Member</a:t>
            </a:r>
          </a:p>
        </p:txBody>
      </p:sp>
      <p:pic>
        <p:nvPicPr>
          <p:cNvPr id="12" name="Picture 7">
            <a:extLst>
              <a:ext uri="{FF2B5EF4-FFF2-40B4-BE49-F238E27FC236}">
                <a16:creationId xmlns:a16="http://schemas.microsoft.com/office/drawing/2014/main" id="{E3C69882-07DE-4DDE-98A5-A9B2CD0DE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589729D8-1275-4641-96EA-0F4E368BC2DE}"/>
              </a:ext>
            </a:extLst>
          </p:cNvPr>
          <p:cNvSpPr txBox="1"/>
          <p:nvPr/>
        </p:nvSpPr>
        <p:spPr>
          <a:xfrm>
            <a:off x="41499" y="1185547"/>
            <a:ext cx="6107184" cy="946285"/>
          </a:xfrm>
          <a:prstGeom prst="rect">
            <a:avLst/>
          </a:prstGeom>
          <a:noFill/>
        </p:spPr>
        <p:txBody>
          <a:bodyPr wrap="square">
            <a:spAutoFit/>
          </a:bodyPr>
          <a:lstStyle/>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Farrokh Khatibi</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a:t>
            </a:r>
          </a:p>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Francisco Sanchez</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Small Business 				        Administration (SBA)</a:t>
            </a:r>
          </a:p>
        </p:txBody>
      </p:sp>
      <p:sp>
        <p:nvSpPr>
          <p:cNvPr id="21" name="TextBox 12">
            <a:extLst>
              <a:ext uri="{FF2B5EF4-FFF2-40B4-BE49-F238E27FC236}">
                <a16:creationId xmlns:a16="http://schemas.microsoft.com/office/drawing/2014/main" id="{E821B41D-58DD-4701-BE4B-ACDA66BEFAB4}"/>
              </a:ext>
            </a:extLst>
          </p:cNvPr>
          <p:cNvSpPr txBox="1"/>
          <p:nvPr/>
        </p:nvSpPr>
        <p:spPr>
          <a:xfrm>
            <a:off x="337924"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Rebecca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Baudendistel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NYC Emergency Management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Terri Brooks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K. Daly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Craig Fugate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America’s Public Television Stations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Gerber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Weather Service/NOAA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Guiwits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US Geological Survey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13">
            <a:extLst>
              <a:ext uri="{FF2B5EF4-FFF2-40B4-BE49-F238E27FC236}">
                <a16:creationId xmlns:a16="http://schemas.microsoft.com/office/drawing/2014/main" id="{59301BB8-CF3F-495B-8A3F-AF02BCACE627}"/>
              </a:ext>
            </a:extLst>
          </p:cNvPr>
          <p:cNvSpPr txBox="1"/>
          <p:nvPr/>
        </p:nvSpPr>
        <p:spPr>
          <a:xfrm>
            <a:off x="5930478"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Lazo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Los Angeles Emergency Management Dept.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Krisztina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Pusok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Straeb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Global Security Systems,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Tomczak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FirstNet Authority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Dara 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Larry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Walke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for Broadcasters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Chia-Kaung (Jack) Yu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927026F-B2AE-64DC-A369-EE383F4F6E92}"/>
              </a:ext>
            </a:extLst>
          </p:cNvPr>
          <p:cNvSpPr txBox="1"/>
          <p:nvPr/>
        </p:nvSpPr>
        <p:spPr>
          <a:xfrm>
            <a:off x="1981200" y="6311106"/>
            <a:ext cx="27676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Editor:         </a:t>
            </a:r>
            <a:r>
              <a:rPr kumimoji="0" lang="nn-NO"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Terri Brooks</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4260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6: Alternates*</a:t>
            </a:r>
            <a:endParaRPr lang="en-US" sz="40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C827C58-13CF-4FA2-9C1A-430C2897AA9A}"/>
              </a:ext>
            </a:extLst>
          </p:cNvPr>
          <p:cNvSpPr/>
          <p:nvPr/>
        </p:nvSpPr>
        <p:spPr>
          <a:xfrm>
            <a:off x="4723641" y="4763062"/>
            <a:ext cx="663015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8B247E75-B547-4092-82A7-0C02E989C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748B38-5AB3-43CD-A5EE-B82580263F55}"/>
              </a:ext>
            </a:extLst>
          </p:cNvPr>
          <p:cNvSpPr txBox="1"/>
          <p:nvPr/>
        </p:nvSpPr>
        <p:spPr>
          <a:xfrm>
            <a:off x="1903835" y="1822752"/>
            <a:ext cx="8663730" cy="2296654"/>
          </a:xfrm>
          <a:prstGeom prst="rect">
            <a:avLst/>
          </a:prstGeom>
          <a:noFill/>
        </p:spPr>
        <p:txBody>
          <a:bodyPr wrap="square">
            <a:spAutoFit/>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Dunn,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Nicholas Garcia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Public Knowledge</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FirstNet Authority</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 Kenyon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FEMA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Nathanael Scherer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Scott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PBS</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489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7DCD-1301-FD74-ADA7-7E329D5CF4FE}"/>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Objective of the Report on WEA Performance Reporting</a:t>
            </a:r>
            <a:endParaRPr lang="en-US" dirty="0"/>
          </a:p>
        </p:txBody>
      </p:sp>
      <p:sp>
        <p:nvSpPr>
          <p:cNvPr id="3" name="Content Placeholder 2">
            <a:extLst>
              <a:ext uri="{FF2B5EF4-FFF2-40B4-BE49-F238E27FC236}">
                <a16:creationId xmlns:a16="http://schemas.microsoft.com/office/drawing/2014/main" id="{0D39729A-788C-3BAB-8F3F-3E27531F85CF}"/>
              </a:ext>
            </a:extLst>
          </p:cNvPr>
          <p:cNvSpPr>
            <a:spLocks noGrp="1"/>
          </p:cNvSpPr>
          <p:nvPr>
            <p:ph idx="1"/>
          </p:nvPr>
        </p:nvSpPr>
        <p:spPr/>
        <p:txBody>
          <a:bodyPr>
            <a:normAutofit/>
          </a:bodyPr>
          <a:lstStyle/>
          <a:p>
            <a:pPr marL="0" marR="0" indent="0">
              <a:spcBef>
                <a:spcPts val="0"/>
              </a:spcBef>
              <a:spcAft>
                <a:spcPts val="0"/>
              </a:spcAft>
              <a:buNone/>
            </a:pPr>
            <a:r>
              <a:rPr lang="en-US" sz="2400" dirty="0">
                <a:effectLst/>
                <a:latin typeface="TimesNewRomanPSMT"/>
                <a:ea typeface="Times New Roman" panose="02020603050405020304" pitchFamily="18" charset="0"/>
                <a:cs typeface="TimesNewRomanPSMT"/>
              </a:rPr>
              <a:t>While WEA is a one-way broadcast service that is not designed to enable the collection of performance data, </a:t>
            </a:r>
            <a:r>
              <a:rPr lang="en-US" sz="2400" dirty="0">
                <a:effectLst/>
                <a:latin typeface="Times New Roman" panose="02020603050405020304" pitchFamily="18" charset="0"/>
                <a:ea typeface="Times New Roman" panose="02020603050405020304" pitchFamily="18" charset="0"/>
              </a:rPr>
              <a:t>there is belief that having additional insights into WEA’s </a:t>
            </a:r>
            <a:r>
              <a:rPr lang="en-US" sz="2400" b="1" dirty="0">
                <a:effectLst/>
                <a:latin typeface="Times New Roman" panose="02020603050405020304" pitchFamily="18" charset="0"/>
                <a:ea typeface="Times New Roman" panose="02020603050405020304" pitchFamily="18" charset="0"/>
              </a:rPr>
              <a:t>reliability, latency and accuracy</a:t>
            </a:r>
            <a:r>
              <a:rPr lang="en-US" sz="2400" dirty="0">
                <a:effectLst/>
                <a:latin typeface="Times New Roman" panose="02020603050405020304" pitchFamily="18" charset="0"/>
                <a:ea typeface="Times New Roman" panose="02020603050405020304" pitchFamily="18" charset="0"/>
              </a:rPr>
              <a:t>, as indicators of how WEAs propagate in communities, may assist Alert Originators in planning alerts and build public confidence in receiving the relevant alert expeditiously.</a:t>
            </a:r>
            <a:endParaRPr lang="en-US" sz="3600" dirty="0"/>
          </a:p>
        </p:txBody>
      </p:sp>
      <p:sp>
        <p:nvSpPr>
          <p:cNvPr id="4" name="Slide Number Placeholder 3">
            <a:extLst>
              <a:ext uri="{FF2B5EF4-FFF2-40B4-BE49-F238E27FC236}">
                <a16:creationId xmlns:a16="http://schemas.microsoft.com/office/drawing/2014/main" id="{603CD882-8BDC-57B1-DF67-0AB9E9DD1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55220EA5-9269-4525-541D-1A0EDCD84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436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7DCD-1301-FD74-ADA7-7E329D5CF4FE}"/>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Wireless Emergency Alert System</a:t>
            </a:r>
            <a:endParaRPr lang="en-US" dirty="0"/>
          </a:p>
        </p:txBody>
      </p:sp>
      <p:sp>
        <p:nvSpPr>
          <p:cNvPr id="4" name="Slide Number Placeholder 3">
            <a:extLst>
              <a:ext uri="{FF2B5EF4-FFF2-40B4-BE49-F238E27FC236}">
                <a16:creationId xmlns:a16="http://schemas.microsoft.com/office/drawing/2014/main" id="{603CD882-8BDC-57B1-DF67-0AB9E9DD1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CFC1AE78-1A51-8738-41EE-43D9B7539B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07" y="1936496"/>
            <a:ext cx="10574385" cy="3894034"/>
          </a:xfrm>
          <a:prstGeom prst="rect">
            <a:avLst/>
          </a:prstGeom>
        </p:spPr>
      </p:pic>
      <p:pic>
        <p:nvPicPr>
          <p:cNvPr id="3" name="Picture 7">
            <a:extLst>
              <a:ext uri="{FF2B5EF4-FFF2-40B4-BE49-F238E27FC236}">
                <a16:creationId xmlns:a16="http://schemas.microsoft.com/office/drawing/2014/main" id="{BBC355F6-42A9-5CF8-8D0D-CD3DD3B39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257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56FD-AD23-109F-3149-0323FA5A88C0}"/>
              </a:ext>
            </a:extLst>
          </p:cNvPr>
          <p:cNvSpPr>
            <a:spLocks noGrp="1"/>
          </p:cNvSpPr>
          <p:nvPr>
            <p:ph type="title"/>
          </p:nvPr>
        </p:nvSpPr>
        <p:spPr/>
        <p:txBody>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Definitions</a:t>
            </a:r>
            <a:endParaRPr lang="en-US" dirty="0"/>
          </a:p>
        </p:txBody>
      </p:sp>
      <p:sp>
        <p:nvSpPr>
          <p:cNvPr id="3" name="Content Placeholder 2">
            <a:extLst>
              <a:ext uri="{FF2B5EF4-FFF2-40B4-BE49-F238E27FC236}">
                <a16:creationId xmlns:a16="http://schemas.microsoft.com/office/drawing/2014/main" id="{55E8CA37-D6BD-3888-9BA8-FFCCDA6D6EB7}"/>
              </a:ext>
            </a:extLst>
          </p:cNvPr>
          <p:cNvSpPr>
            <a:spLocks noGrp="1"/>
          </p:cNvSpPr>
          <p:nvPr>
            <p:ph idx="1"/>
          </p:nvPr>
        </p:nvSpPr>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Broadcast Area: </a:t>
            </a:r>
          </a:p>
          <a:p>
            <a:pPr marL="457200" lvl="1" indent="0">
              <a:buNone/>
            </a:pPr>
            <a:r>
              <a:rPr lang="en-US" sz="1600" dirty="0">
                <a:latin typeface="Times New Roman" panose="02020603050405020304" pitchFamily="18" charset="0"/>
                <a:cs typeface="Times New Roman" panose="02020603050405020304" pitchFamily="18" charset="0"/>
              </a:rPr>
              <a:t>Geographic area selected for the WEA broadcast.</a:t>
            </a:r>
          </a:p>
          <a:p>
            <a:pPr marL="457200" lvl="1"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Alert Area:</a:t>
            </a:r>
          </a:p>
          <a:p>
            <a:pPr marL="457200" lvl="1" indent="0">
              <a:buNone/>
            </a:pPr>
            <a:r>
              <a:rPr lang="en-US" sz="1600" dirty="0">
                <a:latin typeface="Times New Roman" panose="02020603050405020304" pitchFamily="18" charset="0"/>
                <a:cs typeface="Times New Roman" panose="02020603050405020304" pitchFamily="18" charset="0"/>
              </a:rPr>
              <a:t>Geographic area of the geometric shape defined by coordinates provided by the Alert Originator.  This is the area to which the alert applies.</a:t>
            </a:r>
          </a:p>
        </p:txBody>
      </p:sp>
      <p:sp>
        <p:nvSpPr>
          <p:cNvPr id="4" name="Slide Number Placeholder 3">
            <a:extLst>
              <a:ext uri="{FF2B5EF4-FFF2-40B4-BE49-F238E27FC236}">
                <a16:creationId xmlns:a16="http://schemas.microsoft.com/office/drawing/2014/main" id="{C093F099-8CF0-3827-BCE6-05BB1B6406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Diagram, venn diagram&#10;&#10;Description automatically generated">
            <a:extLst>
              <a:ext uri="{FF2B5EF4-FFF2-40B4-BE49-F238E27FC236}">
                <a16:creationId xmlns:a16="http://schemas.microsoft.com/office/drawing/2014/main" id="{A16A94BE-613F-3821-49E5-B516F0BDB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7360" y="3586480"/>
            <a:ext cx="3637280" cy="3134995"/>
          </a:xfrm>
          <a:prstGeom prst="rect">
            <a:avLst/>
          </a:prstGeom>
        </p:spPr>
      </p:pic>
      <p:cxnSp>
        <p:nvCxnSpPr>
          <p:cNvPr id="6" name="Straight Arrow Connector 5">
            <a:extLst>
              <a:ext uri="{FF2B5EF4-FFF2-40B4-BE49-F238E27FC236}">
                <a16:creationId xmlns:a16="http://schemas.microsoft.com/office/drawing/2014/main" id="{53829A23-87AF-ECE0-64FE-5088F1635156}"/>
              </a:ext>
            </a:extLst>
          </p:cNvPr>
          <p:cNvCxnSpPr>
            <a:cxnSpLocks/>
          </p:cNvCxnSpPr>
          <p:nvPr/>
        </p:nvCxnSpPr>
        <p:spPr>
          <a:xfrm>
            <a:off x="3581400" y="4255078"/>
            <a:ext cx="1265808" cy="328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F3C08F-1CAE-8F04-BA8C-5D28CD4238DF}"/>
              </a:ext>
            </a:extLst>
          </p:cNvPr>
          <p:cNvCxnSpPr>
            <a:cxnSpLocks/>
            <a:stCxn id="13" idx="1"/>
          </p:cNvCxnSpPr>
          <p:nvPr/>
        </p:nvCxnSpPr>
        <p:spPr>
          <a:xfrm flipH="1">
            <a:off x="6616825" y="4234649"/>
            <a:ext cx="1669543" cy="656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629274C-ECA2-F6FA-6CA1-DE7F3729628A}"/>
              </a:ext>
            </a:extLst>
          </p:cNvPr>
          <p:cNvSpPr txBox="1"/>
          <p:nvPr/>
        </p:nvSpPr>
        <p:spPr>
          <a:xfrm>
            <a:off x="1954567" y="4029553"/>
            <a:ext cx="1626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Broadcast Area</a:t>
            </a:r>
          </a:p>
        </p:txBody>
      </p:sp>
      <p:sp>
        <p:nvSpPr>
          <p:cNvPr id="13" name="TextBox 12">
            <a:extLst>
              <a:ext uri="{FF2B5EF4-FFF2-40B4-BE49-F238E27FC236}">
                <a16:creationId xmlns:a16="http://schemas.microsoft.com/office/drawing/2014/main" id="{6E85C5F5-3EC7-3174-10CF-C84833B67922}"/>
              </a:ext>
            </a:extLst>
          </p:cNvPr>
          <p:cNvSpPr txBox="1"/>
          <p:nvPr/>
        </p:nvSpPr>
        <p:spPr>
          <a:xfrm>
            <a:off x="8286368" y="4049983"/>
            <a:ext cx="12081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Alert Area</a:t>
            </a:r>
          </a:p>
        </p:txBody>
      </p:sp>
      <p:pic>
        <p:nvPicPr>
          <p:cNvPr id="5" name="Picture 7">
            <a:extLst>
              <a:ext uri="{FF2B5EF4-FFF2-40B4-BE49-F238E27FC236}">
                <a16:creationId xmlns:a16="http://schemas.microsoft.com/office/drawing/2014/main" id="{E1B8E55F-497C-52A7-94B4-FAE3310C6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906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ED7E-3991-FBEA-CDD7-21843B8FC602}"/>
              </a:ext>
            </a:extLst>
          </p:cNvPr>
          <p:cNvSpPr>
            <a:spLocks noGrp="1"/>
          </p:cNvSpPr>
          <p:nvPr>
            <p:ph type="title"/>
          </p:nvPr>
        </p:nvSpPr>
        <p:spPr/>
        <p:txBody>
          <a:bodyPr>
            <a:normAutofit/>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Definitions</a:t>
            </a:r>
            <a:r>
              <a:rPr lang="en-US" dirty="0"/>
              <a:t> </a:t>
            </a:r>
          </a:p>
        </p:txBody>
      </p:sp>
      <p:sp>
        <p:nvSpPr>
          <p:cNvPr id="4" name="Slide Number Placeholder 3">
            <a:extLst>
              <a:ext uri="{FF2B5EF4-FFF2-40B4-BE49-F238E27FC236}">
                <a16:creationId xmlns:a16="http://schemas.microsoft.com/office/drawing/2014/main" id="{75A1A146-70B0-C0F4-680C-2BC3B339AF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E118DD1E-E122-C4A1-6C8C-54E87877188F}"/>
              </a:ext>
            </a:extLst>
          </p:cNvPr>
          <p:cNvGraphicFramePr>
            <a:graphicFrameLocks noGrp="1"/>
          </p:cNvGraphicFramePr>
          <p:nvPr/>
        </p:nvGraphicFramePr>
        <p:xfrm>
          <a:off x="3141027" y="2599719"/>
          <a:ext cx="5909945" cy="2926080"/>
        </p:xfrm>
        <a:graphic>
          <a:graphicData uri="http://schemas.openxmlformats.org/drawingml/2006/table">
            <a:tbl>
              <a:tblPr firstRow="1" firstCol="1" bandRow="1"/>
              <a:tblGrid>
                <a:gridCol w="1311275">
                  <a:extLst>
                    <a:ext uri="{9D8B030D-6E8A-4147-A177-3AD203B41FA5}">
                      <a16:colId xmlns:a16="http://schemas.microsoft.com/office/drawing/2014/main" val="1583752721"/>
                    </a:ext>
                  </a:extLst>
                </a:gridCol>
                <a:gridCol w="4598670">
                  <a:extLst>
                    <a:ext uri="{9D8B030D-6E8A-4147-A177-3AD203B41FA5}">
                      <a16:colId xmlns:a16="http://schemas.microsoft.com/office/drawing/2014/main" val="2660714237"/>
                    </a:ext>
                  </a:extLst>
                </a:gridCol>
              </a:tblGrid>
              <a:tr h="0">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Number of devices inside the Alert Area which (including within 0.1 miles of the Alert Area boundary) presented the WEA divided by the total number of devices that presented the WEA.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463846"/>
                  </a:ext>
                </a:extLst>
              </a:tr>
              <a:tr h="0">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Latency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Time between when the Alert Originator sends the WEA and the time that the WEA is presented on a device.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487281"/>
                  </a:ext>
                </a:extLst>
              </a:tr>
              <a:tr h="0">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Proportion of devices within the Alert Area (including within 0.1 miles of the Alert Area boundary) that received and appropriately processed (e.g., presented if appropriate based on user’s setting, location, etc.) the alert.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287556"/>
                  </a:ext>
                </a:extLst>
              </a:tr>
            </a:tbl>
          </a:graphicData>
        </a:graphic>
      </p:graphicFrame>
      <p:sp>
        <p:nvSpPr>
          <p:cNvPr id="11" name="Rectangle 4">
            <a:extLst>
              <a:ext uri="{FF2B5EF4-FFF2-40B4-BE49-F238E27FC236}">
                <a16:creationId xmlns:a16="http://schemas.microsoft.com/office/drawing/2014/main" id="{F1B8D463-EC87-D758-36F7-484AFC9BE4D5}"/>
              </a:ext>
            </a:extLst>
          </p:cNvPr>
          <p:cNvSpPr>
            <a:spLocks noChangeArrowheads="1"/>
          </p:cNvSpPr>
          <p:nvPr/>
        </p:nvSpPr>
        <p:spPr bwMode="auto">
          <a:xfrm>
            <a:off x="1964127" y="29671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8F6C37E3-7773-B7FC-7763-AC6A8DA5462D}"/>
              </a:ext>
            </a:extLst>
          </p:cNvPr>
          <p:cNvSpPr txBox="1"/>
          <p:nvPr/>
        </p:nvSpPr>
        <p:spPr>
          <a:xfrm>
            <a:off x="4827602" y="2012365"/>
            <a:ext cx="25367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Performance Metrics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7">
            <a:extLst>
              <a:ext uri="{FF2B5EF4-FFF2-40B4-BE49-F238E27FC236}">
                <a16:creationId xmlns:a16="http://schemas.microsoft.com/office/drawing/2014/main" id="{25CF4FB9-1F55-2503-D9B2-8E6DAA127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427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7DCD-1301-FD74-ADA7-7E329D5CF4FE}"/>
              </a:ext>
            </a:extLst>
          </p:cNvPr>
          <p:cNvSpPr>
            <a:spLocks noGrp="1"/>
          </p:cNvSpPr>
          <p:nvPr>
            <p:ph type="title"/>
          </p:nvPr>
        </p:nvSpPr>
        <p:spPr/>
        <p:txBody>
          <a:bodyPr>
            <a:noAutofit/>
          </a:bodyPr>
          <a:lstStyle/>
          <a:p>
            <a:pPr algn="ctr"/>
            <a:r>
              <a:rPr lang="en-US" sz="3200" b="1" dirty="0">
                <a:latin typeface="Times New Roman" panose="02020603050405020304" pitchFamily="18" charset="0"/>
                <a:ea typeface="ＭＳ Ｐゴシック" pitchFamily="34" charset="-128"/>
                <a:cs typeface="Times New Roman" panose="02020603050405020304" pitchFamily="18" charset="0"/>
              </a:rPr>
              <a:t>Identified Needs as Provided by the Alert Originators</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Reliability</a:t>
            </a:r>
            <a:endParaRPr lang="en-US" sz="3200" dirty="0"/>
          </a:p>
        </p:txBody>
      </p:sp>
      <p:sp>
        <p:nvSpPr>
          <p:cNvPr id="3" name="Content Placeholder 2">
            <a:extLst>
              <a:ext uri="{FF2B5EF4-FFF2-40B4-BE49-F238E27FC236}">
                <a16:creationId xmlns:a16="http://schemas.microsoft.com/office/drawing/2014/main" id="{0D39729A-788C-3BAB-8F3F-3E27531F85CF}"/>
              </a:ext>
            </a:extLst>
          </p:cNvPr>
          <p:cNvSpPr>
            <a:spLocks noGrp="1"/>
          </p:cNvSpPr>
          <p:nvPr>
            <p:ph idx="1"/>
          </p:nvPr>
        </p:nvSpPr>
        <p:spPr/>
        <p:txBody>
          <a:bodyPr/>
          <a:lstStyle/>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Reliability, defined as the proportion of devices within the Alert Area (including within 0.1 miles of the Alert Area boundary) that received and appropriately processed (e.g., presented if appropriate based on user’s setting, location, etc.) the alert, may also include information such as:</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lvl="1">
              <a:spcBef>
                <a:spcPts val="0"/>
              </a:spcBef>
              <a:tabLst>
                <a:tab pos="457200" algn="l"/>
              </a:tabLst>
            </a:pPr>
            <a:r>
              <a:rPr lang="en-US" sz="1800" dirty="0">
                <a:latin typeface="Times New Roman" panose="02020603050405020304" pitchFamily="18" charset="0"/>
              </a:rPr>
              <a:t>The number of mobile devices that received the alert and presented it successfully.</a:t>
            </a:r>
          </a:p>
          <a:p>
            <a:pPr lvl="1">
              <a:spcBef>
                <a:spcPts val="0"/>
              </a:spcBef>
              <a:tabLst>
                <a:tab pos="457200" algn="l"/>
              </a:tabLst>
            </a:pPr>
            <a:r>
              <a:rPr lang="en-US" sz="1800" dirty="0">
                <a:latin typeface="Times New Roman" panose="02020603050405020304" pitchFamily="18" charset="0"/>
              </a:rPr>
              <a:t>The number of mobile devices that received the alert but did not present it due to being outside the Alert Area.</a:t>
            </a:r>
          </a:p>
          <a:p>
            <a:pPr lvl="1">
              <a:spcBef>
                <a:spcPts val="0"/>
              </a:spcBef>
              <a:tabLst>
                <a:tab pos="457200" algn="l"/>
              </a:tabLst>
            </a:pPr>
            <a:r>
              <a:rPr lang="en-US" sz="1800" dirty="0">
                <a:latin typeface="Times New Roman" panose="02020603050405020304" pitchFamily="18" charset="0"/>
              </a:rPr>
              <a:t>The number of mobile devices that received the alert, presented the alert by default due to location being unavailable (e.g., location services turned off).</a:t>
            </a:r>
          </a:p>
          <a:p>
            <a:pPr lvl="1">
              <a:spcBef>
                <a:spcPts val="0"/>
              </a:spcBef>
              <a:tabLst>
                <a:tab pos="457200" algn="l"/>
              </a:tabLst>
            </a:pPr>
            <a:r>
              <a:rPr lang="en-US" sz="1800" dirty="0">
                <a:latin typeface="Times New Roman" panose="02020603050405020304" pitchFamily="18" charset="0"/>
              </a:rPr>
              <a:t>The number of mobile devices that received the alert but did not present due to the user’s mobile device settings (e.g., opted out of AMBER alerts).</a:t>
            </a:r>
          </a:p>
          <a:p>
            <a:pPr lvl="1">
              <a:spcBef>
                <a:spcPts val="0"/>
              </a:spcBef>
              <a:tabLst>
                <a:tab pos="457200" algn="l"/>
              </a:tabLst>
            </a:pPr>
            <a:r>
              <a:rPr lang="en-US" sz="1800" dirty="0">
                <a:effectLst/>
                <a:latin typeface="Times New Roman" panose="02020603050405020304" pitchFamily="18" charset="0"/>
                <a:ea typeface="Times New Roman" panose="02020603050405020304" pitchFamily="18" charset="0"/>
              </a:rPr>
              <a:t>The number of all mobile devices that should have received the alert.</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603CD882-8BDC-57B1-DF67-0AB9E9DD1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99B1637F-E392-04AF-518C-B66BD7847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522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7DCD-1301-FD74-ADA7-7E329D5CF4FE}"/>
              </a:ext>
            </a:extLst>
          </p:cNvPr>
          <p:cNvSpPr>
            <a:spLocks noGrp="1"/>
          </p:cNvSpPr>
          <p:nvPr>
            <p:ph type="title"/>
          </p:nvPr>
        </p:nvSpPr>
        <p:spPr/>
        <p:txBody>
          <a:bodyPr>
            <a:noAutofit/>
          </a:bodyPr>
          <a:lstStyle/>
          <a:p>
            <a:pPr algn="ctr"/>
            <a:r>
              <a:rPr lang="en-US" sz="3200" b="1" dirty="0">
                <a:latin typeface="Times New Roman" panose="02020603050405020304" pitchFamily="18" charset="0"/>
                <a:ea typeface="ＭＳ Ｐゴシック" pitchFamily="34" charset="-128"/>
                <a:cs typeface="Times New Roman" panose="02020603050405020304" pitchFamily="18" charset="0"/>
              </a:rPr>
              <a:t>Identified Needs as Provided by the Alert Originators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Latency</a:t>
            </a:r>
            <a:endParaRPr lang="en-US" sz="3200" dirty="0"/>
          </a:p>
        </p:txBody>
      </p:sp>
      <p:sp>
        <p:nvSpPr>
          <p:cNvPr id="3" name="Content Placeholder 2">
            <a:extLst>
              <a:ext uri="{FF2B5EF4-FFF2-40B4-BE49-F238E27FC236}">
                <a16:creationId xmlns:a16="http://schemas.microsoft.com/office/drawing/2014/main" id="{0D39729A-788C-3BAB-8F3F-3E27531F85CF}"/>
              </a:ext>
            </a:extLst>
          </p:cNvPr>
          <p:cNvSpPr>
            <a:spLocks noGrp="1"/>
          </p:cNvSpPr>
          <p:nvPr>
            <p:ph idx="1"/>
          </p:nvPr>
        </p:nvSpPr>
        <p:spPr/>
        <p:txBody>
          <a:bodyPr>
            <a:normAutofit/>
          </a:bodyPr>
          <a:lstStyle/>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Latency, defined as the time between when the Alert Originator sends the WEA and the time that the WEA is presented on a device, may also include intermediary timestamp information which includes:</a:t>
            </a:r>
          </a:p>
          <a:p>
            <a:pPr marL="0" marR="0" indent="0">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lvl="1">
              <a:spcBef>
                <a:spcPts val="0"/>
              </a:spcBef>
              <a:tabLst>
                <a:tab pos="457200" algn="l"/>
              </a:tabLst>
            </a:pPr>
            <a:r>
              <a:rPr lang="en-US" sz="1800" dirty="0">
                <a:latin typeface="Times New Roman" panose="02020603050405020304" pitchFamily="18" charset="0"/>
              </a:rPr>
              <a:t>the time CAP alert is originated by an alert originator, </a:t>
            </a:r>
          </a:p>
          <a:p>
            <a:pPr lvl="1">
              <a:spcBef>
                <a:spcPts val="0"/>
              </a:spcBef>
              <a:tabLst>
                <a:tab pos="457200" algn="l"/>
              </a:tabLst>
            </a:pPr>
            <a:r>
              <a:rPr lang="en-US" sz="1800" dirty="0">
                <a:latin typeface="Times New Roman" panose="02020603050405020304" pitchFamily="18" charset="0"/>
              </a:rPr>
              <a:t>the time the CAP alert is received at FEMA IPAWS,</a:t>
            </a:r>
          </a:p>
          <a:p>
            <a:pPr lvl="1">
              <a:spcBef>
                <a:spcPts val="0"/>
              </a:spcBef>
              <a:tabLst>
                <a:tab pos="457200" algn="l"/>
              </a:tabLst>
            </a:pPr>
            <a:r>
              <a:rPr lang="en-US" sz="1800" dirty="0">
                <a:latin typeface="Times New Roman" panose="02020603050405020304" pitchFamily="18" charset="0"/>
              </a:rPr>
              <a:t>the time FEMA IPAWS delivers the WEA alert to each Participating CMSP,</a:t>
            </a:r>
          </a:p>
          <a:p>
            <a:pPr lvl="1">
              <a:spcBef>
                <a:spcPts val="0"/>
              </a:spcBef>
              <a:tabLst>
                <a:tab pos="457200" algn="l"/>
              </a:tabLst>
            </a:pPr>
            <a:r>
              <a:rPr lang="en-US" sz="1800" dirty="0">
                <a:latin typeface="Times New Roman" panose="02020603050405020304" pitchFamily="18" charset="0"/>
              </a:rPr>
              <a:t>the time FEMA IPAWS delivers the WEA alert to PBS,</a:t>
            </a:r>
          </a:p>
          <a:p>
            <a:pPr lvl="1">
              <a:spcBef>
                <a:spcPts val="0"/>
              </a:spcBef>
              <a:tabLst>
                <a:tab pos="457200" algn="l"/>
              </a:tabLst>
            </a:pPr>
            <a:r>
              <a:rPr lang="en-US" sz="1800" dirty="0">
                <a:latin typeface="Times New Roman" panose="02020603050405020304" pitchFamily="18" charset="0"/>
              </a:rPr>
              <a:t>the time that each Participating CMSP receives the alert at their CMSP Gateway,</a:t>
            </a:r>
          </a:p>
          <a:p>
            <a:pPr lvl="1">
              <a:spcBef>
                <a:spcPts val="0"/>
              </a:spcBef>
              <a:tabLst>
                <a:tab pos="457200" algn="l"/>
              </a:tabLst>
            </a:pPr>
            <a:r>
              <a:rPr lang="en-US" sz="1800" dirty="0">
                <a:latin typeface="Times New Roman" panose="02020603050405020304" pitchFamily="18" charset="0"/>
              </a:rPr>
              <a:t>the times that each Participating CMSP starts broadcasting the WEA*,</a:t>
            </a:r>
          </a:p>
          <a:p>
            <a:pPr lvl="1">
              <a:spcBef>
                <a:spcPts val="0"/>
              </a:spcBef>
              <a:tabLst>
                <a:tab pos="457200" algn="l"/>
              </a:tabLst>
            </a:pPr>
            <a:r>
              <a:rPr lang="en-US" sz="1800" dirty="0">
                <a:latin typeface="Times New Roman" panose="02020603050405020304" pitchFamily="18" charset="0"/>
              </a:rPr>
              <a:t>the time that PBS begins broadcasting the WEA,</a:t>
            </a:r>
          </a:p>
          <a:p>
            <a:pPr lvl="1">
              <a:spcBef>
                <a:spcPts val="0"/>
              </a:spcBef>
              <a:tabLst>
                <a:tab pos="457200" algn="l"/>
              </a:tabLst>
            </a:pPr>
            <a:r>
              <a:rPr lang="en-US" sz="1800" dirty="0">
                <a:latin typeface="Times New Roman" panose="02020603050405020304" pitchFamily="18" charset="0"/>
              </a:rPr>
              <a:t>the time that the WEA is received at the mobile device, and</a:t>
            </a:r>
          </a:p>
          <a:p>
            <a:pPr lvl="1">
              <a:spcBef>
                <a:spcPts val="0"/>
              </a:spcBef>
              <a:tabLst>
                <a:tab pos="457200" algn="l"/>
              </a:tabLst>
            </a:pPr>
            <a:r>
              <a:rPr lang="en-US" sz="1800" dirty="0">
                <a:latin typeface="Times New Roman" panose="02020603050405020304" pitchFamily="18" charset="0"/>
              </a:rPr>
              <a:t>the time that the WEA is presented to the user.</a:t>
            </a:r>
          </a:p>
          <a:p>
            <a:pPr marL="0" marR="0" indent="0">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During the standardization process the definition of “start of broadcasting” would need to be defined.</a:t>
            </a:r>
          </a:p>
          <a:p>
            <a:endParaRPr lang="en-US" dirty="0"/>
          </a:p>
        </p:txBody>
      </p:sp>
      <p:sp>
        <p:nvSpPr>
          <p:cNvPr id="4" name="Slide Number Placeholder 3">
            <a:extLst>
              <a:ext uri="{FF2B5EF4-FFF2-40B4-BE49-F238E27FC236}">
                <a16:creationId xmlns:a16="http://schemas.microsoft.com/office/drawing/2014/main" id="{603CD882-8BDC-57B1-DF67-0AB9E9DD1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759AFF9A-1238-189A-674C-E0C4D51B7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891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7DCD-1301-FD74-ADA7-7E329D5CF4FE}"/>
              </a:ext>
            </a:extLst>
          </p:cNvPr>
          <p:cNvSpPr>
            <a:spLocks noGrp="1"/>
          </p:cNvSpPr>
          <p:nvPr>
            <p:ph type="title"/>
          </p:nvPr>
        </p:nvSpPr>
        <p:spPr/>
        <p:txBody>
          <a:bodyPr>
            <a:noAutofit/>
          </a:bodyPr>
          <a:lstStyle/>
          <a:p>
            <a:pPr algn="ctr"/>
            <a:r>
              <a:rPr lang="en-US" sz="3200" b="1" dirty="0">
                <a:latin typeface="Times New Roman" panose="02020603050405020304" pitchFamily="18" charset="0"/>
                <a:ea typeface="ＭＳ Ｐゴシック" pitchFamily="34" charset="-128"/>
                <a:cs typeface="Times New Roman" panose="02020603050405020304" pitchFamily="18" charset="0"/>
              </a:rPr>
              <a:t>Identified Needs as Provided by the Alert Originators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Accuracy</a:t>
            </a:r>
            <a:endParaRPr lang="en-US" sz="3200" dirty="0"/>
          </a:p>
        </p:txBody>
      </p:sp>
      <p:sp>
        <p:nvSpPr>
          <p:cNvPr id="3" name="Content Placeholder 2">
            <a:extLst>
              <a:ext uri="{FF2B5EF4-FFF2-40B4-BE49-F238E27FC236}">
                <a16:creationId xmlns:a16="http://schemas.microsoft.com/office/drawing/2014/main" id="{0D39729A-788C-3BAB-8F3F-3E27531F85CF}"/>
              </a:ext>
            </a:extLst>
          </p:cNvPr>
          <p:cNvSpPr>
            <a:spLocks noGrp="1"/>
          </p:cNvSpPr>
          <p:nvPr>
            <p:ph idx="1"/>
          </p:nvPr>
        </p:nvSpPr>
        <p:spPr/>
        <p:txBody>
          <a:bodyPr>
            <a:normAutofit/>
          </a:bodyPr>
          <a:lstStyle/>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Accuracy, defined as the number of devices inside the Alert Area which (including within 0.1 miles of the Alert Area boundary) presented the WEA divided by the total number of devices that presented the WEA, could also be characterized with information to include:</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The distance outside the alert area where the WEA was presented</a:t>
            </a:r>
          </a:p>
          <a:p>
            <a:pPr lvl="1">
              <a:spcBef>
                <a:spcPts val="0"/>
              </a:spcBef>
            </a:pPr>
            <a:r>
              <a:rPr lang="en-US" sz="1800" dirty="0">
                <a:effectLst/>
                <a:latin typeface="Times New Roman" panose="02020603050405020304" pitchFamily="18" charset="0"/>
                <a:ea typeface="Times New Roman" panose="02020603050405020304" pitchFamily="18" charset="0"/>
              </a:rPr>
              <a:t>Average distance outside the alert area</a:t>
            </a:r>
          </a:p>
          <a:p>
            <a:pPr lvl="1">
              <a:spcBef>
                <a:spcPts val="0"/>
              </a:spcBef>
            </a:pPr>
            <a:r>
              <a:rPr lang="en-US" sz="1800" dirty="0">
                <a:effectLst/>
                <a:latin typeface="Times New Roman" panose="02020603050405020304" pitchFamily="18" charset="0"/>
                <a:ea typeface="Times New Roman" panose="02020603050405020304" pitchFamily="18" charset="0"/>
              </a:rPr>
              <a:t>Median distance outside the alert area</a:t>
            </a:r>
          </a:p>
          <a:p>
            <a:pPr lvl="1">
              <a:spcBef>
                <a:spcPts val="0"/>
              </a:spcBef>
            </a:pPr>
            <a:r>
              <a:rPr lang="en-US" sz="1800" dirty="0">
                <a:effectLst/>
                <a:latin typeface="Times New Roman" panose="02020603050405020304" pitchFamily="18" charset="0"/>
                <a:ea typeface="Times New Roman" panose="02020603050405020304" pitchFamily="18" charset="0"/>
              </a:rPr>
              <a:t>Maximum distance outside the alert area </a:t>
            </a:r>
          </a:p>
          <a:p>
            <a:pPr lvl="1">
              <a:spcBef>
                <a:spcPts val="0"/>
              </a:spcBef>
            </a:pPr>
            <a:r>
              <a:rPr lang="en-US" sz="1800" dirty="0">
                <a:effectLst/>
                <a:latin typeface="Times New Roman" panose="02020603050405020304" pitchFamily="18" charset="0"/>
                <a:ea typeface="Times New Roman" panose="02020603050405020304" pitchFamily="18" charset="0"/>
              </a:rPr>
              <a:t>Minimum distance outside the alert area</a:t>
            </a:r>
          </a:p>
        </p:txBody>
      </p:sp>
      <p:sp>
        <p:nvSpPr>
          <p:cNvPr id="4" name="Slide Number Placeholder 3">
            <a:extLst>
              <a:ext uri="{FF2B5EF4-FFF2-40B4-BE49-F238E27FC236}">
                <a16:creationId xmlns:a16="http://schemas.microsoft.com/office/drawing/2014/main" id="{603CD882-8BDC-57B1-DF67-0AB9E9DD1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872FC213-57CA-B7E3-CDBB-245DED9B4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106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0D8A-AB06-BED5-4451-2AF6DFDA38DD}"/>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Analysis</a:t>
            </a:r>
            <a:endParaRPr lang="en-US" dirty="0"/>
          </a:p>
        </p:txBody>
      </p:sp>
      <p:sp>
        <p:nvSpPr>
          <p:cNvPr id="3" name="Content Placeholder 2">
            <a:extLst>
              <a:ext uri="{FF2B5EF4-FFF2-40B4-BE49-F238E27FC236}">
                <a16:creationId xmlns:a16="http://schemas.microsoft.com/office/drawing/2014/main" id="{5055DABB-F71D-417F-4A9A-04C39510DDC7}"/>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Three proposals were analyzed:</a:t>
            </a:r>
          </a:p>
          <a:p>
            <a:pPr lvl="1"/>
            <a:r>
              <a:rPr lang="en-US" dirty="0">
                <a:latin typeface="Times New Roman" panose="02020603050405020304" pitchFamily="18" charset="0"/>
                <a:cs typeface="Times New Roman" panose="02020603050405020304" pitchFamily="18" charset="0"/>
              </a:rPr>
              <a:t>State/Local WEA Test.</a:t>
            </a:r>
          </a:p>
          <a:p>
            <a:pPr lvl="1"/>
            <a:r>
              <a:rPr lang="en-US" dirty="0">
                <a:latin typeface="Times New Roman" panose="02020603050405020304" pitchFamily="18" charset="0"/>
                <a:cs typeface="Times New Roman" panose="02020603050405020304" pitchFamily="18" charset="0"/>
              </a:rPr>
              <a:t>Automated Performance Reporting from Opted-In Consumer Devices.</a:t>
            </a:r>
          </a:p>
          <a:p>
            <a:pPr lvl="1"/>
            <a:r>
              <a:rPr lang="en-US" dirty="0">
                <a:latin typeface="Times New Roman" panose="02020603050405020304" pitchFamily="18" charset="0"/>
                <a:cs typeface="Times New Roman" panose="02020603050405020304" pitchFamily="18" charset="0"/>
              </a:rPr>
              <a:t>Automated Reporting from Staged Devices.</a:t>
            </a:r>
          </a:p>
          <a:p>
            <a:endParaRPr lang="en-US" dirty="0"/>
          </a:p>
        </p:txBody>
      </p:sp>
      <p:sp>
        <p:nvSpPr>
          <p:cNvPr id="4" name="Slide Number Placeholder 3">
            <a:extLst>
              <a:ext uri="{FF2B5EF4-FFF2-40B4-BE49-F238E27FC236}">
                <a16:creationId xmlns:a16="http://schemas.microsoft.com/office/drawing/2014/main" id="{2549DDF6-75A6-06B7-A695-C3789A446C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DC92CCEB-956B-54EE-E11A-CCC163160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51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819275" y="1610811"/>
            <a:ext cx="8604884" cy="2475233"/>
          </a:xfrm>
        </p:spPr>
        <p:txBody>
          <a:bodyPr>
            <a:normAutofit fontScale="90000"/>
          </a:bodyPr>
          <a:lstStyle/>
          <a:p>
            <a:pPr eaLnBrk="1" hangingPunct="1"/>
            <a:r>
              <a:rPr lang="en-US" sz="3600" b="1" dirty="0">
                <a:latin typeface="Times New Roman" panose="02020603050405020304" pitchFamily="18" charset="0"/>
                <a:ea typeface="ＭＳ Ｐゴシック" pitchFamily="34" charset="-128"/>
                <a:cs typeface="Times New Roman" panose="02020603050405020304" pitchFamily="18" charset="0"/>
              </a:rPr>
              <a:t>Working Group 2:</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latin typeface="Times New Roman" panose="02020603050405020304" pitchFamily="18" charset="0"/>
                <a:ea typeface="ＭＳ Ｐゴシック" pitchFamily="34" charset="-128"/>
                <a:cs typeface="Times New Roman" panose="02020603050405020304" pitchFamily="18" charset="0"/>
              </a:rPr>
              <a:t>Promoting Security, Reliability, and Interoperability of Open Radio Access Network Equipment</a:t>
            </a:r>
            <a:br>
              <a:rPr lang="en-US" sz="3600"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881117"/>
            <a:ext cx="11416937"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December 15,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Mike Barnes,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Mavenir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George Woodward,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RWA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Zenji Nakazawa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B4BB-003D-2F8E-76C1-BA7E06504859}"/>
              </a:ext>
            </a:extLst>
          </p:cNvPr>
          <p:cNvSpPr>
            <a:spLocks noGrp="1"/>
          </p:cNvSpPr>
          <p:nvPr>
            <p:ph type="title"/>
          </p:nvPr>
        </p:nvSpPr>
        <p:spPr/>
        <p:txBody>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State/Local WEA Test</a:t>
            </a:r>
          </a:p>
        </p:txBody>
      </p:sp>
      <p:sp>
        <p:nvSpPr>
          <p:cNvPr id="3" name="Content Placeholder 2">
            <a:extLst>
              <a:ext uri="{FF2B5EF4-FFF2-40B4-BE49-F238E27FC236}">
                <a16:creationId xmlns:a16="http://schemas.microsoft.com/office/drawing/2014/main" id="{B867D1CF-D25A-DA10-4E65-5D09D7D7B4B7}"/>
              </a:ext>
            </a:extLst>
          </p:cNvPr>
          <p:cNvSpPr>
            <a:spLocks noGrp="1"/>
          </p:cNvSpPr>
          <p:nvPr>
            <p:ph idx="1"/>
          </p:nvPr>
        </p:nvSpPr>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The State/Local WEA Test is required to be supported by CMSPs in the FCC’s 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Report and Order, released in September 2016.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FCC, FEMA, CMSPs, and state and local public safety agencies have carried out nationwide and localized alert tests since 2016, producing reports on capabilities and effectiveness of WEA.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State/Local WEA Test capability allows for controlled testing done by the Alert Originators, with a known group of Test Participants at specified dates/times to enable reliable testing and analysis.  This would allow for testing and building confidence of the end-to-end flow by the Alert Originator.</a:t>
            </a:r>
          </a:p>
        </p:txBody>
      </p:sp>
      <p:sp>
        <p:nvSpPr>
          <p:cNvPr id="4" name="Slide Number Placeholder 3">
            <a:extLst>
              <a:ext uri="{FF2B5EF4-FFF2-40B4-BE49-F238E27FC236}">
                <a16:creationId xmlns:a16="http://schemas.microsoft.com/office/drawing/2014/main" id="{A66415BF-86AD-211C-35F1-1ABEEA06AB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67533AB2-22EE-E3D9-5A89-59D9A3EDB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826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5E4E-B7C5-144D-A10A-B54E53BA6939}"/>
              </a:ext>
            </a:extLst>
          </p:cNvPr>
          <p:cNvSpPr>
            <a:spLocks noGrp="1"/>
          </p:cNvSpPr>
          <p:nvPr>
            <p:ph type="title"/>
          </p:nvPr>
        </p:nvSpPr>
        <p:spPr>
          <a:xfrm>
            <a:off x="762699" y="133349"/>
            <a:ext cx="10515600" cy="1325563"/>
          </a:xfrm>
        </p:spPr>
        <p:txBody>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State/Local WEA Test</a:t>
            </a:r>
            <a:endParaRPr lang="en-US" dirty="0"/>
          </a:p>
        </p:txBody>
      </p:sp>
      <p:sp>
        <p:nvSpPr>
          <p:cNvPr id="3" name="Content Placeholder 2">
            <a:extLst>
              <a:ext uri="{FF2B5EF4-FFF2-40B4-BE49-F238E27FC236}">
                <a16:creationId xmlns:a16="http://schemas.microsoft.com/office/drawing/2014/main" id="{6BCD72FD-8CCB-E3F8-F06B-A4C991AB241A}"/>
              </a:ext>
            </a:extLst>
          </p:cNvPr>
          <p:cNvSpPr>
            <a:spLocks noGrp="1"/>
          </p:cNvSpPr>
          <p:nvPr>
            <p:ph idx="1"/>
          </p:nvPr>
        </p:nvSpPr>
        <p:spPr>
          <a:xfrm>
            <a:off x="1867424" y="1190565"/>
            <a:ext cx="9004708" cy="5178492"/>
          </a:xfrm>
        </p:spPr>
        <p:txBody>
          <a:bodyPr>
            <a:normAutofit fontScale="92500" lnSpcReduction="20000"/>
          </a:bodyPr>
          <a:lstStyle/>
          <a:p>
            <a:pPr marL="0" indent="0">
              <a:lnSpc>
                <a:spcPct val="120000"/>
              </a:lnSpc>
              <a:spcBef>
                <a:spcPts val="1200"/>
              </a:spcBef>
              <a:spcAft>
                <a:spcPts val="300"/>
              </a:spcAft>
              <a:buNone/>
            </a:pPr>
            <a:r>
              <a:rPr lang="en-US" sz="1300" b="1" dirty="0">
                <a:effectLst/>
                <a:latin typeface="Times New Roman" panose="02020603050405020304" pitchFamily="18" charset="0"/>
              </a:rPr>
              <a:t>Reliability </a:t>
            </a:r>
          </a:p>
          <a:p>
            <a:pPr marL="0" marR="0" indent="0">
              <a:lnSpc>
                <a:spcPct val="120000"/>
              </a:lnSpc>
              <a:spcBef>
                <a:spcPts val="0"/>
              </a:spcBef>
              <a:spcAft>
                <a:spcPts val="0"/>
              </a:spcAft>
              <a:buNone/>
            </a:pPr>
            <a:r>
              <a:rPr lang="en-US" sz="1300" dirty="0">
                <a:effectLst/>
                <a:latin typeface="Times New Roman" panose="02020603050405020304" pitchFamily="18" charset="0"/>
                <a:ea typeface="Times New Roman" panose="02020603050405020304" pitchFamily="18" charset="0"/>
              </a:rPr>
              <a:t>Reported by the Test Participant:</a:t>
            </a:r>
          </a:p>
          <a:p>
            <a:pPr lvl="1">
              <a:lnSpc>
                <a:spcPct val="120000"/>
              </a:lnSpc>
              <a:spcBef>
                <a:spcPts val="0"/>
              </a:spcBef>
              <a:buFont typeface="+mj-lt"/>
              <a:buAutoNum type="arabicParenR"/>
            </a:pPr>
            <a:r>
              <a:rPr lang="en-US" sz="1200" dirty="0">
                <a:effectLst/>
                <a:latin typeface="Times New Roman" panose="02020603050405020304" pitchFamily="18" charset="0"/>
                <a:ea typeface="Times New Roman" panose="02020603050405020304" pitchFamily="18" charset="0"/>
              </a:rPr>
              <a:t>Presentation of the alert based upon location of device/Test Participants for Ground Truth verification</a:t>
            </a:r>
          </a:p>
          <a:p>
            <a:pPr lvl="1">
              <a:lnSpc>
                <a:spcPct val="120000"/>
              </a:lnSpc>
              <a:spcBef>
                <a:spcPts val="0"/>
              </a:spcBef>
              <a:buFont typeface="+mj-lt"/>
              <a:buAutoNum type="arabicParenR"/>
            </a:pPr>
            <a:r>
              <a:rPr lang="en-US" sz="1200" dirty="0">
                <a:effectLst/>
                <a:latin typeface="Times New Roman" panose="02020603050405020304" pitchFamily="18" charset="0"/>
                <a:ea typeface="Times New Roman" panose="02020603050405020304" pitchFamily="18" charset="0"/>
              </a:rPr>
              <a:t>Service provider</a:t>
            </a:r>
          </a:p>
          <a:p>
            <a:pPr lvl="1">
              <a:lnSpc>
                <a:spcPct val="120000"/>
              </a:lnSpc>
              <a:spcBef>
                <a:spcPts val="0"/>
              </a:spcBef>
              <a:buFont typeface="+mj-lt"/>
              <a:buAutoNum type="arabicParenR"/>
            </a:pPr>
            <a:r>
              <a:rPr lang="en-US" sz="1200" dirty="0">
                <a:effectLst/>
                <a:latin typeface="Times New Roman" panose="02020603050405020304" pitchFamily="18" charset="0"/>
                <a:ea typeface="Times New Roman" panose="02020603050405020304" pitchFamily="18" charset="0"/>
              </a:rPr>
              <a:t>Device settings (S/L test on/off, Location on/off)</a:t>
            </a:r>
          </a:p>
          <a:p>
            <a:pPr lvl="1">
              <a:lnSpc>
                <a:spcPct val="120000"/>
              </a:lnSpc>
              <a:spcBef>
                <a:spcPts val="0"/>
              </a:spcBef>
              <a:buFont typeface="+mj-lt"/>
              <a:buAutoNum type="arabicParenR"/>
            </a:pPr>
            <a:r>
              <a:rPr lang="en-US" sz="1200" dirty="0">
                <a:effectLst/>
                <a:latin typeface="Times New Roman" panose="02020603050405020304" pitchFamily="18" charset="0"/>
                <a:ea typeface="Times New Roman" panose="02020603050405020304" pitchFamily="18" charset="0"/>
              </a:rPr>
              <a:t>Device Manufacturer, Model, and OS version (a TAC of the Handset would be ideal). </a:t>
            </a:r>
          </a:p>
          <a:p>
            <a:pPr marL="0" indent="0">
              <a:lnSpc>
                <a:spcPct val="120000"/>
              </a:lnSpc>
              <a:spcBef>
                <a:spcPts val="1200"/>
              </a:spcBef>
              <a:spcAft>
                <a:spcPts val="300"/>
              </a:spcAft>
              <a:buNone/>
            </a:pPr>
            <a:r>
              <a:rPr lang="en-US" sz="1300" b="1" dirty="0">
                <a:latin typeface="Times New Roman" panose="02020603050405020304" pitchFamily="18" charset="0"/>
              </a:rPr>
              <a:t>Latency</a:t>
            </a:r>
            <a:r>
              <a:rPr lang="en-US" b="1" dirty="0">
                <a:latin typeface="Times New Roman" panose="02020603050405020304" pitchFamily="18" charset="0"/>
              </a:rPr>
              <a:t> </a:t>
            </a:r>
          </a:p>
          <a:p>
            <a:pPr marL="0" indent="0">
              <a:lnSpc>
                <a:spcPct val="120000"/>
              </a:lnSpc>
              <a:spcBef>
                <a:spcPts val="0"/>
              </a:spcBef>
              <a:buNone/>
            </a:pPr>
            <a:r>
              <a:rPr lang="en-US" sz="1300" dirty="0">
                <a:effectLst/>
                <a:latin typeface="Times New Roman" panose="02020603050405020304" pitchFamily="18" charset="0"/>
                <a:ea typeface="Times New Roman" panose="02020603050405020304" pitchFamily="18" charset="0"/>
              </a:rPr>
              <a:t>Reported by the Test Participant:</a:t>
            </a:r>
          </a:p>
          <a:p>
            <a:pPr lvl="1">
              <a:lnSpc>
                <a:spcPct val="120000"/>
              </a:lnSpc>
              <a:spcBef>
                <a:spcPts val="0"/>
              </a:spcBef>
              <a:buFont typeface="+mj-lt"/>
              <a:buAutoNum type="arabicParenR"/>
            </a:pPr>
            <a:r>
              <a:rPr lang="en-US" sz="1200" dirty="0">
                <a:latin typeface="Times New Roman" panose="02020603050405020304" pitchFamily="18" charset="0"/>
              </a:rPr>
              <a:t>Time of presentation on the handset</a:t>
            </a:r>
          </a:p>
          <a:p>
            <a:pPr lvl="1">
              <a:lnSpc>
                <a:spcPct val="120000"/>
              </a:lnSpc>
              <a:spcBef>
                <a:spcPts val="0"/>
              </a:spcBef>
              <a:buFont typeface="+mj-lt"/>
              <a:buAutoNum type="arabicParenR"/>
            </a:pPr>
            <a:r>
              <a:rPr lang="en-US" sz="1200" dirty="0">
                <a:latin typeface="Times New Roman" panose="02020603050405020304" pitchFamily="18" charset="0"/>
              </a:rPr>
              <a:t>Pertinent details if presentation was later than expected, such as surroundings (e.g., in an elevator) that may have influenced reception</a:t>
            </a:r>
          </a:p>
          <a:p>
            <a:pPr marL="0" indent="0">
              <a:lnSpc>
                <a:spcPct val="120000"/>
              </a:lnSpc>
              <a:spcBef>
                <a:spcPts val="0"/>
              </a:spcBef>
              <a:buNone/>
            </a:pPr>
            <a:r>
              <a:rPr lang="en-US" sz="1300" dirty="0">
                <a:effectLst/>
                <a:latin typeface="Times New Roman" panose="02020603050405020304" pitchFamily="18" charset="0"/>
                <a:ea typeface="Times New Roman" panose="02020603050405020304" pitchFamily="18" charset="0"/>
              </a:rPr>
              <a:t>Reported by the Alert Originator:</a:t>
            </a:r>
          </a:p>
          <a:p>
            <a:pPr lvl="1">
              <a:lnSpc>
                <a:spcPct val="120000"/>
              </a:lnSpc>
              <a:spcBef>
                <a:spcPts val="0"/>
              </a:spcBef>
              <a:buFont typeface="+mj-lt"/>
              <a:buAutoNum type="arabicParenR"/>
            </a:pPr>
            <a:r>
              <a:rPr lang="en-US" sz="1200" dirty="0">
                <a:latin typeface="Times New Roman" panose="02020603050405020304" pitchFamily="18" charset="0"/>
              </a:rPr>
              <a:t>Time the alert was initiated</a:t>
            </a:r>
          </a:p>
          <a:p>
            <a:pPr marL="0" indent="0">
              <a:lnSpc>
                <a:spcPct val="120000"/>
              </a:lnSpc>
              <a:spcBef>
                <a:spcPts val="0"/>
              </a:spcBef>
              <a:buNone/>
            </a:pPr>
            <a:r>
              <a:rPr lang="en-US" sz="1300" dirty="0">
                <a:effectLst/>
                <a:latin typeface="Times New Roman" panose="02020603050405020304" pitchFamily="18" charset="0"/>
                <a:ea typeface="Times New Roman" panose="02020603050405020304" pitchFamily="18" charset="0"/>
              </a:rPr>
              <a:t>Reported by FEMA:</a:t>
            </a:r>
          </a:p>
          <a:p>
            <a:pPr lvl="1">
              <a:lnSpc>
                <a:spcPct val="120000"/>
              </a:lnSpc>
              <a:spcBef>
                <a:spcPts val="0"/>
              </a:spcBef>
              <a:buFont typeface="+mj-lt"/>
              <a:buAutoNum type="arabicParenR"/>
            </a:pPr>
            <a:r>
              <a:rPr lang="en-US" sz="1200" dirty="0">
                <a:latin typeface="Times New Roman" panose="02020603050405020304" pitchFamily="18" charset="0"/>
              </a:rPr>
              <a:t>Time the alert was received</a:t>
            </a:r>
          </a:p>
          <a:p>
            <a:pPr lvl="1">
              <a:lnSpc>
                <a:spcPct val="120000"/>
              </a:lnSpc>
              <a:spcBef>
                <a:spcPts val="0"/>
              </a:spcBef>
              <a:buFont typeface="+mj-lt"/>
              <a:buAutoNum type="arabicParenR"/>
            </a:pPr>
            <a:r>
              <a:rPr lang="en-US" sz="1200" dirty="0">
                <a:latin typeface="Times New Roman" panose="02020603050405020304" pitchFamily="18" charset="0"/>
              </a:rPr>
              <a:t>Time the alert was sent to the CMSPs</a:t>
            </a:r>
          </a:p>
          <a:p>
            <a:pPr marL="0" indent="0">
              <a:lnSpc>
                <a:spcPct val="120000"/>
              </a:lnSpc>
              <a:spcBef>
                <a:spcPts val="0"/>
              </a:spcBef>
              <a:buNone/>
            </a:pPr>
            <a:r>
              <a:rPr lang="en-US" sz="1300" dirty="0">
                <a:effectLst/>
                <a:latin typeface="Times New Roman" panose="02020603050405020304" pitchFamily="18" charset="0"/>
                <a:ea typeface="Times New Roman" panose="02020603050405020304" pitchFamily="18" charset="0"/>
              </a:rPr>
              <a:t>Reported by the CMSP:</a:t>
            </a:r>
          </a:p>
          <a:p>
            <a:pPr lvl="1">
              <a:lnSpc>
                <a:spcPct val="120000"/>
              </a:lnSpc>
              <a:spcBef>
                <a:spcPts val="0"/>
              </a:spcBef>
              <a:buFont typeface="+mj-lt"/>
              <a:buAutoNum type="arabicParenR"/>
            </a:pPr>
            <a:r>
              <a:rPr lang="en-US" sz="1200" dirty="0">
                <a:latin typeface="Times New Roman" panose="02020603050405020304" pitchFamily="18" charset="0"/>
              </a:rPr>
              <a:t>Time the alert was received</a:t>
            </a:r>
          </a:p>
          <a:p>
            <a:pPr lvl="1">
              <a:lnSpc>
                <a:spcPct val="120000"/>
              </a:lnSpc>
              <a:spcBef>
                <a:spcPts val="0"/>
              </a:spcBef>
              <a:buFont typeface="+mj-lt"/>
              <a:buAutoNum type="arabicParenR"/>
            </a:pPr>
            <a:r>
              <a:rPr lang="en-US" sz="1200" dirty="0">
                <a:latin typeface="Times New Roman" panose="02020603050405020304" pitchFamily="18" charset="0"/>
              </a:rPr>
              <a:t>Time the alert was first broadcast</a:t>
            </a:r>
          </a:p>
          <a:p>
            <a:pPr marL="0" indent="0">
              <a:lnSpc>
                <a:spcPct val="120000"/>
              </a:lnSpc>
              <a:spcBef>
                <a:spcPts val="1200"/>
              </a:spcBef>
              <a:spcAft>
                <a:spcPts val="300"/>
              </a:spcAft>
              <a:buNone/>
            </a:pPr>
            <a:r>
              <a:rPr lang="en-US" sz="1300" b="1" dirty="0">
                <a:latin typeface="Times New Roman" panose="02020603050405020304" pitchFamily="18" charset="0"/>
              </a:rPr>
              <a:t>Accuracy </a:t>
            </a:r>
          </a:p>
          <a:p>
            <a:pPr marL="0" indent="0">
              <a:lnSpc>
                <a:spcPct val="120000"/>
              </a:lnSpc>
              <a:spcBef>
                <a:spcPts val="0"/>
              </a:spcBef>
              <a:buNone/>
            </a:pPr>
            <a:r>
              <a:rPr lang="en-US" sz="1300" dirty="0">
                <a:latin typeface="Times New Roman" panose="02020603050405020304" pitchFamily="18" charset="0"/>
              </a:rPr>
              <a:t>Reported by the Test Participant:</a:t>
            </a:r>
          </a:p>
          <a:p>
            <a:pPr lvl="1">
              <a:lnSpc>
                <a:spcPct val="120000"/>
              </a:lnSpc>
              <a:spcBef>
                <a:spcPts val="0"/>
              </a:spcBef>
              <a:buFont typeface="+mj-lt"/>
              <a:buAutoNum type="arabicParenR"/>
            </a:pPr>
            <a:r>
              <a:rPr lang="en-US" sz="1200" dirty="0">
                <a:latin typeface="Times New Roman" panose="02020603050405020304" pitchFamily="18" charset="0"/>
              </a:rPr>
              <a:t>Location at time of presentation (e.g., </a:t>
            </a:r>
            <a:r>
              <a:rPr lang="en-US" sz="1200" dirty="0" err="1">
                <a:latin typeface="Times New Roman" panose="02020603050405020304" pitchFamily="18" charset="0"/>
              </a:rPr>
              <a:t>lat</a:t>
            </a:r>
            <a:r>
              <a:rPr lang="en-US" sz="1200" dirty="0">
                <a:latin typeface="Times New Roman" panose="02020603050405020304" pitchFamily="18" charset="0"/>
              </a:rPr>
              <a:t>/long, civic address)</a:t>
            </a:r>
          </a:p>
          <a:p>
            <a:pPr lvl="1">
              <a:lnSpc>
                <a:spcPct val="120000"/>
              </a:lnSpc>
              <a:spcBef>
                <a:spcPts val="0"/>
              </a:spcBef>
              <a:buFont typeface="+mj-lt"/>
              <a:buAutoNum type="arabicParenR"/>
            </a:pPr>
            <a:r>
              <a:rPr lang="en-US" sz="1200" dirty="0">
                <a:latin typeface="Times New Roman" panose="02020603050405020304" pitchFamily="18" charset="0"/>
              </a:rPr>
              <a:t>Manufacturer/model/OS version (to determine DBGF capabilities)</a:t>
            </a:r>
          </a:p>
          <a:p>
            <a:pPr lvl="1">
              <a:lnSpc>
                <a:spcPct val="120000"/>
              </a:lnSpc>
              <a:spcBef>
                <a:spcPts val="0"/>
              </a:spcBef>
              <a:buFont typeface="+mj-lt"/>
              <a:buAutoNum type="arabicParenR"/>
            </a:pPr>
            <a:r>
              <a:rPr lang="en-US" sz="1200" dirty="0">
                <a:latin typeface="Times New Roman" panose="02020603050405020304" pitchFamily="18" charset="0"/>
              </a:rPr>
              <a:t>Device settings (S/L test on/off, Location on/off)</a:t>
            </a:r>
          </a:p>
          <a:p>
            <a:pPr marL="0" indent="0">
              <a:lnSpc>
                <a:spcPct val="120000"/>
              </a:lnSpc>
              <a:spcBef>
                <a:spcPts val="0"/>
              </a:spcBef>
              <a:buNone/>
            </a:pPr>
            <a:r>
              <a:rPr lang="en-US" sz="1300" dirty="0">
                <a:latin typeface="Times New Roman" panose="02020603050405020304" pitchFamily="18" charset="0"/>
              </a:rPr>
              <a:t>Reported by the Alert Originator:</a:t>
            </a:r>
          </a:p>
          <a:p>
            <a:pPr marL="457200" lvl="1" indent="0">
              <a:lnSpc>
                <a:spcPct val="120000"/>
              </a:lnSpc>
              <a:buNone/>
            </a:pPr>
            <a:r>
              <a:rPr lang="en-US" sz="1200" dirty="0">
                <a:latin typeface="Times New Roman" panose="02020603050405020304" pitchFamily="18" charset="0"/>
              </a:rPr>
              <a:t>1) Alert Polygon Generated</a:t>
            </a:r>
          </a:p>
        </p:txBody>
      </p:sp>
      <p:sp>
        <p:nvSpPr>
          <p:cNvPr id="4" name="Slide Number Placeholder 3">
            <a:extLst>
              <a:ext uri="{FF2B5EF4-FFF2-40B4-BE49-F238E27FC236}">
                <a16:creationId xmlns:a16="http://schemas.microsoft.com/office/drawing/2014/main" id="{C36951AC-F050-69B1-0E45-4A6C7874FE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8ACD651C-DB35-E8EE-90A2-E9B1BF838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607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142E-48F8-A36F-0BD4-F0748C31B134}"/>
              </a:ext>
            </a:extLst>
          </p:cNvPr>
          <p:cNvSpPr>
            <a:spLocks noGrp="1"/>
          </p:cNvSpPr>
          <p:nvPr>
            <p:ph type="title"/>
          </p:nvPr>
        </p:nvSpPr>
        <p:spPr/>
        <p:txBody>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Automated Performance Reporting from Opted-In Consumer Devices</a:t>
            </a:r>
          </a:p>
        </p:txBody>
      </p:sp>
      <p:sp>
        <p:nvSpPr>
          <p:cNvPr id="3" name="Content Placeholder 2">
            <a:extLst>
              <a:ext uri="{FF2B5EF4-FFF2-40B4-BE49-F238E27FC236}">
                <a16:creationId xmlns:a16="http://schemas.microsoft.com/office/drawing/2014/main" id="{95338236-11E3-B04B-FECA-45536FF37DF8}"/>
              </a:ext>
            </a:extLst>
          </p:cNvPr>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New automated reporting about WEA’s performance by WEA stakeholders may have the potential to provide additional insights, which may increase the confidence in the use of WEA.  Reporting of WEA’s reliability, latency, and accuracy is proposed through the following steps:</a:t>
            </a:r>
          </a:p>
          <a:p>
            <a:pPr marL="971550" lvl="1" indent="-514350">
              <a:buFont typeface="+mj-lt"/>
              <a:buAutoNum type="arabicPeriod"/>
            </a:pPr>
            <a:r>
              <a:rPr lang="en-US" b="1" dirty="0">
                <a:latin typeface="Times New Roman" panose="02020603050405020304" pitchFamily="18" charset="0"/>
                <a:cs typeface="Times New Roman" panose="02020603050405020304" pitchFamily="18" charset="0"/>
              </a:rPr>
              <a:t>Consumer opt-in</a:t>
            </a:r>
            <a:r>
              <a:rPr lang="en-US" dirty="0">
                <a:latin typeface="Times New Roman" panose="02020603050405020304" pitchFamily="18" charset="0"/>
                <a:cs typeface="Times New Roman" panose="02020603050405020304" pitchFamily="18" charset="0"/>
              </a:rPr>
              <a:t>: Enabling device users to opt-in to the collection and sharing of WEA data, specifically for the purpose of determining metrics, with the understanding that this data will be anonymized at the collection point,</a:t>
            </a:r>
          </a:p>
          <a:p>
            <a:pPr marL="971550" lvl="1" indent="-514350">
              <a:buFont typeface="+mj-lt"/>
              <a:buAutoNum type="arabicPeriod"/>
            </a:pPr>
            <a:r>
              <a:rPr lang="en-US" b="1" dirty="0">
                <a:latin typeface="Times New Roman" panose="02020603050405020304" pitchFamily="18" charset="0"/>
                <a:cs typeface="Times New Roman" panose="02020603050405020304" pitchFamily="18" charset="0"/>
              </a:rPr>
              <a:t>Performance Metric Data Collection</a:t>
            </a:r>
            <a:r>
              <a:rPr lang="en-US" dirty="0">
                <a:latin typeface="Times New Roman" panose="02020603050405020304" pitchFamily="18" charset="0"/>
                <a:cs typeface="Times New Roman" panose="02020603050405020304" pitchFamily="18" charset="0"/>
              </a:rPr>
              <a:t>:  WEA stakeholders collect message receipt and presentation and other performance-related data, </a:t>
            </a:r>
          </a:p>
          <a:p>
            <a:pPr marL="971550" lvl="1" indent="-514350">
              <a:buFont typeface="+mj-lt"/>
              <a:buAutoNum type="arabicPeriod"/>
            </a:pPr>
            <a:r>
              <a:rPr lang="en-US" b="1" dirty="0">
                <a:latin typeface="Times New Roman" panose="02020603050405020304" pitchFamily="18" charset="0"/>
                <a:cs typeface="Times New Roman" panose="02020603050405020304" pitchFamily="18" charset="0"/>
              </a:rPr>
              <a:t>Reporting the Performance Data</a:t>
            </a:r>
            <a:r>
              <a:rPr lang="en-US" dirty="0">
                <a:latin typeface="Times New Roman" panose="02020603050405020304" pitchFamily="18" charset="0"/>
                <a:cs typeface="Times New Roman" panose="02020603050405020304" pitchFamily="18" charset="0"/>
              </a:rPr>
              <a:t>:  WEA stakeholder(s) sends the relevant parameters to a single data collection point for metric calculations, and</a:t>
            </a:r>
          </a:p>
          <a:p>
            <a:pPr marL="971550" lvl="1" indent="-514350">
              <a:buFont typeface="+mj-lt"/>
              <a:buAutoNum type="arabicPeriod"/>
            </a:pPr>
            <a:r>
              <a:rPr lang="en-US" b="1" dirty="0">
                <a:latin typeface="Times New Roman" panose="02020603050405020304" pitchFamily="18" charset="0"/>
                <a:cs typeface="Times New Roman" panose="02020603050405020304" pitchFamily="18" charset="0"/>
              </a:rPr>
              <a:t>Performance Data Availability</a:t>
            </a:r>
            <a:r>
              <a:rPr lang="en-US" dirty="0">
                <a:latin typeface="Times New Roman" panose="02020603050405020304" pitchFamily="18" charset="0"/>
                <a:cs typeface="Times New Roman" panose="02020603050405020304" pitchFamily="18" charset="0"/>
              </a:rPr>
              <a:t>: Enabling all stakeholder(s) (e.g., CMSPs, FEMA, Alert Originators) to have controlled access to this data. </a:t>
            </a:r>
          </a:p>
          <a:p>
            <a:endParaRPr lang="en-US" dirty="0"/>
          </a:p>
        </p:txBody>
      </p:sp>
      <p:sp>
        <p:nvSpPr>
          <p:cNvPr id="4" name="Slide Number Placeholder 3">
            <a:extLst>
              <a:ext uri="{FF2B5EF4-FFF2-40B4-BE49-F238E27FC236}">
                <a16:creationId xmlns:a16="http://schemas.microsoft.com/office/drawing/2014/main" id="{556774CE-E777-4CEA-C387-1BC8EB89AB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B72261EC-ACAB-1260-BA73-8875D973F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493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E37C-8D10-3766-23BC-569387F7A0BE}"/>
              </a:ext>
            </a:extLst>
          </p:cNvPr>
          <p:cNvSpPr>
            <a:spLocks noGrp="1"/>
          </p:cNvSpPr>
          <p:nvPr>
            <p:ph type="title"/>
          </p:nvPr>
        </p:nvSpPr>
        <p:spPr/>
        <p:txBody>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Automated Performance Reporting from Opted-In Consumer Devices</a:t>
            </a:r>
            <a:endParaRPr lang="en-US" dirty="0"/>
          </a:p>
        </p:txBody>
      </p:sp>
      <p:sp>
        <p:nvSpPr>
          <p:cNvPr id="3" name="Content Placeholder 2">
            <a:extLst>
              <a:ext uri="{FF2B5EF4-FFF2-40B4-BE49-F238E27FC236}">
                <a16:creationId xmlns:a16="http://schemas.microsoft.com/office/drawing/2014/main" id="{296EBD88-3632-4BEC-6098-35CEB839DD50}"/>
              </a:ext>
            </a:extLst>
          </p:cNvPr>
          <p:cNvSpPr>
            <a:spLocks noGrp="1"/>
          </p:cNvSpPr>
          <p:nvPr>
            <p:ph idx="1"/>
          </p:nvPr>
        </p:nvSpPr>
        <p:spPr/>
        <p:txBody>
          <a:bodyPr>
            <a:normAutofit fontScale="92500" lnSpcReduction="10000"/>
          </a:bodyPr>
          <a:lstStyle/>
          <a:p>
            <a:pPr marL="0" indent="0">
              <a:buNone/>
            </a:pPr>
            <a:r>
              <a:rPr lang="en-US" sz="3000" b="1" dirty="0">
                <a:effectLst/>
                <a:latin typeface="Times New Roman" panose="02020603050405020304" pitchFamily="18" charset="0"/>
                <a:ea typeface="Times New Roman" panose="02020603050405020304" pitchFamily="18" charset="0"/>
              </a:rPr>
              <a:t>Reliability*</a:t>
            </a:r>
          </a:p>
          <a:p>
            <a:pPr marL="0" indent="0">
              <a:buNone/>
            </a:pPr>
            <a:r>
              <a:rPr lang="en-US" dirty="0">
                <a:latin typeface="Times New Roman" panose="02020603050405020304" pitchFamily="18" charset="0"/>
                <a:cs typeface="Times New Roman" panose="02020603050405020304" pitchFamily="18" charset="0"/>
              </a:rPr>
              <a:t>WEA Reliability calculations have the following challenges and limitations:</a:t>
            </a:r>
          </a:p>
          <a:p>
            <a:pPr lvl="1"/>
            <a:r>
              <a:rPr lang="en-US" dirty="0">
                <a:latin typeface="Times New Roman" panose="02020603050405020304" pitchFamily="18" charset="0"/>
                <a:cs typeface="Times New Roman" panose="02020603050405020304" pitchFamily="18" charset="0"/>
              </a:rPr>
              <a:t>Reliability calculations as previously defined cannot require a proportion to the total number of mobile devices in the Alert Area, because this is unknown, dynamic, and cannot be obtained. </a:t>
            </a:r>
          </a:p>
          <a:p>
            <a:pPr lvl="1"/>
            <a:r>
              <a:rPr lang="en-US" dirty="0">
                <a:latin typeface="Times New Roman" panose="02020603050405020304" pitchFamily="18" charset="0"/>
                <a:cs typeface="Times New Roman" panose="02020603050405020304" pitchFamily="18" charset="0"/>
              </a:rPr>
              <a:t>The number of devices for which users have opted into allowing performance reporting and are in the Alert Area will also not be known, and any given device may not receive and present the alert (e.g., radio anomaly, inside an elevator), and would subsequently not report it received the alert. This also will make the reliability metric unreliable.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See Additional Perspectives in the Recommendations Slide</a:t>
            </a:r>
          </a:p>
        </p:txBody>
      </p:sp>
      <p:sp>
        <p:nvSpPr>
          <p:cNvPr id="4" name="Slide Number Placeholder 3">
            <a:extLst>
              <a:ext uri="{FF2B5EF4-FFF2-40B4-BE49-F238E27FC236}">
                <a16:creationId xmlns:a16="http://schemas.microsoft.com/office/drawing/2014/main" id="{9A870604-1237-C011-B203-4302AAC89B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36CF94EC-DBB0-20CE-C965-C33160EA3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898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E37C-8D10-3766-23BC-569387F7A0BE}"/>
              </a:ext>
            </a:extLst>
          </p:cNvPr>
          <p:cNvSpPr>
            <a:spLocks noGrp="1"/>
          </p:cNvSpPr>
          <p:nvPr>
            <p:ph type="title"/>
          </p:nvPr>
        </p:nvSpPr>
        <p:spPr/>
        <p:txBody>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Automated Performance Reporting from Opted-In Consumer Devices</a:t>
            </a:r>
            <a:endParaRPr lang="en-US" dirty="0"/>
          </a:p>
        </p:txBody>
      </p:sp>
      <p:sp>
        <p:nvSpPr>
          <p:cNvPr id="3" name="Content Placeholder 2">
            <a:extLst>
              <a:ext uri="{FF2B5EF4-FFF2-40B4-BE49-F238E27FC236}">
                <a16:creationId xmlns:a16="http://schemas.microsoft.com/office/drawing/2014/main" id="{296EBD88-3632-4BEC-6098-35CEB839DD50}"/>
              </a:ext>
            </a:extLst>
          </p:cNvPr>
          <p:cNvSpPr>
            <a:spLocks noGrp="1"/>
          </p:cNvSpPr>
          <p:nvPr>
            <p:ph idx="1"/>
          </p:nvPr>
        </p:nvSpPr>
        <p:spPr>
          <a:xfrm>
            <a:off x="1876425" y="1847849"/>
            <a:ext cx="8613490" cy="4645025"/>
          </a:xfrm>
        </p:spPr>
        <p:txBody>
          <a:bodyPr>
            <a:normAutofit/>
          </a:bodyPr>
          <a:lstStyle/>
          <a:p>
            <a:pPr marL="0" indent="0">
              <a:buNone/>
            </a:pPr>
            <a:r>
              <a:rPr lang="en-US" sz="3000" b="1" dirty="0">
                <a:effectLst/>
                <a:latin typeface="Times New Roman" panose="02020603050405020304" pitchFamily="18" charset="0"/>
                <a:ea typeface="Times New Roman" panose="02020603050405020304" pitchFamily="18" charset="0"/>
              </a:rPr>
              <a:t>Latency</a:t>
            </a:r>
          </a:p>
          <a:p>
            <a:pPr marL="0" marR="0" indent="0">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From the Alert Originator:</a:t>
            </a:r>
          </a:p>
          <a:p>
            <a:pPr marL="742950" lvl="1" indent="-285750">
              <a:spcBef>
                <a:spcPts val="0"/>
              </a:spcBef>
              <a:buFont typeface="+mj-lt"/>
              <a:buAutoNum type="arabicParenR"/>
              <a:tabLst>
                <a:tab pos="914400" algn="l"/>
              </a:tabLst>
            </a:pPr>
            <a:r>
              <a:rPr lang="en-US" sz="1400" dirty="0">
                <a:latin typeface="Times New Roman" panose="02020603050405020304" pitchFamily="18" charset="0"/>
              </a:rPr>
              <a:t>Date/timestamp of the origination of the WEA</a:t>
            </a:r>
          </a:p>
          <a:p>
            <a:pPr marL="0" marR="0" indent="0">
              <a:spcBef>
                <a:spcPts val="0"/>
              </a:spcBef>
              <a:spcAft>
                <a:spcPts val="0"/>
              </a:spcAft>
              <a:buNone/>
            </a:pPr>
            <a:endParaRPr lang="en-US" sz="1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From FEMA IPAWS:</a:t>
            </a:r>
          </a:p>
          <a:p>
            <a:pPr marL="742950" marR="0" lvl="1" indent="-285750">
              <a:spcBef>
                <a:spcPts val="0"/>
              </a:spcBef>
              <a:spcAft>
                <a:spcPts val="0"/>
              </a:spcAft>
              <a:buFont typeface="+mj-lt"/>
              <a:buAutoNum type="arabicParenR"/>
              <a:tabLst>
                <a:tab pos="914400" algn="l"/>
              </a:tabLst>
            </a:pPr>
            <a:r>
              <a:rPr lang="en-US" sz="1400" dirty="0">
                <a:effectLst/>
                <a:latin typeface="Times New Roman" panose="02020603050405020304" pitchFamily="18" charset="0"/>
                <a:ea typeface="Times New Roman" panose="02020603050405020304" pitchFamily="18" charset="0"/>
              </a:rPr>
              <a:t>Date/Timestamp when the CAP message was received from the AO</a:t>
            </a:r>
          </a:p>
          <a:p>
            <a:pPr marL="742950" marR="0" lvl="1" indent="-285750">
              <a:spcBef>
                <a:spcPts val="0"/>
              </a:spcBef>
              <a:spcAft>
                <a:spcPts val="0"/>
              </a:spcAft>
              <a:buFont typeface="+mj-lt"/>
              <a:buAutoNum type="arabicParenR"/>
              <a:tabLst>
                <a:tab pos="914400" algn="l"/>
              </a:tabLst>
            </a:pPr>
            <a:r>
              <a:rPr lang="en-US" sz="1400" dirty="0">
                <a:effectLst/>
                <a:latin typeface="Times New Roman" panose="02020603050405020304" pitchFamily="18" charset="0"/>
                <a:ea typeface="Times New Roman" panose="02020603050405020304" pitchFamily="18" charset="0"/>
              </a:rPr>
              <a:t>Date/Timestamp when the WEA message was delivered to each Participating CMSP</a:t>
            </a:r>
          </a:p>
          <a:p>
            <a:pPr marL="742950" marR="0" lvl="1" indent="-285750">
              <a:spcBef>
                <a:spcPts val="0"/>
              </a:spcBef>
              <a:spcAft>
                <a:spcPts val="0"/>
              </a:spcAft>
              <a:buFont typeface="+mj-lt"/>
              <a:buAutoNum type="arabicParenR"/>
              <a:tabLst>
                <a:tab pos="914400" algn="l"/>
              </a:tabLst>
            </a:pPr>
            <a:r>
              <a:rPr lang="en-US" sz="1400" dirty="0">
                <a:effectLst/>
                <a:latin typeface="Times New Roman" panose="02020603050405020304" pitchFamily="18" charset="0"/>
                <a:ea typeface="Times New Roman" panose="02020603050405020304" pitchFamily="18" charset="0"/>
              </a:rPr>
              <a:t>Date/Timestamp when the WEA message was delivered to PBS </a:t>
            </a:r>
          </a:p>
          <a:p>
            <a:pPr marL="742950" marR="0" lvl="1" indent="-285750">
              <a:spcBef>
                <a:spcPts val="0"/>
              </a:spcBef>
              <a:spcAft>
                <a:spcPts val="0"/>
              </a:spcAft>
              <a:buFont typeface="+mj-lt"/>
              <a:buAutoNum type="arabicParenR"/>
              <a:tabLst>
                <a:tab pos="914400" algn="l"/>
              </a:tabLst>
            </a:pPr>
            <a:endParaRPr lang="en-US" sz="1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From PBS:</a:t>
            </a:r>
          </a:p>
          <a:p>
            <a:pPr marL="742950" marR="0" lvl="1" indent="-285750">
              <a:spcBef>
                <a:spcPts val="0"/>
              </a:spcBef>
              <a:spcAft>
                <a:spcPts val="0"/>
              </a:spcAft>
              <a:buFont typeface="+mj-lt"/>
              <a:buAutoNum type="arabicPeriod"/>
              <a:tabLst>
                <a:tab pos="914400" algn="l"/>
              </a:tabLst>
            </a:pPr>
            <a:r>
              <a:rPr lang="en-US" sz="1400" dirty="0">
                <a:effectLst/>
                <a:latin typeface="Times New Roman" panose="02020603050405020304" pitchFamily="18" charset="0"/>
                <a:ea typeface="Times New Roman" panose="02020603050405020304" pitchFamily="18" charset="0"/>
              </a:rPr>
              <a:t>Date/Timestamp when the WEA message was received from FEMA IPAWS</a:t>
            </a:r>
          </a:p>
          <a:p>
            <a:pPr marL="742950" marR="0" lvl="1" indent="-285750">
              <a:spcBef>
                <a:spcPts val="0"/>
              </a:spcBef>
              <a:spcAft>
                <a:spcPts val="0"/>
              </a:spcAft>
              <a:buFont typeface="+mj-lt"/>
              <a:buAutoNum type="arabicPeriod"/>
              <a:tabLst>
                <a:tab pos="914400" algn="l"/>
              </a:tabLst>
            </a:pPr>
            <a:r>
              <a:rPr lang="en-US" sz="1400" dirty="0">
                <a:effectLst/>
                <a:latin typeface="Times New Roman" panose="02020603050405020304" pitchFamily="18" charset="0"/>
                <a:ea typeface="Times New Roman" panose="02020603050405020304" pitchFamily="18" charset="0"/>
              </a:rPr>
              <a:t>Date/Timestamp when the WEA was broadcast by the PBS broadcast network</a:t>
            </a:r>
          </a:p>
          <a:p>
            <a:pPr marL="685800" indent="0">
              <a:spcBef>
                <a:spcPts val="0"/>
              </a:spcBef>
              <a:buNone/>
            </a:pPr>
            <a:endParaRPr lang="en-US" sz="1400" dirty="0">
              <a:latin typeface="Times New Roman" panose="02020603050405020304" pitchFamily="18" charset="0"/>
            </a:endParaRP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From each Participating CMSP:</a:t>
            </a:r>
          </a:p>
          <a:p>
            <a:pPr marL="742950" marR="0" lvl="1" indent="-285750">
              <a:spcBef>
                <a:spcPts val="0"/>
              </a:spcBef>
              <a:spcAft>
                <a:spcPts val="0"/>
              </a:spcAft>
              <a:buFont typeface="+mj-lt"/>
              <a:buAutoNum type="arabicPeriod"/>
              <a:tabLst>
                <a:tab pos="914400" algn="l"/>
              </a:tabLst>
            </a:pPr>
            <a:r>
              <a:rPr lang="en-US" sz="1400" dirty="0">
                <a:effectLst/>
                <a:latin typeface="Times New Roman" panose="02020603050405020304" pitchFamily="18" charset="0"/>
                <a:ea typeface="Times New Roman" panose="02020603050405020304" pitchFamily="18" charset="0"/>
              </a:rPr>
              <a:t>Date/Timestamp when the WEA message was received from FEMA IPAWS, or PBS</a:t>
            </a:r>
          </a:p>
          <a:p>
            <a:pPr marL="742950" marR="0" lvl="1" indent="-285750">
              <a:spcBef>
                <a:spcPts val="0"/>
              </a:spcBef>
              <a:spcAft>
                <a:spcPts val="0"/>
              </a:spcAft>
              <a:buFont typeface="+mj-lt"/>
              <a:buAutoNum type="arabicPeriod"/>
              <a:tabLst>
                <a:tab pos="914400" algn="l"/>
              </a:tabLst>
            </a:pPr>
            <a:r>
              <a:rPr lang="en-US" sz="1400" dirty="0">
                <a:effectLst/>
                <a:latin typeface="Times New Roman" panose="02020603050405020304" pitchFamily="18" charset="0"/>
                <a:ea typeface="Times New Roman" panose="02020603050405020304" pitchFamily="18" charset="0"/>
              </a:rPr>
              <a:t>Date/Timestamp when the WEA was first broadcast from the CMSP infrastructure</a:t>
            </a:r>
          </a:p>
          <a:p>
            <a:pPr marL="685800" indent="0">
              <a:spcBef>
                <a:spcPts val="0"/>
              </a:spcBef>
              <a:buNone/>
            </a:pPr>
            <a:endParaRPr lang="en-US" sz="1400" dirty="0">
              <a:latin typeface="Times New Roman" panose="02020603050405020304" pitchFamily="18" charset="0"/>
            </a:endParaRPr>
          </a:p>
          <a:p>
            <a:pPr marL="457200" marR="0" lvl="1" indent="0">
              <a:spcBef>
                <a:spcPts val="0"/>
              </a:spcBef>
              <a:spcAft>
                <a:spcPts val="0"/>
              </a:spcAft>
              <a:buNone/>
              <a:tabLst>
                <a:tab pos="914400" algn="l"/>
              </a:tabLst>
            </a:pPr>
            <a:endParaRPr lang="en-US" sz="1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effectLst/>
                <a:latin typeface="Times New Roman" panose="02020603050405020304" pitchFamily="18" charset="0"/>
                <a:ea typeface="Times New Roman" panose="02020603050405020304" pitchFamily="18" charset="0"/>
              </a:rPr>
              <a:t>From the Mobile Device:</a:t>
            </a:r>
          </a:p>
          <a:p>
            <a:pPr marL="742950" marR="0" lvl="1" indent="-285750">
              <a:spcBef>
                <a:spcPts val="0"/>
              </a:spcBef>
              <a:spcAft>
                <a:spcPts val="0"/>
              </a:spcAft>
              <a:buFont typeface="+mj-lt"/>
              <a:buAutoNum type="arabicParenR"/>
              <a:tabLst>
                <a:tab pos="914400" algn="l"/>
              </a:tabLst>
            </a:pPr>
            <a:r>
              <a:rPr lang="en-US" sz="1400" dirty="0">
                <a:effectLst/>
                <a:latin typeface="Times New Roman" panose="02020603050405020304" pitchFamily="18" charset="0"/>
                <a:ea typeface="Times New Roman" panose="02020603050405020304" pitchFamily="18" charset="0"/>
              </a:rPr>
              <a:t>Date/Timestamp of the receipt of the WEA</a:t>
            </a:r>
          </a:p>
          <a:p>
            <a:pPr marL="742950" marR="0" lvl="1" indent="-285750">
              <a:spcBef>
                <a:spcPts val="0"/>
              </a:spcBef>
              <a:spcAft>
                <a:spcPts val="0"/>
              </a:spcAft>
              <a:buFont typeface="+mj-lt"/>
              <a:buAutoNum type="arabicParenR"/>
              <a:tabLst>
                <a:tab pos="914400" algn="l"/>
              </a:tabLst>
            </a:pPr>
            <a:r>
              <a:rPr lang="en-US" sz="1400" dirty="0">
                <a:effectLst/>
                <a:latin typeface="Times New Roman" panose="02020603050405020304" pitchFamily="18" charset="0"/>
                <a:ea typeface="Times New Roman" panose="02020603050405020304" pitchFamily="18" charset="0"/>
              </a:rPr>
              <a:t>Date/Timestamp of the presentation of the WEA, if presented</a:t>
            </a:r>
          </a:p>
        </p:txBody>
      </p:sp>
      <p:sp>
        <p:nvSpPr>
          <p:cNvPr id="4" name="Slide Number Placeholder 3">
            <a:extLst>
              <a:ext uri="{FF2B5EF4-FFF2-40B4-BE49-F238E27FC236}">
                <a16:creationId xmlns:a16="http://schemas.microsoft.com/office/drawing/2014/main" id="{9A870604-1237-C011-B203-4302AAC89B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16139A84-2540-98FC-59DF-127913A80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944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E37C-8D10-3766-23BC-569387F7A0BE}"/>
              </a:ext>
            </a:extLst>
          </p:cNvPr>
          <p:cNvSpPr>
            <a:spLocks noGrp="1"/>
          </p:cNvSpPr>
          <p:nvPr>
            <p:ph type="title"/>
          </p:nvPr>
        </p:nvSpPr>
        <p:spPr/>
        <p:txBody>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Automated Performance Reporting from Opted-In Consumer Devices</a:t>
            </a:r>
            <a:endParaRPr lang="en-US" dirty="0"/>
          </a:p>
        </p:txBody>
      </p:sp>
      <p:sp>
        <p:nvSpPr>
          <p:cNvPr id="3" name="Content Placeholder 2">
            <a:extLst>
              <a:ext uri="{FF2B5EF4-FFF2-40B4-BE49-F238E27FC236}">
                <a16:creationId xmlns:a16="http://schemas.microsoft.com/office/drawing/2014/main" id="{296EBD88-3632-4BEC-6098-35CEB839DD50}"/>
              </a:ext>
            </a:extLst>
          </p:cNvPr>
          <p:cNvSpPr>
            <a:spLocks noGrp="1"/>
          </p:cNvSpPr>
          <p:nvPr>
            <p:ph idx="1"/>
          </p:nvPr>
        </p:nvSpPr>
        <p:spPr>
          <a:xfrm>
            <a:off x="893762" y="1690688"/>
            <a:ext cx="10515600" cy="4351338"/>
          </a:xfrm>
        </p:spPr>
        <p:txBody>
          <a:bodyPr>
            <a:normAutofit lnSpcReduction="10000"/>
          </a:bodyPr>
          <a:lstStyle/>
          <a:p>
            <a:pPr marL="0" indent="0">
              <a:buNone/>
            </a:pPr>
            <a:r>
              <a:rPr lang="en-US" sz="3000" b="1" dirty="0">
                <a:effectLst/>
                <a:latin typeface="Times New Roman" panose="02020603050405020304" pitchFamily="18" charset="0"/>
                <a:ea typeface="Times New Roman" panose="02020603050405020304" pitchFamily="18" charset="0"/>
              </a:rPr>
              <a:t>Accuracy</a:t>
            </a:r>
          </a:p>
          <a:p>
            <a:pPr marL="0" marR="0" indent="0">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800" dirty="0">
                <a:latin typeface="Times New Roman" panose="02020603050405020304" pitchFamily="18" charset="0"/>
              </a:rPr>
              <a:t>WEA accuracy only applies to when the WEA alert is presented as there is intentional overshoot in order to cover 100% of the alert area, and a WEA-capable mobile device may receive a WEA broadcast outside the Alert Area but not present it to the mobile device user as part of DBGF, the accuracy is expected to be very high even with the Broadcast Area being greater than the Alert Area.</a:t>
            </a:r>
          </a:p>
          <a:p>
            <a:pPr marL="0" marR="0" indent="0">
              <a:spcBef>
                <a:spcPts val="0"/>
              </a:spcBef>
              <a:spcAft>
                <a:spcPts val="0"/>
              </a:spcAft>
              <a:buNone/>
            </a:pPr>
            <a:endParaRPr lang="en-US" sz="1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However, there are valid cases when DBGF-capable devices will present the WEA while the mobile device is outside the Alert Area. While there are a few reasons for this, they all involve the device not knowing or calculating its location, so as such would have no distance to report. </a:t>
            </a: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primary cases for Overshoot are when the mobile device is within the </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Broadcast Area but:</a:t>
            </a:r>
          </a:p>
          <a:p>
            <a:pPr marL="800100" lvl="1" indent="-342900">
              <a:spcBef>
                <a:spcPts val="0"/>
              </a:spcBef>
              <a:buFont typeface="+mj-lt"/>
              <a:buAutoNum type="arabicParenR"/>
            </a:pPr>
            <a:r>
              <a:rPr lang="en-US" sz="1400" dirty="0">
                <a:effectLst/>
                <a:latin typeface="Times New Roman" panose="02020603050405020304" pitchFamily="18" charset="0"/>
                <a:ea typeface="Times New Roman" panose="02020603050405020304" pitchFamily="18" charset="0"/>
              </a:rPr>
              <a:t>is unable to determine its location, </a:t>
            </a:r>
          </a:p>
          <a:p>
            <a:pPr marL="800100" lvl="1" indent="-342900">
              <a:spcBef>
                <a:spcPts val="0"/>
              </a:spcBef>
              <a:buFont typeface="+mj-lt"/>
              <a:buAutoNum type="arabicParenR"/>
            </a:pPr>
            <a:r>
              <a:rPr lang="en-US" sz="1400" dirty="0">
                <a:effectLst/>
                <a:latin typeface="Times New Roman" panose="02020603050405020304" pitchFamily="18" charset="0"/>
                <a:ea typeface="Times New Roman" panose="02020603050405020304" pitchFamily="18" charset="0"/>
              </a:rPr>
              <a:t>the user has location turned off, or</a:t>
            </a:r>
          </a:p>
          <a:p>
            <a:pPr marL="800100" lvl="1" indent="-342900">
              <a:spcBef>
                <a:spcPts val="0"/>
              </a:spcBef>
              <a:buFont typeface="+mj-lt"/>
              <a:buAutoNum type="arabicParenR"/>
            </a:pPr>
            <a:r>
              <a:rPr lang="en-US" sz="1400" dirty="0">
                <a:effectLst/>
                <a:latin typeface="Times New Roman" panose="02020603050405020304" pitchFamily="18" charset="0"/>
                <a:ea typeface="Times New Roman" panose="02020603050405020304" pitchFamily="18" charset="0"/>
              </a:rPr>
              <a:t>the alert originator specifies DBGF Bypass due to the time sensitive nature of the WEA. </a:t>
            </a: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Performance Data options for accuracy from the Mobile Device:</a:t>
            </a:r>
          </a:p>
          <a:p>
            <a:pPr marL="800100" lvl="1" indent="-342900">
              <a:spcBef>
                <a:spcPts val="0"/>
              </a:spcBef>
              <a:buFont typeface="+mj-lt"/>
              <a:buAutoNum type="arabicParenR"/>
            </a:pPr>
            <a:r>
              <a:rPr lang="en-US" sz="1400" dirty="0">
                <a:effectLst/>
                <a:latin typeface="Times New Roman" panose="02020603050405020304" pitchFamily="18" charset="0"/>
                <a:ea typeface="Times New Roman" panose="02020603050405020304" pitchFamily="18" charset="0"/>
              </a:rPr>
              <a:t>An indication that the WEA was presented inside or outside the Alert Area</a:t>
            </a:r>
          </a:p>
          <a:p>
            <a:pPr marL="0" marR="0" indent="0">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A870604-1237-C011-B203-4302AAC89B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descr="Diagram, venn diagram&#10;&#10;Description automatically generated">
            <a:extLst>
              <a:ext uri="{FF2B5EF4-FFF2-40B4-BE49-F238E27FC236}">
                <a16:creationId xmlns:a16="http://schemas.microsoft.com/office/drawing/2014/main" id="{3085DCD2-70DF-68A5-00B2-6D5344962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4221061"/>
            <a:ext cx="2477402" cy="2135289"/>
          </a:xfrm>
          <a:prstGeom prst="rect">
            <a:avLst/>
          </a:prstGeom>
        </p:spPr>
      </p:pic>
      <p:pic>
        <p:nvPicPr>
          <p:cNvPr id="6" name="Picture 7">
            <a:extLst>
              <a:ext uri="{FF2B5EF4-FFF2-40B4-BE49-F238E27FC236}">
                <a16:creationId xmlns:a16="http://schemas.microsoft.com/office/drawing/2014/main" id="{E726C730-4720-21CD-1D61-336125650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32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5C8D-4CA9-F67C-7677-33CE9581E437}"/>
              </a:ext>
            </a:extLst>
          </p:cNvPr>
          <p:cNvSpPr>
            <a:spLocks noGrp="1"/>
          </p:cNvSpPr>
          <p:nvPr>
            <p:ph type="title"/>
          </p:nvPr>
        </p:nvSpPr>
        <p:spPr/>
        <p:txBody>
          <a:bodyPr/>
          <a:lstStyle/>
          <a:p>
            <a:r>
              <a:rPr lang="en-US" b="1" dirty="0">
                <a:latin typeface="Times New Roman" panose="02020603050405020304" pitchFamily="18" charset="0"/>
                <a:ea typeface="ＭＳ Ｐゴシック" pitchFamily="34" charset="-128"/>
                <a:cs typeface="Times New Roman" panose="02020603050405020304" pitchFamily="18" charset="0"/>
              </a:rPr>
              <a:t>Automated Reporting from Staged Devices</a:t>
            </a:r>
          </a:p>
        </p:txBody>
      </p:sp>
      <p:sp>
        <p:nvSpPr>
          <p:cNvPr id="3" name="Content Placeholder 2">
            <a:extLst>
              <a:ext uri="{FF2B5EF4-FFF2-40B4-BE49-F238E27FC236}">
                <a16:creationId xmlns:a16="http://schemas.microsoft.com/office/drawing/2014/main" id="{6EE02CDF-9691-D730-CE50-95438BDEEC20}"/>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This proposal describes a variation of automated reporting from mobile devices which would specifically employ staged devices.  Similar to the proposal of reporting from opted-in consumer devices, this proposal would involve the design of a new device capability that would trigger reporting of various data from the staged devices, as well as the need to establish a data collection entity. The staged devices would be stationary with a known location, access to power, and a data connection.</a:t>
            </a:r>
          </a:p>
        </p:txBody>
      </p:sp>
      <p:sp>
        <p:nvSpPr>
          <p:cNvPr id="4" name="Slide Number Placeholder 3">
            <a:extLst>
              <a:ext uri="{FF2B5EF4-FFF2-40B4-BE49-F238E27FC236}">
                <a16:creationId xmlns:a16="http://schemas.microsoft.com/office/drawing/2014/main" id="{122FE739-8F9B-09C2-49A1-B409140717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0755294B-3CA8-CCFB-FAC1-E6D9D39CB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834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5E4E-B7C5-144D-A10A-B54E53BA6939}"/>
              </a:ext>
            </a:extLst>
          </p:cNvPr>
          <p:cNvSpPr>
            <a:spLocks noGrp="1"/>
          </p:cNvSpPr>
          <p:nvPr>
            <p:ph type="title"/>
          </p:nvPr>
        </p:nvSpPr>
        <p:spPr/>
        <p:txBody>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Automated Reporting from Staged Devices</a:t>
            </a:r>
            <a:endParaRPr lang="en-US" dirty="0"/>
          </a:p>
        </p:txBody>
      </p:sp>
      <p:sp>
        <p:nvSpPr>
          <p:cNvPr id="3" name="Content Placeholder 2">
            <a:extLst>
              <a:ext uri="{FF2B5EF4-FFF2-40B4-BE49-F238E27FC236}">
                <a16:creationId xmlns:a16="http://schemas.microsoft.com/office/drawing/2014/main" id="{6BCD72FD-8CCB-E3F8-F06B-A4C991AB241A}"/>
              </a:ext>
            </a:extLst>
          </p:cNvPr>
          <p:cNvSpPr>
            <a:spLocks noGrp="1"/>
          </p:cNvSpPr>
          <p:nvPr>
            <p:ph idx="1"/>
          </p:nvPr>
        </p:nvSpPr>
        <p:spPr>
          <a:xfrm>
            <a:off x="1971675" y="1460499"/>
            <a:ext cx="9124950" cy="4895851"/>
          </a:xfrm>
        </p:spPr>
        <p:txBody>
          <a:bodyPr>
            <a:normAutofit fontScale="92500" lnSpcReduction="10000"/>
          </a:bodyPr>
          <a:lstStyle/>
          <a:p>
            <a:pPr marL="0" indent="0">
              <a:lnSpc>
                <a:spcPct val="120000"/>
              </a:lnSpc>
              <a:spcBef>
                <a:spcPts val="1200"/>
              </a:spcBef>
              <a:spcAft>
                <a:spcPts val="300"/>
              </a:spcAft>
              <a:buNone/>
            </a:pPr>
            <a:r>
              <a:rPr lang="en-US" sz="1200" b="1" dirty="0">
                <a:effectLst/>
                <a:latin typeface="Times New Roman" panose="02020603050405020304" pitchFamily="18" charset="0"/>
              </a:rPr>
              <a:t>Reliability</a:t>
            </a:r>
            <a:r>
              <a:rPr lang="en-US" sz="1900" b="1" dirty="0">
                <a:effectLst/>
                <a:latin typeface="Times New Roman" panose="02020603050405020304" pitchFamily="18" charset="0"/>
              </a:rPr>
              <a:t> </a:t>
            </a:r>
          </a:p>
          <a:p>
            <a:pPr marL="0" marR="0" indent="0">
              <a:lnSpc>
                <a:spcPct val="120000"/>
              </a:lnSpc>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Reported by Alert Originators:</a:t>
            </a:r>
          </a:p>
          <a:p>
            <a:pPr lvl="1">
              <a:lnSpc>
                <a:spcPct val="120000"/>
              </a:lnSpc>
              <a:spcBef>
                <a:spcPts val="0"/>
              </a:spcBef>
              <a:buFont typeface="+mj-lt"/>
              <a:buAutoNum type="arabicParenR"/>
            </a:pPr>
            <a:r>
              <a:rPr lang="en-US" sz="1100" dirty="0">
                <a:effectLst/>
                <a:latin typeface="Times New Roman" panose="02020603050405020304" pitchFamily="18" charset="0"/>
                <a:ea typeface="Times New Roman" panose="02020603050405020304" pitchFamily="18" charset="0"/>
              </a:rPr>
              <a:t>Alert Area definition (geocode, and geometric coordinates if applicable)</a:t>
            </a:r>
          </a:p>
          <a:p>
            <a:pPr lvl="1">
              <a:lnSpc>
                <a:spcPct val="120000"/>
              </a:lnSpc>
              <a:spcBef>
                <a:spcPts val="0"/>
              </a:spcBef>
              <a:buFont typeface="+mj-lt"/>
              <a:buAutoNum type="arabicParenR"/>
            </a:pPr>
            <a:r>
              <a:rPr lang="en-US" sz="1100" dirty="0">
                <a:effectLst/>
                <a:latin typeface="Times New Roman" panose="02020603050405020304" pitchFamily="18" charset="0"/>
                <a:ea typeface="Times New Roman" panose="02020603050405020304" pitchFamily="18" charset="0"/>
              </a:rPr>
              <a:t>Languages provided (English 90, English 360, Spanish 90, Spanish 360)</a:t>
            </a:r>
          </a:p>
          <a:p>
            <a:pPr marL="0" indent="0">
              <a:lnSpc>
                <a:spcPct val="120000"/>
              </a:lnSpc>
              <a:spcBef>
                <a:spcPts val="0"/>
              </a:spcBef>
              <a:buNone/>
            </a:pPr>
            <a:r>
              <a:rPr lang="en-US" sz="1200" dirty="0">
                <a:latin typeface="Times New Roman" panose="02020603050405020304" pitchFamily="18" charset="0"/>
              </a:rPr>
              <a:t>Reported by all Stakeholders: (pertains to all metrics)</a:t>
            </a:r>
          </a:p>
          <a:p>
            <a:pPr marR="0" lvl="1">
              <a:lnSpc>
                <a:spcPct val="120000"/>
              </a:lnSpc>
              <a:spcBef>
                <a:spcPts val="0"/>
              </a:spcBef>
              <a:spcAft>
                <a:spcPts val="0"/>
              </a:spcAft>
              <a:buFont typeface="+mj-lt"/>
              <a:buAutoNum type="arabicParenR"/>
            </a:pPr>
            <a:r>
              <a:rPr lang="en-US" sz="1100" dirty="0">
                <a:latin typeface="Times New Roman" panose="02020603050405020304" pitchFamily="18" charset="0"/>
              </a:rPr>
              <a:t>Correlation data (Specifics TBD)</a:t>
            </a:r>
            <a:endParaRPr lang="en-US" sz="1100" dirty="0">
              <a:effectLst/>
              <a:latin typeface="Times New Roman" panose="02020603050405020304" pitchFamily="18" charset="0"/>
              <a:ea typeface="Times New Roman" panose="02020603050405020304" pitchFamily="18" charset="0"/>
            </a:endParaRPr>
          </a:p>
          <a:p>
            <a:pPr marL="0" indent="0">
              <a:lnSpc>
                <a:spcPct val="120000"/>
              </a:lnSpc>
              <a:spcBef>
                <a:spcPts val="1200"/>
              </a:spcBef>
              <a:spcAft>
                <a:spcPts val="300"/>
              </a:spcAft>
              <a:buNone/>
            </a:pPr>
            <a:r>
              <a:rPr lang="en-US" sz="1200" b="1" dirty="0">
                <a:latin typeface="Times New Roman" panose="02020603050405020304" pitchFamily="18" charset="0"/>
              </a:rPr>
              <a:t>Latency</a:t>
            </a:r>
            <a:r>
              <a:rPr lang="en-US" b="1" dirty="0">
                <a:latin typeface="Times New Roman" panose="02020603050405020304" pitchFamily="18" charset="0"/>
              </a:rPr>
              <a:t> </a:t>
            </a:r>
          </a:p>
          <a:p>
            <a:pPr marL="0" indent="0">
              <a:lnSpc>
                <a:spcPct val="120000"/>
              </a:lnSpc>
              <a:spcBef>
                <a:spcPts val="0"/>
              </a:spcBef>
              <a:buNone/>
            </a:pPr>
            <a:r>
              <a:rPr lang="en-US" sz="1200" dirty="0">
                <a:effectLst/>
                <a:latin typeface="Times New Roman" panose="02020603050405020304" pitchFamily="18" charset="0"/>
                <a:ea typeface="Times New Roman" panose="02020603050405020304" pitchFamily="18" charset="0"/>
              </a:rPr>
              <a:t>Reported by Device:</a:t>
            </a:r>
          </a:p>
          <a:p>
            <a:pPr lvl="1">
              <a:lnSpc>
                <a:spcPct val="120000"/>
              </a:lnSpc>
              <a:spcBef>
                <a:spcPts val="0"/>
              </a:spcBef>
              <a:buFont typeface="+mj-lt"/>
              <a:buAutoNum type="arabicParenR"/>
            </a:pPr>
            <a:r>
              <a:rPr lang="en-US" sz="1100" dirty="0">
                <a:latin typeface="Times New Roman" panose="02020603050405020304" pitchFamily="18" charset="0"/>
              </a:rPr>
              <a:t>Time of reception</a:t>
            </a:r>
          </a:p>
          <a:p>
            <a:pPr lvl="1">
              <a:lnSpc>
                <a:spcPct val="120000"/>
              </a:lnSpc>
              <a:spcBef>
                <a:spcPts val="0"/>
              </a:spcBef>
              <a:buFont typeface="+mj-lt"/>
              <a:buAutoNum type="arabicParenR"/>
            </a:pPr>
            <a:r>
              <a:rPr lang="en-US" sz="1100" dirty="0">
                <a:latin typeface="Times New Roman" panose="02020603050405020304" pitchFamily="18" charset="0"/>
              </a:rPr>
              <a:t>Time of presentation</a:t>
            </a:r>
          </a:p>
          <a:p>
            <a:pPr marL="0" indent="0">
              <a:lnSpc>
                <a:spcPct val="120000"/>
              </a:lnSpc>
              <a:spcBef>
                <a:spcPts val="0"/>
              </a:spcBef>
              <a:buNone/>
            </a:pPr>
            <a:r>
              <a:rPr lang="en-US" sz="1200" dirty="0">
                <a:effectLst/>
                <a:latin typeface="Times New Roman" panose="02020603050405020304" pitchFamily="18" charset="0"/>
                <a:ea typeface="Times New Roman" panose="02020603050405020304" pitchFamily="18" charset="0"/>
              </a:rPr>
              <a:t>Reported by FEMA:</a:t>
            </a:r>
          </a:p>
          <a:p>
            <a:pPr lvl="1">
              <a:lnSpc>
                <a:spcPct val="120000"/>
              </a:lnSpc>
              <a:spcBef>
                <a:spcPts val="0"/>
              </a:spcBef>
              <a:buFont typeface="+mj-lt"/>
              <a:buAutoNum type="arabicParenR"/>
            </a:pPr>
            <a:r>
              <a:rPr lang="en-US" sz="1100" dirty="0">
                <a:latin typeface="Times New Roman" panose="02020603050405020304" pitchFamily="18" charset="0"/>
              </a:rPr>
              <a:t>Time the alert was received</a:t>
            </a:r>
          </a:p>
          <a:p>
            <a:pPr lvl="1">
              <a:lnSpc>
                <a:spcPct val="120000"/>
              </a:lnSpc>
              <a:spcBef>
                <a:spcPts val="0"/>
              </a:spcBef>
              <a:buFont typeface="+mj-lt"/>
              <a:buAutoNum type="arabicParenR"/>
            </a:pPr>
            <a:r>
              <a:rPr lang="en-US" sz="1100" dirty="0">
                <a:latin typeface="Times New Roman" panose="02020603050405020304" pitchFamily="18" charset="0"/>
              </a:rPr>
              <a:t>Time the alert was sent to the CMSPs</a:t>
            </a:r>
          </a:p>
          <a:p>
            <a:pPr marL="0" indent="0">
              <a:lnSpc>
                <a:spcPct val="120000"/>
              </a:lnSpc>
              <a:spcBef>
                <a:spcPts val="0"/>
              </a:spcBef>
              <a:buNone/>
            </a:pPr>
            <a:r>
              <a:rPr lang="en-US" sz="1200" dirty="0">
                <a:effectLst/>
                <a:latin typeface="Times New Roman" panose="02020603050405020304" pitchFamily="18" charset="0"/>
                <a:ea typeface="Times New Roman" panose="02020603050405020304" pitchFamily="18" charset="0"/>
              </a:rPr>
              <a:t>Reported by the CMSP</a:t>
            </a:r>
          </a:p>
          <a:p>
            <a:pPr lvl="1">
              <a:lnSpc>
                <a:spcPct val="120000"/>
              </a:lnSpc>
              <a:spcBef>
                <a:spcPts val="0"/>
              </a:spcBef>
              <a:buFont typeface="+mj-lt"/>
              <a:buAutoNum type="arabicParenR"/>
            </a:pPr>
            <a:r>
              <a:rPr lang="en-US" sz="1100" dirty="0">
                <a:latin typeface="Times New Roman" panose="02020603050405020304" pitchFamily="18" charset="0"/>
              </a:rPr>
              <a:t>Time the alert was received</a:t>
            </a:r>
          </a:p>
          <a:p>
            <a:pPr lvl="1">
              <a:lnSpc>
                <a:spcPct val="120000"/>
              </a:lnSpc>
              <a:spcBef>
                <a:spcPts val="0"/>
              </a:spcBef>
              <a:buFont typeface="+mj-lt"/>
              <a:buAutoNum type="arabicParenR"/>
            </a:pPr>
            <a:r>
              <a:rPr lang="en-US" sz="1100" dirty="0">
                <a:latin typeface="Times New Roman" panose="02020603050405020304" pitchFamily="18" charset="0"/>
              </a:rPr>
              <a:t>Time the alert was first broadcast</a:t>
            </a:r>
          </a:p>
          <a:p>
            <a:pPr marL="457200" lvl="1" indent="0">
              <a:lnSpc>
                <a:spcPct val="120000"/>
              </a:lnSpc>
              <a:spcBef>
                <a:spcPts val="0"/>
              </a:spcBef>
              <a:buNone/>
            </a:pPr>
            <a:r>
              <a:rPr lang="en-US" sz="1200" dirty="0">
                <a:latin typeface="Times New Roman" panose="02020603050405020304" pitchFamily="18" charset="0"/>
              </a:rPr>
              <a:t>NOTE: Rather than having FEMA and the CMSPs report each time, a series of State/Local WEA Tests could be performed to determine an expected average.  This timing does not vary significantly.</a:t>
            </a:r>
          </a:p>
          <a:p>
            <a:pPr lvl="1">
              <a:lnSpc>
                <a:spcPct val="120000"/>
              </a:lnSpc>
              <a:spcBef>
                <a:spcPts val="0"/>
              </a:spcBef>
              <a:buFont typeface="+mj-lt"/>
              <a:buAutoNum type="arabicParenR"/>
            </a:pPr>
            <a:endParaRPr lang="en-US" sz="1200" dirty="0">
              <a:latin typeface="Times New Roman" panose="02020603050405020304" pitchFamily="18" charset="0"/>
            </a:endParaRPr>
          </a:p>
          <a:p>
            <a:pPr marL="0" indent="0">
              <a:lnSpc>
                <a:spcPct val="120000"/>
              </a:lnSpc>
              <a:spcBef>
                <a:spcPts val="1200"/>
              </a:spcBef>
              <a:spcAft>
                <a:spcPts val="300"/>
              </a:spcAft>
              <a:buNone/>
            </a:pPr>
            <a:r>
              <a:rPr lang="en-US" sz="1200" b="1" dirty="0">
                <a:latin typeface="Times New Roman" panose="02020603050405020304" pitchFamily="18" charset="0"/>
              </a:rPr>
              <a:t>Accuracy</a:t>
            </a:r>
            <a:endParaRPr lang="en-US" sz="2600" b="1" dirty="0">
              <a:latin typeface="Times New Roman" panose="02020603050405020304" pitchFamily="18" charset="0"/>
            </a:endParaRPr>
          </a:p>
          <a:p>
            <a:pPr marL="0" indent="0">
              <a:lnSpc>
                <a:spcPct val="120000"/>
              </a:lnSpc>
              <a:spcBef>
                <a:spcPts val="0"/>
              </a:spcBef>
              <a:buNone/>
            </a:pPr>
            <a:r>
              <a:rPr lang="en-US" sz="1200" dirty="0">
                <a:latin typeface="Times New Roman" panose="02020603050405020304" pitchFamily="18" charset="0"/>
              </a:rPr>
              <a:t>Known device data as well as reported data listed above for Reliability would meet requirements.  No additional data needed.</a:t>
            </a:r>
            <a:endParaRPr lang="en-US" sz="1000"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36951AC-F050-69B1-0E45-4A6C7874FE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5DE054B0-9DBC-E633-497E-2F7319DF7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744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35CF-21D7-CBC3-BBB6-B27F27CF8CF0}"/>
              </a:ext>
            </a:extLst>
          </p:cNvPr>
          <p:cNvSpPr>
            <a:spLocks noGrp="1"/>
          </p:cNvSpPr>
          <p:nvPr>
            <p:ph type="title"/>
          </p:nvPr>
        </p:nvSpPr>
        <p:spPr/>
        <p:txBody>
          <a:bodyPr/>
          <a:lstStyle/>
          <a:p>
            <a:pPr algn="ctr"/>
            <a:r>
              <a:rPr lang="en-US" b="1" dirty="0">
                <a:latin typeface="Times New Roman" panose="02020603050405020304" pitchFamily="18" charset="0"/>
                <a:ea typeface="ＭＳ Ｐゴシック" pitchFamily="34" charset="-128"/>
                <a:cs typeface="Times New Roman" panose="02020603050405020304" pitchFamily="18" charset="0"/>
              </a:rPr>
              <a:t>Recommendations</a:t>
            </a:r>
          </a:p>
        </p:txBody>
      </p:sp>
      <p:sp>
        <p:nvSpPr>
          <p:cNvPr id="3" name="Content Placeholder 2">
            <a:extLst>
              <a:ext uri="{FF2B5EF4-FFF2-40B4-BE49-F238E27FC236}">
                <a16:creationId xmlns:a16="http://schemas.microsoft.com/office/drawing/2014/main" id="{56865CAB-1565-5CEE-2EA9-A57A0AB5274D}"/>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CSRIC VIII recommends that the FCC consider all findings in this report.</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CSRIC VIII recommends that the FCC consider a requirement for an automated email to convey WEA performance reporting information from CMSPs and from PBS to an AO, or a centralized reporting location, for each sent WEA. Details for the generation procedures and content of the email automated performance report are encouraged to be worked out between AOs and CMSPs/PBS in a new ATIS WEA standard to support WEA automated performance reporting via email.</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Additional Perspectives:</a:t>
            </a:r>
          </a:p>
          <a:p>
            <a:pPr lvl="1"/>
            <a:r>
              <a:rPr lang="en-US" sz="1800" dirty="0">
                <a:latin typeface="Times New Roman" panose="02020603050405020304" pitchFamily="18" charset="0"/>
                <a:cs typeface="Times New Roman" panose="02020603050405020304" pitchFamily="18" charset="0"/>
              </a:rPr>
              <a:t>Alert Originator Perspectives on WEA Automated Performance Reporting (See Section 5.2.1 of the Report)</a:t>
            </a:r>
          </a:p>
          <a:p>
            <a:pPr lvl="1"/>
            <a:r>
              <a:rPr lang="en-US" sz="1800" dirty="0">
                <a:latin typeface="Times New Roman" panose="02020603050405020304" pitchFamily="18" charset="0"/>
                <a:cs typeface="Times New Roman" panose="02020603050405020304" pitchFamily="18" charset="0"/>
              </a:rPr>
              <a:t>Cellular Industry Perspectives (See Section 5.2.2 of the Report)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E42AF91-1154-EDEE-5228-24058C2F5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CFC903C6-50F4-3452-EF5B-26D97127D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247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B74739A-A273-38FE-F61E-12C0F40DDBF6}"/>
              </a:ext>
            </a:extLst>
          </p:cNvPr>
          <p:cNvGraphicFramePr>
            <a:graphicFrameLocks noGrp="1"/>
          </p:cNvGraphicFramePr>
          <p:nvPr>
            <p:extLst>
              <p:ext uri="{D42A27DB-BD31-4B8C-83A1-F6EECF244321}">
                <p14:modId xmlns:p14="http://schemas.microsoft.com/office/powerpoint/2010/main" val="1339724747"/>
              </p:ext>
            </p:extLst>
          </p:nvPr>
        </p:nvGraphicFramePr>
        <p:xfrm>
          <a:off x="642938" y="422592"/>
          <a:ext cx="10904537" cy="4608513"/>
        </p:xfrm>
        <a:graphic>
          <a:graphicData uri="http://schemas.openxmlformats.org/drawingml/2006/table">
            <a:tbl>
              <a:tblPr firstRow="1" firstCol="1" bandRow="1"/>
              <a:tblGrid>
                <a:gridCol w="2553984">
                  <a:extLst>
                    <a:ext uri="{9D8B030D-6E8A-4147-A177-3AD203B41FA5}">
                      <a16:colId xmlns:a16="http://schemas.microsoft.com/office/drawing/2014/main" val="1824720330"/>
                    </a:ext>
                  </a:extLst>
                </a:gridCol>
                <a:gridCol w="8350553">
                  <a:extLst>
                    <a:ext uri="{9D8B030D-6E8A-4147-A177-3AD203B41FA5}">
                      <a16:colId xmlns:a16="http://schemas.microsoft.com/office/drawing/2014/main" val="4247445581"/>
                    </a:ext>
                  </a:extLst>
                </a:gridCol>
              </a:tblGrid>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AO</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Alert Originator</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120190"/>
                  </a:ext>
                </a:extLst>
              </a:tr>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CMSP</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dirty="0">
                          <a:effectLst/>
                          <a:latin typeface="Times New Roman" panose="02020603050405020304" pitchFamily="18" charset="0"/>
                          <a:ea typeface="Times New Roman" panose="02020603050405020304" pitchFamily="18" charset="0"/>
                        </a:rPr>
                        <a:t>Commercial Mobile Service Provider</a:t>
                      </a:r>
                      <a:endParaRPr lang="en-US" sz="2900" b="0" i="0" u="none" strike="noStrike" dirty="0">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637597"/>
                  </a:ext>
                </a:extLst>
              </a:tr>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DBGF</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Device-Based Geo-Fencing</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567307"/>
                  </a:ext>
                </a:extLst>
              </a:tr>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EAS</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Emergency Alert System</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192157"/>
                  </a:ext>
                </a:extLst>
              </a:tr>
              <a:tr h="354501">
                <a:tc>
                  <a:txBody>
                    <a:bodyPr/>
                    <a:lstStyle/>
                    <a:p>
                      <a:pPr marL="0" marR="0" algn="l" fontAlgn="t">
                        <a:spcBef>
                          <a:spcPts val="0"/>
                        </a:spcBef>
                        <a:spcAft>
                          <a:spcPts val="0"/>
                        </a:spcAft>
                      </a:pPr>
                      <a:r>
                        <a:rPr lang="en-US" sz="2000" b="0" i="0" u="none" strike="noStrike" dirty="0">
                          <a:effectLst/>
                          <a:latin typeface="Times New Roman" panose="02020603050405020304" pitchFamily="18" charset="0"/>
                          <a:ea typeface="Times New Roman" panose="02020603050405020304" pitchFamily="18" charset="0"/>
                        </a:rPr>
                        <a:t>FCC</a:t>
                      </a:r>
                      <a:endParaRPr lang="en-US" sz="2900" b="0" i="0" u="none" strike="noStrike" dirty="0">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Federal Communications Commission</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534520"/>
                  </a:ext>
                </a:extLst>
              </a:tr>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FEMA</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Federal Emergency Management Agency</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27206"/>
                  </a:ext>
                </a:extLst>
              </a:tr>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IMEI</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International Mobile Equipment Identity</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388738"/>
                  </a:ext>
                </a:extLst>
              </a:tr>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IMEISV</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IMEI Software Version</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576932"/>
                  </a:ext>
                </a:extLst>
              </a:tr>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IPAWS</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Integrated Public Alert &amp; Warning System</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750889"/>
                  </a:ext>
                </a:extLst>
              </a:tr>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Lat/Long</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Latitude/Longitude</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048255"/>
                  </a:ext>
                </a:extLst>
              </a:tr>
              <a:tr h="354501">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PBS</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Public Broadcast System</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076548"/>
                  </a:ext>
                </a:extLst>
              </a:tr>
              <a:tr h="354501">
                <a:tc>
                  <a:txBody>
                    <a:bodyPr/>
                    <a:lstStyle/>
                    <a:p>
                      <a:pPr marL="0" marR="0" algn="l" fontAlgn="t">
                        <a:spcBef>
                          <a:spcPts val="0"/>
                        </a:spcBef>
                        <a:spcAft>
                          <a:spcPts val="0"/>
                        </a:spcAft>
                      </a:pPr>
                      <a:r>
                        <a:rPr lang="en-US" sz="2000" b="0" i="0" u="none" strike="noStrike" dirty="0">
                          <a:effectLst/>
                          <a:latin typeface="Times New Roman" panose="02020603050405020304" pitchFamily="18" charset="0"/>
                          <a:ea typeface="Times New Roman" panose="02020603050405020304" pitchFamily="18" charset="0"/>
                        </a:rPr>
                        <a:t>TAC</a:t>
                      </a:r>
                      <a:endParaRPr lang="en-US" sz="2900" b="0" i="0" u="none" strike="noStrike" dirty="0">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a:effectLst/>
                          <a:latin typeface="Times New Roman" panose="02020603050405020304" pitchFamily="18" charset="0"/>
                          <a:ea typeface="Times New Roman" panose="02020603050405020304" pitchFamily="18" charset="0"/>
                        </a:rPr>
                        <a:t>Type Allocation Code</a:t>
                      </a:r>
                      <a:endParaRPr lang="en-US" sz="2900" b="0" i="0" u="none" strike="noStrike">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732600"/>
                  </a:ext>
                </a:extLst>
              </a:tr>
              <a:tr h="354501">
                <a:tc>
                  <a:txBody>
                    <a:bodyPr/>
                    <a:lstStyle/>
                    <a:p>
                      <a:pPr marL="0" marR="0" algn="l" fontAlgn="t">
                        <a:spcBef>
                          <a:spcPts val="0"/>
                        </a:spcBef>
                        <a:spcAft>
                          <a:spcPts val="0"/>
                        </a:spcAft>
                      </a:pPr>
                      <a:r>
                        <a:rPr lang="en-US" sz="2000" b="0" i="0" u="none" strike="noStrike" dirty="0">
                          <a:effectLst/>
                          <a:latin typeface="Times New Roman" panose="02020603050405020304" pitchFamily="18" charset="0"/>
                          <a:ea typeface="Times New Roman" panose="02020603050405020304" pitchFamily="18" charset="0"/>
                        </a:rPr>
                        <a:t>WEA</a:t>
                      </a:r>
                      <a:endParaRPr lang="en-US" sz="2900" b="0" i="0" u="none" strike="noStrike" dirty="0">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000" b="0" i="0" u="none" strike="noStrike" dirty="0">
                          <a:effectLst/>
                          <a:latin typeface="Times New Roman" panose="02020603050405020304" pitchFamily="18" charset="0"/>
                          <a:ea typeface="Times New Roman" panose="02020603050405020304" pitchFamily="18" charset="0"/>
                        </a:rPr>
                        <a:t>Wireless Emergency Alert</a:t>
                      </a:r>
                      <a:endParaRPr lang="en-US" sz="2900" b="0" i="0" u="none" strike="noStrike" dirty="0">
                        <a:effectLst/>
                        <a:latin typeface="Arial" panose="020B0604020202020204" pitchFamily="34" charset="0"/>
                      </a:endParaRPr>
                    </a:p>
                  </a:txBody>
                  <a:tcPr marL="111559" marR="111559" marT="15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961193"/>
                  </a:ext>
                </a:extLst>
              </a:tr>
            </a:tbl>
          </a:graphicData>
        </a:graphic>
      </p:graphicFrame>
      <p:graphicFrame>
        <p:nvGraphicFramePr>
          <p:cNvPr id="8" name="Table 7">
            <a:extLst>
              <a:ext uri="{FF2B5EF4-FFF2-40B4-BE49-F238E27FC236}">
                <a16:creationId xmlns:a16="http://schemas.microsoft.com/office/drawing/2014/main" id="{701DA3AD-8A39-02BF-96B5-83102CA53FEA}"/>
              </a:ext>
            </a:extLst>
          </p:cNvPr>
          <p:cNvGraphicFramePr>
            <a:graphicFrameLocks noGrp="1"/>
          </p:cNvGraphicFramePr>
          <p:nvPr>
            <p:extLst>
              <p:ext uri="{D42A27DB-BD31-4B8C-83A1-F6EECF244321}">
                <p14:modId xmlns:p14="http://schemas.microsoft.com/office/powerpoint/2010/main" val="2358968929"/>
              </p:ext>
            </p:extLst>
          </p:nvPr>
        </p:nvGraphicFramePr>
        <p:xfrm>
          <a:off x="642937" y="5145087"/>
          <a:ext cx="10904537" cy="1097280"/>
        </p:xfrm>
        <a:graphic>
          <a:graphicData uri="http://schemas.openxmlformats.org/drawingml/2006/table">
            <a:tbl>
              <a:tblPr firstRow="1" firstCol="1" bandRow="1">
                <a:tableStyleId>{5C22544A-7EE6-4342-B048-85BDC9FD1C3A}</a:tableStyleId>
              </a:tblPr>
              <a:tblGrid>
                <a:gridCol w="2558462">
                  <a:extLst>
                    <a:ext uri="{9D8B030D-6E8A-4147-A177-3AD203B41FA5}">
                      <a16:colId xmlns:a16="http://schemas.microsoft.com/office/drawing/2014/main" val="4155845938"/>
                    </a:ext>
                  </a:extLst>
                </a:gridCol>
                <a:gridCol w="8346075">
                  <a:extLst>
                    <a:ext uri="{9D8B030D-6E8A-4147-A177-3AD203B41FA5}">
                      <a16:colId xmlns:a16="http://schemas.microsoft.com/office/drawing/2014/main" val="4161670798"/>
                    </a:ext>
                  </a:extLst>
                </a:gridCol>
              </a:tblGrid>
              <a:tr h="885825">
                <a:tc>
                  <a:txBody>
                    <a:bodyPr/>
                    <a:lstStyle/>
                    <a:p>
                      <a:pPr marL="0" marR="0" algn="l" defTabSz="914400" rtl="0" eaLnBrk="1" fontAlgn="t" latinLnBrk="0" hangingPunct="1">
                        <a:spcBef>
                          <a:spcPts val="0"/>
                        </a:spcBef>
                        <a:spcAft>
                          <a:spcPts val="0"/>
                        </a:spcAft>
                      </a:pPr>
                      <a:r>
                        <a:rPr lang="en-US" sz="1800" b="0" i="0" u="none" strike="noStrike" kern="1200" dirty="0">
                          <a:solidFill>
                            <a:schemeClr val="tx1"/>
                          </a:solidFill>
                          <a:effectLst/>
                          <a:latin typeface="Times New Roman" panose="02020603050405020304" pitchFamily="18" charset="0"/>
                          <a:cs typeface="+mn-cs"/>
                        </a:rPr>
                        <a:t>Type Allocation Code (TAC)</a:t>
                      </a:r>
                      <a:endParaRPr lang="en-US" sz="1800" b="0" i="0" u="none" strike="noStrike" kern="1200" dirty="0">
                        <a:solidFill>
                          <a:schemeClr val="tx1"/>
                        </a:solidFill>
                        <a:effectLst/>
                        <a:latin typeface="Times New Roman" panose="02020603050405020304" pitchFamily="18" charset="0"/>
                        <a:ea typeface="Times New Roman" panose="02020603050405020304" pitchFamily="18" charset="0"/>
                        <a:cs typeface="+mn-cs"/>
                      </a:endParaRPr>
                    </a:p>
                  </a:txBody>
                  <a:tcPr marL="63882" marR="63882" marT="0" marB="0">
                    <a:noFill/>
                  </a:tcPr>
                </a:tc>
                <a:tc>
                  <a:txBody>
                    <a:bodyPr/>
                    <a:lstStyle/>
                    <a:p>
                      <a:pPr marL="0" marR="0" algn="l" defTabSz="914400" rtl="0" eaLnBrk="1" fontAlgn="t" latinLnBrk="0" hangingPunct="1">
                        <a:spcBef>
                          <a:spcPts val="0"/>
                        </a:spcBef>
                        <a:spcAft>
                          <a:spcPts val="0"/>
                        </a:spcAft>
                      </a:pPr>
                      <a:r>
                        <a:rPr lang="en-US" sz="1800" b="0" i="0" u="none" strike="noStrike" kern="1200" dirty="0">
                          <a:solidFill>
                            <a:schemeClr val="tx1"/>
                          </a:solidFill>
                          <a:effectLst/>
                          <a:latin typeface="Times New Roman" panose="02020603050405020304" pitchFamily="18" charset="0"/>
                          <a:cs typeface="+mn-cs"/>
                        </a:rPr>
                        <a:t>TAC is the initial eight-digit portion of the 15-digit International Mobile Equipment Identifier (IMEI) and 16-digit IMEI Software Version (IMEISV) codes used to uniquely identify wireless devices.  The TAC identifies a particular model (and often revision) of wireless device for use on a 3GPP wireless network.</a:t>
                      </a:r>
                      <a:endParaRPr lang="en-US" sz="1800" b="0" i="0" u="none" strike="noStrike" kern="1200" dirty="0">
                        <a:solidFill>
                          <a:schemeClr val="tx1"/>
                        </a:solidFill>
                        <a:effectLst/>
                        <a:latin typeface="Times New Roman" panose="02020603050405020304" pitchFamily="18" charset="0"/>
                        <a:ea typeface="Times New Roman" panose="02020603050405020304" pitchFamily="18" charset="0"/>
                        <a:cs typeface="+mn-cs"/>
                      </a:endParaRPr>
                    </a:p>
                  </a:txBody>
                  <a:tcPr marL="63882" marR="63882" marT="0" marB="0">
                    <a:noFill/>
                  </a:tcPr>
                </a:tc>
                <a:extLst>
                  <a:ext uri="{0D108BD9-81ED-4DB2-BD59-A6C34878D82A}">
                    <a16:rowId xmlns:a16="http://schemas.microsoft.com/office/drawing/2014/main" val="822895417"/>
                  </a:ext>
                </a:extLst>
              </a:tr>
            </a:tbl>
          </a:graphicData>
        </a:graphic>
      </p:graphicFrame>
      <p:sp>
        <p:nvSpPr>
          <p:cNvPr id="4" name="Slide Number Placeholder 3">
            <a:extLst>
              <a:ext uri="{FF2B5EF4-FFF2-40B4-BE49-F238E27FC236}">
                <a16:creationId xmlns:a16="http://schemas.microsoft.com/office/drawing/2014/main" id="{2B687C03-293B-EEF4-309C-1577AFC23DF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7">
            <a:extLst>
              <a:ext uri="{FF2B5EF4-FFF2-40B4-BE49-F238E27FC236}">
                <a16:creationId xmlns:a16="http://schemas.microsoft.com/office/drawing/2014/main" id="{9F9A0F81-9DB5-6FB0-0CC2-8A0E33EED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34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557867"/>
            <a:ext cx="10515600" cy="4619096"/>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provide recommendations to advance security, reliability, and interoperability of Open Radio Access Network (ORAN) equipment in the United States and what new efforts can be undertaken to support secure and interoperable ORAN design and deployment.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Radio Access Network (RAN) is the final link between the network and the phone. It includes the antennae on towers, buildings, and in stadiums, plus the base stations. When a consumer makes a call or connects to a remote server, the antenna transmits and receives signals to and from the consumer’s mobile phone or other handheld device. The signal is then digitalized in the RAN base station and connected into the network.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introduction of ORAN enables mobile network operators to use equipment from multiple vendors and still ensure interoperability. </a:t>
            </a:r>
          </a:p>
          <a:p>
            <a:pPr marL="0" indent="0">
              <a:buNone/>
            </a:pPr>
            <a:endParaRPr lang="en-US" sz="20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2:</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C534A1F-B5EF-418A-873C-A3D314092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975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13F42F-42CC-AF14-CA65-9C0114C3BB6A}"/>
              </a:ext>
            </a:extLst>
          </p:cNvPr>
          <p:cNvSpPr>
            <a:spLocks noGrp="1"/>
          </p:cNvSpPr>
          <p:nvPr>
            <p:ph idx="1"/>
          </p:nvPr>
        </p:nvSpPr>
        <p:spPr>
          <a:xfrm>
            <a:off x="832725" y="2299346"/>
            <a:ext cx="5393361" cy="2249225"/>
          </a:xfrm>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CSRIC VIII Work Group 6 Report on WEA Performance Reporting</a:t>
            </a:r>
            <a:br>
              <a:rPr lang="en-US" dirty="0">
                <a:latin typeface="Times New Roman" panose="02020603050405020304" pitchFamily="18" charset="0"/>
                <a:cs typeface="Times New Roman" panose="02020603050405020304" pitchFamily="18" charset="0"/>
              </a:rPr>
            </a:br>
            <a:endParaRPr lang="en-US" b="1" i="1" dirty="0">
              <a:latin typeface="Times New Roman" panose="02020603050405020304" pitchFamily="18" charset="0"/>
              <a:cs typeface="Times New Roman" panose="02020603050405020304" pitchFamily="18" charset="0"/>
            </a:endParaRPr>
          </a:p>
          <a:p>
            <a:pPr marL="0" indent="0" algn="ctr">
              <a:buNone/>
            </a:pPr>
            <a:r>
              <a:rPr lang="en-US" b="1" dirty="0">
                <a:solidFill>
                  <a:srgbClr val="00B050"/>
                </a:solidFill>
                <a:latin typeface="Times New Roman" panose="02020603050405020304" pitchFamily="18" charset="0"/>
                <a:cs typeface="Times New Roman" panose="02020603050405020304" pitchFamily="18" charset="0"/>
              </a:rPr>
              <a:t>Submitted for CSRIC VIII Council Consideration</a:t>
            </a:r>
          </a:p>
        </p:txBody>
      </p:sp>
      <p:sp>
        <p:nvSpPr>
          <p:cNvPr id="15" name="Oval 1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Question Mark with solid fill">
            <a:extLst>
              <a:ext uri="{FF2B5EF4-FFF2-40B4-BE49-F238E27FC236}">
                <a16:creationId xmlns:a16="http://schemas.microsoft.com/office/drawing/2014/main" id="{057CEEF3-0DD0-1995-BA3F-DC40F0B45D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7" name="Freeform: Shape 1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50DF7E3-B962-C0CE-3BAF-717FB07B216D}"/>
              </a:ext>
            </a:extLst>
          </p:cNvPr>
          <p:cNvSpPr>
            <a:spLocks noGrp="1"/>
          </p:cNvSpPr>
          <p:nvPr>
            <p:ph type="sldNum" sz="quarter" idx="12"/>
          </p:nvPr>
        </p:nvSpPr>
        <p:spPr>
          <a:xfrm>
            <a:off x="10030244" y="6356350"/>
            <a:ext cx="132355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7">
            <a:extLst>
              <a:ext uri="{FF2B5EF4-FFF2-40B4-BE49-F238E27FC236}">
                <a16:creationId xmlns:a16="http://schemas.microsoft.com/office/drawing/2014/main" id="{16694A00-6F80-8A45-EBE6-B4A72BBA2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620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WG6: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08952" y="4369973"/>
            <a:ext cx="29681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Farrokh Khatibi, Qualcomm</a:t>
            </a:r>
            <a:b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Francisco Sanchez, SBA</a:t>
            </a:r>
          </a:p>
        </p:txBody>
      </p:sp>
      <p:sp>
        <p:nvSpPr>
          <p:cNvPr id="16" name="Title 1">
            <a:extLst>
              <a:ext uri="{FF2B5EF4-FFF2-40B4-BE49-F238E27FC236}">
                <a16:creationId xmlns:a16="http://schemas.microsoft.com/office/drawing/2014/main" id="{00DCC80D-39A1-49EE-B646-F14366BD6A3A}"/>
              </a:ext>
            </a:extLst>
          </p:cNvPr>
          <p:cNvSpPr txBox="1">
            <a:spLocks/>
          </p:cNvSpPr>
          <p:nvPr/>
        </p:nvSpPr>
        <p:spPr>
          <a:xfrm>
            <a:off x="7026458" y="2936971"/>
            <a:ext cx="4327341" cy="8606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WEA Performance Reporting</a:t>
            </a: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087353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WG6: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08952" y="4369973"/>
            <a:ext cx="29681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Farrokh Khatibi, Qualcomm</a:t>
            </a:r>
            <a:b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Francisco Sanchez, SBA</a:t>
            </a:r>
          </a:p>
        </p:txBody>
      </p:sp>
      <p:sp>
        <p:nvSpPr>
          <p:cNvPr id="16" name="Title 1">
            <a:extLst>
              <a:ext uri="{FF2B5EF4-FFF2-40B4-BE49-F238E27FC236}">
                <a16:creationId xmlns:a16="http://schemas.microsoft.com/office/drawing/2014/main" id="{00DCC80D-39A1-49EE-B646-F14366BD6A3A}"/>
              </a:ext>
            </a:extLst>
          </p:cNvPr>
          <p:cNvSpPr txBox="1">
            <a:spLocks/>
          </p:cNvSpPr>
          <p:nvPr/>
        </p:nvSpPr>
        <p:spPr>
          <a:xfrm>
            <a:off x="7026458" y="2936971"/>
            <a:ext cx="4327341" cy="8606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WEA Performance Reporting</a:t>
            </a: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568574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8"/>
            <a:ext cx="2873439" cy="620907"/>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125343" y="4050596"/>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WG1: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68356" y="4420887"/>
            <a:ext cx="306478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Brian Daly, AT&amp;T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Travis Russell, Oracle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53252" y="2954671"/>
            <a:ext cx="4121525" cy="857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WG1: 5G Signaling Protocols Security</a:t>
            </a:r>
            <a:r>
              <a:rPr kumimoji="0" lang="en-US" sz="20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spTree>
    <p:extLst>
      <p:ext uri="{BB962C8B-B14F-4D97-AF65-F5344CB8AC3E}">
        <p14:creationId xmlns:p14="http://schemas.microsoft.com/office/powerpoint/2010/main" val="2275903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60073" y="1934527"/>
            <a:ext cx="10520727" cy="1730493"/>
          </a:xfrm>
        </p:spPr>
        <p:txBody>
          <a:bodyPr>
            <a:norm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1: 5G Signaling Protocols Security</a:t>
            </a:r>
            <a:br>
              <a:rPr lang="en-US" sz="3600" dirty="0"/>
            </a:br>
            <a:endParaRPr lang="en-US" sz="3600" b="1" dirty="0">
              <a:ea typeface="ＭＳ Ｐゴシック" pitchFamily="34" charset="-128"/>
            </a:endParaRPr>
          </a:p>
        </p:txBody>
      </p:sp>
      <p:sp>
        <p:nvSpPr>
          <p:cNvPr id="2051" name="TextBox 5"/>
          <p:cNvSpPr txBox="1">
            <a:spLocks noChangeArrowheads="1"/>
          </p:cNvSpPr>
          <p:nvPr/>
        </p:nvSpPr>
        <p:spPr bwMode="auto">
          <a:xfrm>
            <a:off x="387531" y="3429000"/>
            <a:ext cx="1141693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December 15,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Brian Daly,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Travis Russell,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Oracle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Ahmed Lahjouji</a:t>
            </a: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487699"/>
            <a:ext cx="10515600"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Chairwoman of the FCC directs CSRIC VIII to </a:t>
            </a:r>
            <a:r>
              <a:rPr lang="en-US" b="1" dirty="0">
                <a:latin typeface="Times New Roman" panose="02020603050405020304" pitchFamily="18" charset="0"/>
                <a:cs typeface="Times New Roman" panose="02020603050405020304" pitchFamily="18" charset="0"/>
              </a:rPr>
              <a:t>examine and address security vulnerabilities associated with the newly adopted 5G signaling protocol, Hypertext Transfer Protocol Version 2 (HTTP/2), </a:t>
            </a:r>
            <a:r>
              <a:rPr lang="en-US" dirty="0">
                <a:latin typeface="Times New Roman" panose="02020603050405020304" pitchFamily="18" charset="0"/>
                <a:cs typeface="Times New Roman" panose="02020603050405020304" pitchFamily="18" charset="0"/>
              </a:rPr>
              <a:t>which, like the SS7 and Diameter signaling protocols considered in earlier CSRICs, is vulnerable to attacks.  Researchers have discovered security issues related to the HTTP/2 protocol which could place millions of websites at risk of attack.  </a:t>
            </a:r>
            <a:r>
              <a:rPr lang="en-US" b="1" dirty="0">
                <a:latin typeface="Times New Roman" panose="02020603050405020304" pitchFamily="18" charset="0"/>
                <a:cs typeface="Times New Roman" panose="02020603050405020304" pitchFamily="18" charset="0"/>
              </a:rPr>
              <a:t>CSRIC VIII will confirm these vulnerabilities and identify others</a:t>
            </a:r>
            <a:r>
              <a:rPr lang="en-US" dirty="0">
                <a:latin typeface="Times New Roman" panose="02020603050405020304" pitchFamily="18" charset="0"/>
                <a:cs typeface="Times New Roman" panose="02020603050405020304" pitchFamily="18" charset="0"/>
              </a:rPr>
              <a:t>, assess their potential for harm, and recommend safeguards to harden 5G networks and protect critical business and consumer data from these and other cyber threats.  </a:t>
            </a:r>
            <a:r>
              <a:rPr lang="en-US" b="1" dirty="0">
                <a:latin typeface="Times New Roman" panose="02020603050405020304" pitchFamily="18" charset="0"/>
                <a:cs typeface="Times New Roman" panose="02020603050405020304" pitchFamily="18" charset="0"/>
              </a:rPr>
              <a:t>CSRIC VIII will also provide recommendations on how to remediate the risks associated with HTTP/2 and prevent them from carrying over to HTTP/3</a:t>
            </a:r>
            <a:r>
              <a:rPr lang="en-US" dirty="0">
                <a:latin typeface="Times New Roman" panose="02020603050405020304" pitchFamily="18" charset="0"/>
                <a:cs typeface="Times New Roman" panose="02020603050405020304" pitchFamily="18" charset="0"/>
              </a:rPr>
              <a:t>, the next release of the protocol.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1:</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441F9665-7589-4AD0-A24E-DACE6EAAF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331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55842"/>
            <a:ext cx="10515600" cy="4432562"/>
          </a:xfrm>
        </p:spPr>
        <p:txBody>
          <a:bodyPr>
            <a:normAutofit fontScale="92500"/>
          </a:bodyPr>
          <a:lstStyle/>
          <a:p>
            <a:pPr lvl="0"/>
            <a:r>
              <a:rPr lang="en-US" dirty="0">
                <a:latin typeface="Times New Roman" panose="02020603050405020304" pitchFamily="18" charset="0"/>
                <a:cs typeface="Times New Roman" panose="02020603050405020304" pitchFamily="18" charset="0"/>
              </a:rPr>
              <a:t>The FCC has learned of four main vulnerabilities and attack vectors related to HTTP/2:  </a:t>
            </a:r>
          </a:p>
          <a:p>
            <a:pPr lvl="1"/>
            <a:r>
              <a:rPr lang="en-US" dirty="0">
                <a:latin typeface="Times New Roman" panose="02020603050405020304" pitchFamily="18" charset="0"/>
                <a:cs typeface="Times New Roman" panose="02020603050405020304" pitchFamily="18" charset="0"/>
              </a:rPr>
              <a:t>(1) slow read attacks, which call on a malicious client to read responses very slowly; </a:t>
            </a:r>
          </a:p>
          <a:p>
            <a:pPr lvl="1"/>
            <a:r>
              <a:rPr lang="en-US" dirty="0">
                <a:latin typeface="Times New Roman" panose="02020603050405020304" pitchFamily="18" charset="0"/>
                <a:cs typeface="Times New Roman" panose="02020603050405020304" pitchFamily="18" charset="0"/>
              </a:rPr>
              <a:t>(2) HPACK Bombs, which are malicious archive files designed to crash the program or system reading them and often disable antivirus software; </a:t>
            </a:r>
          </a:p>
          <a:p>
            <a:pPr lvl="1"/>
            <a:r>
              <a:rPr lang="en-US" dirty="0">
                <a:latin typeface="Times New Roman" panose="02020603050405020304" pitchFamily="18" charset="0"/>
                <a:cs typeface="Times New Roman" panose="02020603050405020304" pitchFamily="18" charset="0"/>
              </a:rPr>
              <a:t>(3) Dependency Cycle attacks, which exploit a new flow mechanism designed to optimize networks to instead create an infinite loop which cannot be escaped; and </a:t>
            </a:r>
          </a:p>
          <a:p>
            <a:pPr lvl="1"/>
            <a:r>
              <a:rPr lang="en-US" dirty="0">
                <a:latin typeface="Times New Roman" panose="02020603050405020304" pitchFamily="18" charset="0"/>
                <a:cs typeface="Times New Roman" panose="02020603050405020304" pitchFamily="18" charset="0"/>
              </a:rPr>
              <a:t>(4) Stream Multiplexing Abuse, which uses security flaws in stream multiplexing functionality to crash servers, resulting in a denial of service to legitimate users.</a:t>
            </a:r>
          </a:p>
          <a:p>
            <a:r>
              <a:rPr lang="en-US" dirty="0">
                <a:latin typeface="Times New Roman" panose="02020603050405020304" pitchFamily="18" charset="0"/>
                <a:cs typeface="Times New Roman" panose="02020603050405020304" pitchFamily="18" charset="0"/>
              </a:rPr>
              <a:t>We will research these as well as other vulnerabilities and attack vectors identified by industry through industry SMEs and WG member expertise.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1: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F886A2C4-3F3F-4C15-81BA-181433F5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157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7564812"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8" name="TextBox 7">
            <a:extLst>
              <a:ext uri="{FF2B5EF4-FFF2-40B4-BE49-F238E27FC236}">
                <a16:creationId xmlns:a16="http://schemas.microsoft.com/office/drawing/2014/main" id="{7315985B-49D3-427C-A3C4-37C48FF11AF1}"/>
              </a:ext>
            </a:extLst>
          </p:cNvPr>
          <p:cNvSpPr txBox="1"/>
          <p:nvPr/>
        </p:nvSpPr>
        <p:spPr>
          <a:xfrm>
            <a:off x="139164" y="1622672"/>
            <a:ext cx="5956836" cy="3895297"/>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60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Colin B. Andrews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Telecommunications Industry Association</a:t>
            </a:r>
          </a:p>
          <a:p>
            <a:pPr marR="0" lvl="1" algn="l" defTabSz="914400" rtl="0" eaLnBrk="1" fontAlgn="auto" latinLnBrk="0" hangingPunct="1">
              <a:lnSpc>
                <a:spcPct val="150000"/>
              </a:lnSpc>
              <a:spcBef>
                <a:spcPts val="0"/>
              </a:spcBef>
              <a:spcAft>
                <a:spcPts val="60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Goldberg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Security Agency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Angel V. Gomez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Hayes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Jithin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Xiaoyang</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Lee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902FC43-044D-4383-A6EA-8099A4DE00B3}"/>
              </a:ext>
            </a:extLst>
          </p:cNvPr>
          <p:cNvSpPr txBox="1"/>
          <p:nvPr/>
        </p:nvSpPr>
        <p:spPr>
          <a:xfrm>
            <a:off x="6096000" y="1622672"/>
            <a:ext cx="5576123" cy="2954655"/>
          </a:xfrm>
          <a:prstGeom prst="rect">
            <a:avLst/>
          </a:prstGeom>
          <a:noFill/>
        </p:spPr>
        <p:txBody>
          <a:bodyPr wrap="square" rtlCol="0">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Danny McPherson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Derek Peterson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Wireless Broadband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Mitch Rappard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Palo Alto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Recchione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Christopher Wendt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7B474A9-43D4-4837-B573-E9841B64FD67}"/>
              </a:ext>
            </a:extLst>
          </p:cNvPr>
          <p:cNvSpPr txBox="1"/>
          <p:nvPr/>
        </p:nvSpPr>
        <p:spPr>
          <a:xfrm>
            <a:off x="139164" y="1003914"/>
            <a:ext cx="6094602" cy="607539"/>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Brian Daly</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Travis Russell,*</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Oracle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8ABE372-59AE-4DC2-A53D-02824260D668}"/>
              </a:ext>
            </a:extLst>
          </p:cNvPr>
          <p:cNvSpPr txBox="1"/>
          <p:nvPr/>
        </p:nvSpPr>
        <p:spPr>
          <a:xfrm>
            <a:off x="1613000" y="5967037"/>
            <a:ext cx="3365400" cy="338041"/>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Ahmed Lahjouji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086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10810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A3AC3304-21A3-43E4-ADC9-E60B0158CC52}"/>
              </a:ext>
            </a:extLst>
          </p:cNvPr>
          <p:cNvSpPr txBox="1"/>
          <p:nvPr/>
        </p:nvSpPr>
        <p:spPr>
          <a:xfrm>
            <a:off x="1208622" y="1161777"/>
            <a:ext cx="10000799" cy="4197559"/>
          </a:xfrm>
          <a:prstGeom prst="rect">
            <a:avLst/>
          </a:prstGeom>
          <a:noFill/>
        </p:spPr>
        <p:txBody>
          <a:bodyPr wrap="square" rtlCol="0">
            <a:spAutoFit/>
          </a:bodyPr>
          <a:lstStyle/>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Adam Barron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C. Dolly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Carroll Gray-Preston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CTA</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Bradley Jackson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Verizon Communication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Navin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Jaffer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Yong Kim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Lucero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FEMA </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Mattson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870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WG virtual meetings (biweekly) continue</a:t>
            </a:r>
          </a:p>
          <a:p>
            <a:pPr lvl="1"/>
            <a:r>
              <a:rPr lang="en-US" dirty="0">
                <a:latin typeface="Times New Roman" panose="02020603050405020304" pitchFamily="18" charset="0"/>
                <a:cs typeface="Times New Roman" panose="02020603050405020304" pitchFamily="18" charset="0"/>
              </a:rPr>
              <a:t>Research/examine security vulnerabilities and attack vectors</a:t>
            </a:r>
          </a:p>
          <a:p>
            <a:pPr marL="457200" lvl="1"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Security Vulnerabilities in HTTP/2 was submitted during the </a:t>
            </a:r>
            <a:r>
              <a:rPr lang="en-US" b="1" i="1" dirty="0">
                <a:latin typeface="Times New Roman" panose="02020603050405020304" pitchFamily="18" charset="0"/>
                <a:cs typeface="Times New Roman" panose="02020603050405020304" pitchFamily="18" charset="0"/>
              </a:rPr>
              <a:t>September 2022 </a:t>
            </a:r>
            <a:r>
              <a:rPr lang="en-US" dirty="0">
                <a:latin typeface="Times New Roman" panose="02020603050405020304" pitchFamily="18" charset="0"/>
                <a:cs typeface="Times New Roman" panose="02020603050405020304" pitchFamily="18" charset="0"/>
              </a:rPr>
              <a:t>CSRIC meeting</a:t>
            </a:r>
            <a:endParaRPr lang="en-US" b="1" i="1" dirty="0">
              <a:latin typeface="Times New Roman" panose="02020603050405020304" pitchFamily="18" charset="0"/>
              <a:cs typeface="Times New Roman" panose="02020603050405020304" pitchFamily="18" charset="0"/>
            </a:endParaRPr>
          </a:p>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Best Practices to Mitigate Vulnerabilities in HTTP/2, </a:t>
            </a:r>
            <a:r>
              <a:rPr lang="en-US" b="1" i="1" dirty="0">
                <a:latin typeface="Times New Roman" panose="02020603050405020304" pitchFamily="18" charset="0"/>
                <a:cs typeface="Times New Roman" panose="02020603050405020304" pitchFamily="18" charset="0"/>
              </a:rPr>
              <a:t>June 2023</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Deliverables/Schedule</a:t>
            </a:r>
          </a:p>
        </p:txBody>
      </p:sp>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7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CSRIC has previously considered security risks in emerging 5G networks.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CSRIC VIII builds on this work and expands it as one part of its exploration of the development and deployment challenges facing ORAN technology, including the extent Open RAN technology may increase the threat attack surface and how best to mitigate such security challenges.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Further, CSRIC VIII considers how the FCC can support the goals of developing and deploying secure, open and interoperable networks when the FCC participates in standards-setting bodies like 3GPP and the Alliance for Telecommunications Industry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2: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595C3229-1C8C-43C2-83D2-599FC45B4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3224"/>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4044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FBAB-BD9A-74B4-DB2B-8F73E9E3EF93}"/>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Status of Work</a:t>
            </a:r>
          </a:p>
        </p:txBody>
      </p:sp>
      <p:sp>
        <p:nvSpPr>
          <p:cNvPr id="3" name="Content Placeholder 2">
            <a:extLst>
              <a:ext uri="{FF2B5EF4-FFF2-40B4-BE49-F238E27FC236}">
                <a16:creationId xmlns:a16="http://schemas.microsoft.com/office/drawing/2014/main" id="{9AF8CABE-A650-07CB-CE5F-C0982EE01F6B}"/>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We are actually well ahead of schedule and will have no trouble meeting the deadline for the second report.</a:t>
            </a:r>
          </a:p>
          <a:p>
            <a:r>
              <a:rPr lang="en-US" dirty="0">
                <a:latin typeface="Times New Roman" panose="02020603050405020304" pitchFamily="18" charset="0"/>
                <a:cs typeface="Times New Roman" panose="02020603050405020304" pitchFamily="18" charset="0"/>
              </a:rPr>
              <a:t>We did elect to take a different approach and add to the first report with sections on mitigation and recommendations rather than create a brand-new report with cut and paste from the first report</a:t>
            </a:r>
          </a:p>
        </p:txBody>
      </p:sp>
      <p:sp>
        <p:nvSpPr>
          <p:cNvPr id="4" name="Slide Number Placeholder 3">
            <a:extLst>
              <a:ext uri="{FF2B5EF4-FFF2-40B4-BE49-F238E27FC236}">
                <a16:creationId xmlns:a16="http://schemas.microsoft.com/office/drawing/2014/main" id="{FF787052-A828-E717-E4AA-3FC8D981D7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F4CD1770-F1C6-4613-2E77-848F410E1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661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375288" y="2467481"/>
            <a:ext cx="3510355" cy="500447"/>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3" name="Slide Number Placeholder 2">
            <a:extLst>
              <a:ext uri="{FF2B5EF4-FFF2-40B4-BE49-F238E27FC236}">
                <a16:creationId xmlns:a16="http://schemas.microsoft.com/office/drawing/2014/main" id="{33C4FB8F-9C48-4FA7-BAD9-74C2B8B7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45215D-EC62-409E-B4E5-5D67BD4B9DB4}"/>
              </a:ext>
            </a:extLst>
          </p:cNvPr>
          <p:cNvSpPr txBox="1"/>
          <p:nvPr/>
        </p:nvSpPr>
        <p:spPr>
          <a:xfrm>
            <a:off x="7358340" y="3955076"/>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WG1: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1098EA38-A9A8-4CD7-A3A5-40B76259E535}"/>
              </a:ext>
            </a:extLst>
          </p:cNvPr>
          <p:cNvSpPr txBox="1"/>
          <p:nvPr/>
        </p:nvSpPr>
        <p:spPr>
          <a:xfrm>
            <a:off x="7967511" y="4355186"/>
            <a:ext cx="32082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Brian Daly, 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Travis Russell, Oracle</a:t>
            </a:r>
          </a:p>
        </p:txBody>
      </p:sp>
      <p:sp>
        <p:nvSpPr>
          <p:cNvPr id="14" name="Title 1">
            <a:extLst>
              <a:ext uri="{FF2B5EF4-FFF2-40B4-BE49-F238E27FC236}">
                <a16:creationId xmlns:a16="http://schemas.microsoft.com/office/drawing/2014/main" id="{957B3C29-8F86-4DA9-8C13-F9B76ABAD49E}"/>
              </a:ext>
            </a:extLst>
          </p:cNvPr>
          <p:cNvSpPr txBox="1">
            <a:spLocks/>
          </p:cNvSpPr>
          <p:nvPr/>
        </p:nvSpPr>
        <p:spPr>
          <a:xfrm>
            <a:off x="7232274" y="2936972"/>
            <a:ext cx="4121525" cy="7165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WG1: 5G Signaling Protocols Security</a:t>
            </a:r>
            <a:r>
              <a:rPr kumimoji="0" lang="en-US" sz="20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0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spTree>
    <p:extLst>
      <p:ext uri="{BB962C8B-B14F-4D97-AF65-F5344CB8AC3E}">
        <p14:creationId xmlns:p14="http://schemas.microsoft.com/office/powerpoint/2010/main" val="2646348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WG4: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5049" y="4234754"/>
            <a:ext cx="371986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Mary Boyd,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Intrado</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2"/>
            <a:ext cx="4327341" cy="7165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WG4: 911 Service Over Wi-Fi</a:t>
            </a:r>
            <a:r>
              <a:rPr kumimoji="0" lang="en-US" sz="24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4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spTree>
    <p:extLst>
      <p:ext uri="{BB962C8B-B14F-4D97-AF65-F5344CB8AC3E}">
        <p14:creationId xmlns:p14="http://schemas.microsoft.com/office/powerpoint/2010/main" val="1961711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9450" y="1612074"/>
            <a:ext cx="10859911" cy="1816926"/>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911 Service Over Wi-Fi</a:t>
            </a:r>
            <a:br>
              <a:rPr lang="en-US" sz="4000" dirty="0"/>
            </a:br>
            <a:endParaRPr lang="en-US" sz="4000" b="1" dirty="0">
              <a:ea typeface="ＭＳ Ｐゴシック" pitchFamily="34" charset="-128"/>
            </a:endParaRPr>
          </a:p>
        </p:txBody>
      </p:sp>
      <p:sp>
        <p:nvSpPr>
          <p:cNvPr id="2051" name="TextBox 5"/>
          <p:cNvSpPr txBox="1">
            <a:spLocks noChangeArrowheads="1"/>
          </p:cNvSpPr>
          <p:nvPr/>
        </p:nvSpPr>
        <p:spPr bwMode="auto">
          <a:xfrm>
            <a:off x="512395" y="342900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December 15,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Mary Boyd,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Intrado Life &amp;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Mark Reddish,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APCO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Rasoul Safavian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E30A2BCD-E7D8-2B40-84B2-E7EAC4FB0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9705" y="1354813"/>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782"/>
            <a:ext cx="10515600" cy="4351338"/>
          </a:xfrm>
        </p:spPr>
        <p:txBody>
          <a:bodyPr/>
          <a:lstStyle/>
          <a:p>
            <a:pPr marL="0" indent="0" algn="ctr">
              <a:buNone/>
            </a:pPr>
            <a:r>
              <a:rPr lang="en-US" dirty="0">
                <a:latin typeface="Times New Roman" panose="02020603050405020304" pitchFamily="18" charset="0"/>
                <a:cs typeface="Times New Roman" panose="02020603050405020304" pitchFamily="18" charset="0"/>
              </a:rPr>
              <a:t>The Chairwoman of the FCC directs CSRIC VIII to explore the public safety benefits, technical feasibility, and cost of options for making Wi-Fi access points and/or unlicensed spectrum available to the public to facilitate access to 911 services.  The ubiquitous nature of Wi-Fi access points suggests that, in the long term, various Wi-Fi solutions could be added to the “toolbox” of 911 connectivity options available to consumers, Public Safety Answering Points (PSAPs), and communications providers, and could complement the broader transition to an IP-based Next Generation 911 environment.  </a:t>
            </a: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4:</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9F88133-89E1-46B5-90D4-0D56F94C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156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273797"/>
            <a:ext cx="10515600" cy="5082553"/>
          </a:xfrm>
        </p:spPr>
        <p:txBody>
          <a:bodyPr/>
          <a:lstStyle/>
          <a:p>
            <a:pPr marL="0" indent="0">
              <a:buNone/>
            </a:pPr>
            <a:r>
              <a:rPr lang="en-US" dirty="0">
                <a:latin typeface="Times New Roman" panose="02020603050405020304" pitchFamily="18" charset="0"/>
                <a:cs typeface="Times New Roman" panose="02020603050405020304" pitchFamily="18" charset="0"/>
              </a:rPr>
              <a:t>Bring industry stakeholders together to examine a range of </a:t>
            </a:r>
            <a:r>
              <a:rPr lang="en-US" b="1" dirty="0">
                <a:latin typeface="Times New Roman" panose="02020603050405020304" pitchFamily="18" charset="0"/>
                <a:cs typeface="Times New Roman" panose="02020603050405020304" pitchFamily="18" charset="0"/>
              </a:rPr>
              <a:t>technical issues </a:t>
            </a:r>
            <a:r>
              <a:rPr lang="en-US" dirty="0">
                <a:latin typeface="Times New Roman" panose="02020603050405020304" pitchFamily="18" charset="0"/>
                <a:cs typeface="Times New Roman" panose="02020603050405020304" pitchFamily="18" charset="0"/>
              </a:rPr>
              <a:t>with the goal of promoting consensus in the </a:t>
            </a:r>
            <a:r>
              <a:rPr lang="en-US" b="1" dirty="0">
                <a:latin typeface="Times New Roman" panose="02020603050405020304" pitchFamily="18" charset="0"/>
                <a:cs typeface="Times New Roman" panose="02020603050405020304" pitchFamily="18" charset="0"/>
              </a:rPr>
              <a:t>Wi-Fi ecosystem to support reliable 911 services (voice and text</a:t>
            </a:r>
            <a:r>
              <a:rPr lang="en-US" dirty="0">
                <a:latin typeface="Times New Roman" panose="02020603050405020304" pitchFamily="18" charset="0"/>
                <a:cs typeface="Times New Roman" panose="02020603050405020304" pitchFamily="18" charset="0"/>
              </a:rPr>
              <a:t>) under </a:t>
            </a:r>
            <a:r>
              <a:rPr lang="en-US" u="sng" dirty="0">
                <a:latin typeface="Times New Roman" panose="02020603050405020304" pitchFamily="18" charset="0"/>
                <a:cs typeface="Times New Roman" panose="02020603050405020304" pitchFamily="18" charset="0"/>
              </a:rPr>
              <a:t>normal conditions and when catastrophic events </a:t>
            </a:r>
            <a:r>
              <a:rPr lang="en-US" dirty="0">
                <a:latin typeface="Times New Roman" panose="02020603050405020304" pitchFamily="18" charset="0"/>
                <a:cs typeface="Times New Roman" panose="02020603050405020304" pitchFamily="18" charset="0"/>
              </a:rPr>
              <a:t>disrupt mobile service.  The primary focus will be to: </a:t>
            </a:r>
          </a:p>
          <a:p>
            <a:r>
              <a:rPr lang="en-US" dirty="0">
                <a:latin typeface="Times New Roman" panose="02020603050405020304" pitchFamily="18" charset="0"/>
                <a:cs typeface="Times New Roman" panose="02020603050405020304" pitchFamily="18" charset="0"/>
              </a:rPr>
              <a:t>examine and report on </a:t>
            </a:r>
            <a:r>
              <a:rPr lang="en-US" b="1" dirty="0">
                <a:latin typeface="Times New Roman" panose="02020603050405020304" pitchFamily="18" charset="0"/>
                <a:cs typeface="Times New Roman" panose="02020603050405020304" pitchFamily="18" charset="0"/>
              </a:rPr>
              <a:t>security issues </a:t>
            </a:r>
            <a:r>
              <a:rPr lang="en-US" dirty="0">
                <a:latin typeface="Times New Roman" panose="02020603050405020304" pitchFamily="18" charset="0"/>
                <a:cs typeface="Times New Roman" panose="02020603050405020304" pitchFamily="18" charset="0"/>
              </a:rPr>
              <a:t>including authentication and access control protocols, solutions </a:t>
            </a:r>
            <a:r>
              <a:rPr lang="en-US" b="1" dirty="0">
                <a:latin typeface="Times New Roman" panose="02020603050405020304" pitchFamily="18" charset="0"/>
                <a:cs typeface="Times New Roman" panose="02020603050405020304" pitchFamily="18" charset="0"/>
              </a:rPr>
              <a:t>to automatically activate Wi-Fi Calling </a:t>
            </a:r>
            <a:r>
              <a:rPr lang="en-US" dirty="0">
                <a:latin typeface="Times New Roman" panose="02020603050405020304" pitchFamily="18" charset="0"/>
                <a:cs typeface="Times New Roman" panose="02020603050405020304" pitchFamily="18" charset="0"/>
              </a:rPr>
              <a:t>on eligible mobile devices, when necessary;</a:t>
            </a:r>
          </a:p>
          <a:p>
            <a:r>
              <a:rPr lang="en-US" dirty="0">
                <a:latin typeface="Times New Roman" panose="02020603050405020304" pitchFamily="18" charset="0"/>
                <a:cs typeface="Times New Roman" panose="02020603050405020304" pitchFamily="18" charset="0"/>
              </a:rPr>
              <a:t>automatically determining the </a:t>
            </a:r>
            <a:r>
              <a:rPr lang="en-US" b="1" dirty="0">
                <a:latin typeface="Times New Roman" panose="02020603050405020304" pitchFamily="18" charset="0"/>
                <a:cs typeface="Times New Roman" panose="02020603050405020304" pitchFamily="18" charset="0"/>
              </a:rPr>
              <a:t>911 caller location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call routing </a:t>
            </a:r>
            <a:r>
              <a:rPr lang="en-US" dirty="0">
                <a:latin typeface="Times New Roman" panose="02020603050405020304" pitchFamily="18" charset="0"/>
                <a:cs typeface="Times New Roman" panose="02020603050405020304" pitchFamily="18" charset="0"/>
              </a:rPr>
              <a:t>issues, 911 call </a:t>
            </a:r>
            <a:r>
              <a:rPr lang="en-US" b="1" dirty="0">
                <a:latin typeface="Times New Roman" panose="02020603050405020304" pitchFamily="18" charset="0"/>
                <a:cs typeface="Times New Roman" panose="02020603050405020304" pitchFamily="18" charset="0"/>
              </a:rPr>
              <a:t>prioritization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identifying missing standards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timelines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costs for implementing </a:t>
            </a:r>
            <a:r>
              <a:rPr lang="en-US" dirty="0">
                <a:latin typeface="Times New Roman" panose="02020603050405020304" pitchFamily="18" charset="0"/>
                <a:cs typeface="Times New Roman" panose="02020603050405020304" pitchFamily="18" charset="0"/>
              </a:rPr>
              <a:t>911 over Wi-Fi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4: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C2191B2C-2C78-4BA8-8046-2A12C9B17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2984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28766868-9938-4214-89B5-AF29D0C3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067209" y="620400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0DA132CA-CC37-49BD-B585-A67E25406E07}"/>
              </a:ext>
            </a:extLst>
          </p:cNvPr>
          <p:cNvSpPr txBox="1"/>
          <p:nvPr/>
        </p:nvSpPr>
        <p:spPr>
          <a:xfrm>
            <a:off x="649396" y="1599221"/>
            <a:ext cx="5189290" cy="452431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Abley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Emergency Number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Chinmay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Dhodapkar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Edge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Katherine Elkins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NHTSA</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Fred Frantz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Gibson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CommScope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D. Goerke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Texas 9-1-1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Jeanna M.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Grubb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59B6801-88EE-4C62-8A1F-AA9E26457512}"/>
              </a:ext>
            </a:extLst>
          </p:cNvPr>
          <p:cNvSpPr txBox="1"/>
          <p:nvPr/>
        </p:nvSpPr>
        <p:spPr>
          <a:xfrm>
            <a:off x="5838686" y="1599222"/>
            <a:ext cx="6216242" cy="452431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Craig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Hodan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National Weather Service/NOAA </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Everett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Kaneshige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NATOA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William 'Andy' Leneweaver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Washington State Military Department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William Mikucki,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Comtech Telecommunications</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Theresa Reese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Charlie Sasser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of State Technology Directors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Malcolm Smith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Stuart Strickland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 Torres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Jeffrey Wittek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p>
        </p:txBody>
      </p:sp>
      <p:sp>
        <p:nvSpPr>
          <p:cNvPr id="12" name="TextBox 11">
            <a:extLst>
              <a:ext uri="{FF2B5EF4-FFF2-40B4-BE49-F238E27FC236}">
                <a16:creationId xmlns:a16="http://schemas.microsoft.com/office/drawing/2014/main" id="{5A2D67A2-B5E2-4648-91EC-B91EC1093A2E}"/>
              </a:ext>
            </a:extLst>
          </p:cNvPr>
          <p:cNvSpPr txBox="1"/>
          <p:nvPr/>
        </p:nvSpPr>
        <p:spPr>
          <a:xfrm>
            <a:off x="1398" y="968251"/>
            <a:ext cx="6094602" cy="641971"/>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Co-chairs:</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Mary Boyd,*</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Intrado</a:t>
            </a:r>
            <a:endPar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Reddish,*</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APCO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AF0B220-CA18-4579-B9ED-2D5AF8B7884C}"/>
              </a:ext>
            </a:extLst>
          </p:cNvPr>
          <p:cNvSpPr txBox="1"/>
          <p:nvPr/>
        </p:nvSpPr>
        <p:spPr>
          <a:xfrm>
            <a:off x="1699444" y="5833848"/>
            <a:ext cx="6094602" cy="358816"/>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60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FCC Liaison: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Rasoul Safavian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260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249094" y="6074017"/>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8724DBD0-99B8-45E4-A100-494310BE5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91BA402D-5DD5-4034-96EA-B1F2C0D033B5}"/>
              </a:ext>
            </a:extLst>
          </p:cNvPr>
          <p:cNvSpPr txBox="1"/>
          <p:nvPr/>
        </p:nvSpPr>
        <p:spPr>
          <a:xfrm>
            <a:off x="381000" y="1690688"/>
            <a:ext cx="5249779" cy="4197559"/>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 Anderson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Carol Ansley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Scott Blue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Cisco</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Chappell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Justen Davis,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Somos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Inc.</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Nicholas Garcia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Michael Hooker,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T-Mobile</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1AC1E4D-771A-40EC-BA20-9F2DFCF584A8}"/>
              </a:ext>
            </a:extLst>
          </p:cNvPr>
          <p:cNvSpPr txBox="1"/>
          <p:nvPr/>
        </p:nvSpPr>
        <p:spPr>
          <a:xfrm>
            <a:off x="5871411" y="1690688"/>
            <a:ext cx="6096000" cy="3782061"/>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Hurley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Christian Militeau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Darrin </a:t>
            </a:r>
            <a:r>
              <a:rPr kumimoji="0" lang="en-US" sz="1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Morkunas</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Intrado</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Praveen Srivastava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Megan Stapleton,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Comtech Telecommunications</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Tegtmeyer,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NHTSA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Thornycroft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Alison Venable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APCO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67561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28297" y="1423497"/>
            <a:ext cx="10515600" cy="4351338"/>
          </a:xfrm>
        </p:spPr>
        <p:txBody>
          <a:bodyPr>
            <a:normAutofit lnSpcReduction="10000"/>
          </a:bodyPr>
          <a:lstStyle/>
          <a:p>
            <a:r>
              <a:rPr lang="en-US" b="1" dirty="0">
                <a:latin typeface="Times New Roman" panose="02020603050405020304" pitchFamily="18" charset="0"/>
                <a:cs typeface="Times New Roman" panose="02020603050405020304" pitchFamily="18" charset="0"/>
              </a:rPr>
              <a:t>Sub-Teams </a:t>
            </a:r>
            <a:r>
              <a:rPr lang="en-US" dirty="0">
                <a:latin typeface="Times New Roman" panose="02020603050405020304" pitchFamily="18" charset="0"/>
                <a:cs typeface="Times New Roman" panose="02020603050405020304" pitchFamily="18" charset="0"/>
              </a:rPr>
              <a:t>established:</a:t>
            </a:r>
          </a:p>
          <a:p>
            <a:pPr lvl="1"/>
            <a:r>
              <a:rPr lang="en-US" dirty="0">
                <a:latin typeface="Times New Roman" panose="02020603050405020304" pitchFamily="18" charset="0"/>
                <a:cs typeface="Times New Roman" panose="02020603050405020304" pitchFamily="18" charset="0"/>
              </a:rPr>
              <a:t>Technical Feasibility (Active)</a:t>
            </a:r>
          </a:p>
          <a:p>
            <a:pPr lvl="1"/>
            <a:r>
              <a:rPr lang="en-US" dirty="0">
                <a:latin typeface="Times New Roman" panose="02020603050405020304" pitchFamily="18" charset="0"/>
                <a:cs typeface="Times New Roman" panose="02020603050405020304" pitchFamily="18" charset="0"/>
              </a:rPr>
              <a:t>Public Safety Benefits (Active)</a:t>
            </a:r>
          </a:p>
          <a:p>
            <a:pPr lvl="1"/>
            <a:r>
              <a:rPr lang="en-US" dirty="0">
                <a:latin typeface="Times New Roman" panose="02020603050405020304" pitchFamily="18" charset="0"/>
                <a:cs typeface="Times New Roman" panose="02020603050405020304" pitchFamily="18" charset="0"/>
              </a:rPr>
              <a:t>Cost Analysis</a:t>
            </a:r>
          </a:p>
          <a:p>
            <a:r>
              <a:rPr lang="en-US" b="1" dirty="0">
                <a:latin typeface="Times New Roman" panose="02020603050405020304" pitchFamily="18" charset="0"/>
                <a:cs typeface="Times New Roman" panose="02020603050405020304" pitchFamily="18" charset="0"/>
              </a:rPr>
              <a:t>Meeting Schedules</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Bi-Weekly (Full WG)</a:t>
            </a:r>
          </a:p>
          <a:p>
            <a:pPr lvl="1"/>
            <a:r>
              <a:rPr lang="en-US" dirty="0">
                <a:latin typeface="Times New Roman" panose="02020603050405020304" pitchFamily="18" charset="0"/>
                <a:cs typeface="Times New Roman" panose="02020603050405020304" pitchFamily="18" charset="0"/>
              </a:rPr>
              <a:t>Weekly / Bi-Weekly (Sub-Teams)</a:t>
            </a:r>
          </a:p>
          <a:p>
            <a:r>
              <a:rPr lang="en-US" b="1" dirty="0">
                <a:latin typeface="Times New Roman" panose="02020603050405020304" pitchFamily="18" charset="0"/>
                <a:cs typeface="Times New Roman" panose="02020603050405020304" pitchFamily="18" charset="0"/>
              </a:rPr>
              <a:t>Baseline Report – In draft</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Final Report on 911 Service over Wi-Fi, </a:t>
            </a:r>
            <a:r>
              <a:rPr lang="en-US" b="1" i="1" dirty="0">
                <a:latin typeface="Times New Roman" panose="02020603050405020304" pitchFamily="18" charset="0"/>
                <a:cs typeface="Times New Roman" panose="02020603050405020304" pitchFamily="18" charset="0"/>
              </a:rPr>
              <a:t>March 2023</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Deliverables/Schedule</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Older man in a video call">
            <a:extLst>
              <a:ext uri="{FF2B5EF4-FFF2-40B4-BE49-F238E27FC236}">
                <a16:creationId xmlns:a16="http://schemas.microsoft.com/office/drawing/2014/main" id="{9A17F4D5-A647-8E47-8793-C88019C83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756" y="2062004"/>
            <a:ext cx="4003589" cy="2669059"/>
          </a:xfrm>
          <a:prstGeom prst="rect">
            <a:avLst/>
          </a:prstGeom>
          <a:effectLst>
            <a:softEdge rad="482600"/>
          </a:effec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8895" y="956714"/>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200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69C998-B8BD-5548-A613-CB9E1227C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200" y="3235013"/>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93762" y="1246521"/>
            <a:ext cx="10515600"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Completed</a:t>
            </a:r>
          </a:p>
          <a:p>
            <a:pPr lvl="1"/>
            <a:r>
              <a:rPr lang="en-US" dirty="0">
                <a:latin typeface="Times New Roman" panose="02020603050405020304" pitchFamily="18" charset="0"/>
                <a:cs typeface="Times New Roman" panose="02020603050405020304" pitchFamily="18" charset="0"/>
              </a:rPr>
              <a:t>Framework for report contributions </a:t>
            </a:r>
          </a:p>
          <a:p>
            <a:pPr lvl="1"/>
            <a:r>
              <a:rPr lang="en-US" dirty="0">
                <a:latin typeface="Times New Roman" panose="02020603050405020304" pitchFamily="18" charset="0"/>
                <a:cs typeface="Times New Roman" panose="02020603050405020304" pitchFamily="18" charset="0"/>
              </a:rPr>
              <a:t>Framework for use case analysis </a:t>
            </a:r>
          </a:p>
          <a:p>
            <a:pPr lvl="1"/>
            <a:r>
              <a:rPr lang="en-US" dirty="0">
                <a:latin typeface="Times New Roman" panose="02020603050405020304" pitchFamily="18" charset="0"/>
                <a:cs typeface="Times New Roman" panose="02020603050405020304" pitchFamily="18" charset="0"/>
              </a:rPr>
              <a:t>Background information on 911 over Wi-Fi and public safety benefits</a:t>
            </a:r>
          </a:p>
          <a:p>
            <a:pPr lvl="1"/>
            <a:r>
              <a:rPr lang="en-US" dirty="0">
                <a:latin typeface="Times New Roman" panose="02020603050405020304" pitchFamily="18" charset="0"/>
                <a:cs typeface="Times New Roman" panose="02020603050405020304" pitchFamily="18" charset="0"/>
              </a:rPr>
              <a:t>Analysis of current network architectures / emergency call flow</a:t>
            </a:r>
          </a:p>
          <a:p>
            <a:pPr lvl="1"/>
            <a:r>
              <a:rPr lang="en-US" dirty="0">
                <a:latin typeface="Times New Roman" panose="02020603050405020304" pitchFamily="18" charset="0"/>
                <a:cs typeface="Times New Roman" panose="02020603050405020304" pitchFamily="18" charset="0"/>
              </a:rPr>
              <a:t>Outline of current and potential 911 over Wi-Fi use cases</a:t>
            </a:r>
          </a:p>
          <a:p>
            <a:pPr lvl="1"/>
            <a:r>
              <a:rPr lang="en-US" dirty="0">
                <a:latin typeface="Times New Roman" panose="02020603050405020304" pitchFamily="18" charset="0"/>
                <a:cs typeface="Times New Roman" panose="02020603050405020304" pitchFamily="18" charset="0"/>
              </a:rPr>
              <a:t>Use case analysis (partial)</a:t>
            </a:r>
          </a:p>
          <a:p>
            <a:r>
              <a:rPr lang="en-US" dirty="0">
                <a:latin typeface="Times New Roman" panose="02020603050405020304" pitchFamily="18" charset="0"/>
                <a:cs typeface="Times New Roman" panose="02020603050405020304" pitchFamily="18" charset="0"/>
              </a:rPr>
              <a:t>In progress</a:t>
            </a:r>
          </a:p>
          <a:p>
            <a:pPr lvl="1"/>
            <a:r>
              <a:rPr lang="en-US" dirty="0">
                <a:latin typeface="Times New Roman" panose="02020603050405020304" pitchFamily="18" charset="0"/>
                <a:cs typeface="Times New Roman" panose="02020603050405020304" pitchFamily="18" charset="0"/>
              </a:rPr>
              <a:t>Additional use case analyses</a:t>
            </a:r>
          </a:p>
          <a:p>
            <a:pPr lvl="1"/>
            <a:r>
              <a:rPr lang="en-US" dirty="0">
                <a:latin typeface="Times New Roman" panose="02020603050405020304" pitchFamily="18" charset="0"/>
                <a:cs typeface="Times New Roman" panose="02020603050405020304" pitchFamily="18" charset="0"/>
              </a:rPr>
              <a:t>Cost Analysis</a:t>
            </a:r>
          </a:p>
          <a:p>
            <a:pPr lvl="1"/>
            <a:r>
              <a:rPr lang="en-US" dirty="0">
                <a:latin typeface="Times New Roman" panose="02020603050405020304" pitchFamily="18" charset="0"/>
                <a:cs typeface="Times New Roman" panose="02020603050405020304" pitchFamily="18" charset="0"/>
              </a:rPr>
              <a:t>Recommendations</a:t>
            </a: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Samples of Anticipated Report </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Two colleagues planning on board with sticky notes">
            <a:extLst>
              <a:ext uri="{FF2B5EF4-FFF2-40B4-BE49-F238E27FC236}">
                <a16:creationId xmlns:a16="http://schemas.microsoft.com/office/drawing/2014/main" id="{DC58A75E-0454-6843-94DF-83DF8FBAA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3091" y="3943846"/>
            <a:ext cx="3616990" cy="2412504"/>
          </a:xfrm>
          <a:prstGeom prst="rect">
            <a:avLst/>
          </a:prstGeom>
          <a:effectLst>
            <a:softEdge rad="177800"/>
          </a:effectLst>
        </p:spPr>
      </p:pic>
    </p:spTree>
    <p:extLst>
      <p:ext uri="{BB962C8B-B14F-4D97-AF65-F5344CB8AC3E}">
        <p14:creationId xmlns:p14="http://schemas.microsoft.com/office/powerpoint/2010/main" val="378164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167098" y="6295826"/>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8" name="Content Placeholder 2">
            <a:extLst>
              <a:ext uri="{FF2B5EF4-FFF2-40B4-BE49-F238E27FC236}">
                <a16:creationId xmlns:a16="http://schemas.microsoft.com/office/drawing/2014/main" id="{999E97B9-A88D-4D94-A3F7-325736971209}"/>
              </a:ext>
            </a:extLst>
          </p:cNvPr>
          <p:cNvSpPr txBox="1">
            <a:spLocks/>
          </p:cNvSpPr>
          <p:nvPr/>
        </p:nvSpPr>
        <p:spPr>
          <a:xfrm>
            <a:off x="893762" y="1661219"/>
            <a:ext cx="6017078" cy="4741766"/>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Dew</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Marla Dowell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NIST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Andrew L. Drozd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Russ Gyurek</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Javed Khan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Altiostar Networks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Loushine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Manner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Jack Nasielski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A59B069-346A-4985-AD17-D720713DE9A6}"/>
              </a:ext>
            </a:extLst>
          </p:cNvPr>
          <p:cNvSpPr txBox="1">
            <a:spLocks/>
          </p:cNvSpPr>
          <p:nvPr/>
        </p:nvSpPr>
        <p:spPr>
          <a:xfrm>
            <a:off x="6430339" y="1661219"/>
            <a:ext cx="5761661" cy="435133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Scott Poretsky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Vishwanath Ramamurthi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Stefan Saroiu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 Corporation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Sawanobori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Nick Solano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Qcommunications, LLC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Eric Tamarkin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 Trakinat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Vishik</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May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NTIA</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7">
            <a:extLst>
              <a:ext uri="{FF2B5EF4-FFF2-40B4-BE49-F238E27FC236}">
                <a16:creationId xmlns:a16="http://schemas.microsoft.com/office/drawing/2014/main" id="{79E33C49-5899-4430-85F3-5D14A6CBD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467D0B9E-81B5-4D44-AC27-8FE4C55048DA}"/>
              </a:ext>
            </a:extLst>
          </p:cNvPr>
          <p:cNvSpPr txBox="1"/>
          <p:nvPr/>
        </p:nvSpPr>
        <p:spPr>
          <a:xfrm>
            <a:off x="2875261" y="6228867"/>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Zenji Nakazawa</a:t>
            </a:r>
          </a:p>
        </p:txBody>
      </p:sp>
      <p:sp>
        <p:nvSpPr>
          <p:cNvPr id="12" name="TextBox 11">
            <a:extLst>
              <a:ext uri="{FF2B5EF4-FFF2-40B4-BE49-F238E27FC236}">
                <a16:creationId xmlns:a16="http://schemas.microsoft.com/office/drawing/2014/main" id="{C1DEA43D-7078-4947-8D23-AED22FA352E6}"/>
              </a:ext>
            </a:extLst>
          </p:cNvPr>
          <p:cNvSpPr txBox="1"/>
          <p:nvPr/>
        </p:nvSpPr>
        <p:spPr>
          <a:xfrm>
            <a:off x="893762" y="1097081"/>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Co-chairs: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Mike Barnes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Mavenir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George Woodward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RWA</a:t>
            </a:r>
          </a:p>
        </p:txBody>
      </p:sp>
    </p:spTree>
    <p:extLst>
      <p:ext uri="{BB962C8B-B14F-4D97-AF65-F5344CB8AC3E}">
        <p14:creationId xmlns:p14="http://schemas.microsoft.com/office/powerpoint/2010/main" val="3672898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0243" name="Title 1"/>
          <p:cNvSpPr>
            <a:spLocks noGrp="1"/>
          </p:cNvSpPr>
          <p:nvPr>
            <p:ph type="title" idx="4294967295"/>
          </p:nvPr>
        </p:nvSpPr>
        <p:spPr>
          <a:xfrm>
            <a:off x="1981200" y="274639"/>
            <a:ext cx="8229600" cy="868363"/>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Next Steps</a:t>
            </a:r>
          </a:p>
        </p:txBody>
      </p:sp>
      <p:sp>
        <p:nvSpPr>
          <p:cNvPr id="10244" name="Content Placeholder 2"/>
          <p:cNvSpPr>
            <a:spLocks noGrp="1"/>
          </p:cNvSpPr>
          <p:nvPr>
            <p:ph idx="4294967295"/>
          </p:nvPr>
        </p:nvSpPr>
        <p:spPr>
          <a:xfrm>
            <a:off x="1981200" y="2055322"/>
            <a:ext cx="8229600" cy="4813300"/>
          </a:xfrm>
        </p:spPr>
        <p:txBody>
          <a:bodyPr>
            <a:normAutofit fontScale="77500" lnSpcReduction="20000"/>
          </a:bodyPr>
          <a:lstStyle/>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Weekly &amp; bi-weekly meetings continue with extended length</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Considering an in-person meeting</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Continuing development of report contributions</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Editing of draft report</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On track for March 2023 completion</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631825" lvl="1" indent="-231775">
              <a:spcBef>
                <a:spcPts val="600"/>
              </a:spcBef>
            </a:pPr>
            <a:endParaRPr lang="en-US" sz="1900" dirty="0">
              <a:latin typeface="American Typewriter" panose="02090604020004020304" pitchFamily="18" charset="77"/>
              <a:ea typeface="ＭＳ Ｐゴシック" pitchFamily="34" charset="-128"/>
            </a:endParaRPr>
          </a:p>
          <a:p>
            <a:pPr marL="631825" lvl="1" indent="-231775">
              <a:spcBef>
                <a:spcPts val="600"/>
              </a:spcBef>
            </a:pPr>
            <a:endParaRPr lang="en-US" sz="1900" dirty="0">
              <a:latin typeface="American Typewriter" panose="02090604020004020304" pitchFamily="18" charset="77"/>
              <a:ea typeface="ＭＳ Ｐゴシック" pitchFamily="34" charset="-128"/>
            </a:endParaRPr>
          </a:p>
          <a:p>
            <a:pPr marL="231775" indent="-231775">
              <a:buNone/>
            </a:pPr>
            <a:endParaRPr lang="en-US" sz="3000" dirty="0">
              <a:ea typeface="ＭＳ Ｐゴシック" pitchFamily="34" charset="-128"/>
            </a:endParaRPr>
          </a:p>
          <a:p>
            <a:pPr marL="0" indent="0">
              <a:buNone/>
            </a:pPr>
            <a:r>
              <a:rPr lang="en-US" sz="3000" dirty="0">
                <a:ea typeface="ＭＳ Ｐゴシック" pitchFamily="34" charset="-128"/>
              </a:rPr>
              <a:t>				</a:t>
            </a:r>
          </a:p>
          <a:p>
            <a:pPr marL="0" indent="0">
              <a:buNone/>
            </a:pPr>
            <a:r>
              <a:rPr lang="en-US" sz="3000" dirty="0">
                <a:ea typeface="ＭＳ Ｐゴシック" pitchFamily="34" charset="-128"/>
              </a:rPr>
              <a:t>				</a:t>
            </a:r>
          </a:p>
        </p:txBody>
      </p:sp>
      <p:pic>
        <p:nvPicPr>
          <p:cNvPr id="6" name="Picture 7">
            <a:extLst>
              <a:ext uri="{FF2B5EF4-FFF2-40B4-BE49-F238E27FC236}">
                <a16:creationId xmlns:a16="http://schemas.microsoft.com/office/drawing/2014/main" id="{DC058020-688E-4A1D-9422-907AEC0C7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ands of person wearing gray sweater typing on laptop with a tablet, digital pen, and cup of coffee">
            <a:extLst>
              <a:ext uri="{FF2B5EF4-FFF2-40B4-BE49-F238E27FC236}">
                <a16:creationId xmlns:a16="http://schemas.microsoft.com/office/drawing/2014/main" id="{19D3587A-03E2-8944-9243-355BE2B97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995" y="3534032"/>
            <a:ext cx="4312250" cy="2879124"/>
          </a:xfrm>
          <a:prstGeom prst="rect">
            <a:avLst/>
          </a:prstGeom>
          <a:effectLst>
            <a:softEdge rad="304800"/>
          </a:effectLst>
        </p:spPr>
      </p:pic>
    </p:spTree>
    <p:extLst>
      <p:ext uri="{BB962C8B-B14F-4D97-AF65-F5344CB8AC3E}">
        <p14:creationId xmlns:p14="http://schemas.microsoft.com/office/powerpoint/2010/main" val="41128336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519790"/>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WG4: Co-chairs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921979" y="4227779"/>
            <a:ext cx="34699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Mary Boyd,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Intrado</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9111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WG4: 911 Service Over Wi-Fi</a:t>
            </a:r>
            <a:r>
              <a:rPr kumimoji="0" lang="en-US" sz="2400" b="0" i="0" u="none" strike="noStrike" kern="1200" cap="small" spc="0" normalizeH="0" baseline="0" noProof="0" dirty="0">
                <a:ln>
                  <a:noFill/>
                </a:ln>
                <a:solidFill>
                  <a:srgbClr val="FFFFFF"/>
                </a:solidFill>
                <a:effectLst/>
                <a:uLnTx/>
                <a:uFillTx/>
                <a:latin typeface="Calibri" panose="020F0502020204030204"/>
                <a:ea typeface="+mj-ea"/>
                <a:cs typeface="Times New Roman" panose="02020603050405020304" pitchFamily="18" charset="0"/>
              </a:rPr>
              <a:t>	</a:t>
            </a:r>
            <a:endParaRPr kumimoji="0" lang="en-US" sz="2400" b="1" i="0" u="none" strike="noStrike" kern="1200" cap="none" spc="0" normalizeH="0" baseline="0" noProof="0" dirty="0">
              <a:ln>
                <a:noFill/>
              </a:ln>
              <a:solidFill>
                <a:srgbClr val="FF0000"/>
              </a:solidFill>
              <a:effectLst/>
              <a:uLnTx/>
              <a:uFillTx/>
              <a:latin typeface="Calibri" panose="020F0502020204030204"/>
              <a:ea typeface="+mj-ea"/>
              <a:cs typeface="Times New Roman" panose="02020603050405020304" pitchFamily="18" charset="0"/>
            </a:endParaRPr>
          </a:p>
        </p:txBody>
      </p:sp>
    </p:spTree>
    <p:extLst>
      <p:ext uri="{BB962C8B-B14F-4D97-AF65-F5344CB8AC3E}">
        <p14:creationId xmlns:p14="http://schemas.microsoft.com/office/powerpoint/2010/main" val="6445185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WG5: Managing Software &amp; Cloud Services Supply Chain Security for Comm. Infrastructure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6" name="TextBox 15">
            <a:extLst>
              <a:ext uri="{FF2B5EF4-FFF2-40B4-BE49-F238E27FC236}">
                <a16:creationId xmlns:a16="http://schemas.microsoft.com/office/drawing/2014/main" id="{F162D4CB-E3CF-4189-989D-3F4ACD0F1495}"/>
              </a:ext>
            </a:extLst>
          </p:cNvPr>
          <p:cNvSpPr txBox="1"/>
          <p:nvPr/>
        </p:nvSpPr>
        <p:spPr>
          <a:xfrm>
            <a:off x="7527687" y="3838162"/>
            <a:ext cx="337332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WG5: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Todd Gibson, 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Padma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Sudarsan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VMware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69882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93558" y="1988191"/>
            <a:ext cx="9021198" cy="2267720"/>
          </a:xfrm>
        </p:spPr>
        <p:txBody>
          <a:bodyPr>
            <a:normAutofit fontScale="90000"/>
          </a:bodyPr>
          <a:lstStyle/>
          <a:p>
            <a:r>
              <a:rPr lang="en-US" sz="4000" b="1" dirty="0">
                <a:latin typeface="Times New Roman" panose="02020603050405020304" pitchFamily="18" charset="0"/>
                <a:ea typeface="ＭＳ Ｐゴシック" pitchFamily="34" charset="-128"/>
                <a:cs typeface="Times New Roman" panose="02020603050405020304" pitchFamily="18" charset="0"/>
              </a:rPr>
              <a:t>Working Group 5:</a:t>
            </a:r>
            <a:br>
              <a:rPr lang="en-US" sz="4000" b="1" dirty="0">
                <a:latin typeface="Times New Roman" panose="02020603050405020304" pitchFamily="18" charset="0"/>
                <a:ea typeface="ＭＳ Ｐゴシック" pitchFamily="34" charset="-128"/>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Managing Software &amp; Cloud Services Supply Chain Security for Communications Infrastructure </a:t>
            </a:r>
            <a:br>
              <a:rPr lang="en-US" sz="4000"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906036"/>
            <a:ext cx="1141693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December 15,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Todd Gibson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T-Mobile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&amp;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Padma Sudarsan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VMWare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Saswat Misra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39417" y="1417638"/>
            <a:ext cx="10515600" cy="4351338"/>
          </a:xfrm>
        </p:spPr>
        <p:txBody>
          <a:bodyPr>
            <a:normAutofit/>
          </a:bodyPr>
          <a:lstStyle/>
          <a:p>
            <a:r>
              <a:rPr lang="en-US" sz="1600" dirty="0">
                <a:latin typeface="Times New Roman" panose="02020603050405020304" pitchFamily="18" charset="0"/>
                <a:cs typeface="Times New Roman" panose="02020603050405020304" pitchFamily="18" charset="0"/>
              </a:rPr>
              <a:t>The Chairwoman of the </a:t>
            </a:r>
            <a:r>
              <a:rPr lang="en-US" sz="1600" dirty="0">
                <a:highlight>
                  <a:srgbClr val="FFFF00"/>
                </a:highlight>
                <a:latin typeface="Times New Roman" panose="02020603050405020304" pitchFamily="18" charset="0"/>
                <a:cs typeface="Times New Roman" panose="02020603050405020304" pitchFamily="18" charset="0"/>
              </a:rPr>
              <a:t>FCC directs CSRIC VIII to review risks to service provider operations from attacks in service providers’ software and cloud services stacks and develop mitigation strategies for these vulnerabilities</a:t>
            </a:r>
            <a:r>
              <a:rPr lang="en-US" sz="1600" dirty="0">
                <a:latin typeface="Times New Roman" panose="02020603050405020304" pitchFamily="18" charset="0"/>
                <a:cs typeface="Times New Roman" panose="02020603050405020304" pitchFamily="18" charset="0"/>
              </a:rPr>
              <a:t>.  In order to improve supply chain security in the communications industry, the FCC has barred the use of Universal Service Fund support to pay for equipment and services produced or provided by any company posing a national security threat to the integrity of communications networks or the communications supply chain, and the FCC will be reimbursing providers to remove, replace, and dispose of insecure equipment and services.  Additionally, prior CSRIC work, such as the CSRIC IV Report on Cybersecurity Risk Management and Best Practices (March 2015), and the CSRIC II Report on Cybersecurity Best Practices (March 2011), focused on attacks that mostly affect traffic on the network or attacks on users through the network. </a:t>
            </a:r>
          </a:p>
          <a:p>
            <a:r>
              <a:rPr lang="en-US" sz="1600" dirty="0">
                <a:latin typeface="Times New Roman" panose="02020603050405020304" pitchFamily="18" charset="0"/>
                <a:cs typeface="Times New Roman" panose="02020603050405020304" pitchFamily="18" charset="0"/>
              </a:rPr>
              <a:t>However, recent breaches of trusted vendors of software have exposed risks in other segments of the supply chain that have resulted in previously trusted systems becoming compromised.  Specifically, attackers have inserted malware in to signed code with valid, but compromised, digital certificates.  These recent breaches have highlighted that the threat is pervasive and extends well beyond the telecommunications network itself to software components and cloud-based services that service providers rely on to manage and operate their networks.  Attacks on these operational networks could have a significant impact on emergency 911 calls and national security communications.</a:t>
            </a:r>
          </a:p>
          <a:p>
            <a:r>
              <a:rPr lang="en-US" sz="1600" dirty="0">
                <a:latin typeface="Times New Roman" panose="02020603050405020304" pitchFamily="18" charset="0"/>
                <a:cs typeface="Times New Roman" panose="02020603050405020304" pitchFamily="18" charset="0"/>
              </a:rPr>
              <a:t>The </a:t>
            </a:r>
            <a:r>
              <a:rPr lang="en-US" sz="1600" dirty="0">
                <a:highlight>
                  <a:srgbClr val="FFFF00"/>
                </a:highlight>
                <a:latin typeface="Times New Roman" panose="02020603050405020304" pitchFamily="18" charset="0"/>
                <a:cs typeface="Times New Roman" panose="02020603050405020304" pitchFamily="18" charset="0"/>
              </a:rPr>
              <a:t>FCC further directs CSRIC VIII to recommend best practices to mitigate the risks for each vulnerability</a:t>
            </a:r>
            <a:r>
              <a:rPr lang="en-US" sz="1600" dirty="0">
                <a:latin typeface="Times New Roman" panose="02020603050405020304" pitchFamily="18" charset="0"/>
                <a:cs typeface="Times New Roman" panose="02020603050405020304" pitchFamily="18" charset="0"/>
              </a:rPr>
              <a:t> it identifies, considering the matrix of capabilities of large and small service providers, large and small software vendors, and large and small cloud service providers.</a:t>
            </a:r>
          </a:p>
          <a:p>
            <a:endParaRPr lang="en-US" sz="16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5:</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0C34B595-FDF7-4FC0-8118-9DB16A0FC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0346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5828713" y="6171684"/>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FE6E0529-DBA3-9E46-B212-E6688D2858F6}"/>
              </a:ext>
            </a:extLst>
          </p:cNvPr>
          <p:cNvSpPr txBox="1"/>
          <p:nvPr/>
        </p:nvSpPr>
        <p:spPr>
          <a:xfrm>
            <a:off x="304768" y="2059022"/>
            <a:ext cx="7244282" cy="4033797"/>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Anderson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Colin Andrews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Telecommunications Industry Association</a:t>
            </a: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Jan H.L. (John-Luc) Bakker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BlackBerry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Donna Bethea-Murphy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Inmarsat</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Shirley Bloomfield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NTCA-The Rural Broadband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Josh Cech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S&amp;T Telephone Cooperative Association</a:t>
            </a: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Ben Goldsmith</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Department of Justice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Anu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Mohammad Khaled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Timothy May</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NTIA</a:t>
            </a:r>
          </a:p>
        </p:txBody>
      </p:sp>
      <p:sp>
        <p:nvSpPr>
          <p:cNvPr id="10" name="TextBox 9">
            <a:extLst>
              <a:ext uri="{FF2B5EF4-FFF2-40B4-BE49-F238E27FC236}">
                <a16:creationId xmlns:a16="http://schemas.microsoft.com/office/drawing/2014/main" id="{8C42EBED-C8B1-482B-AAA7-568E3EE56119}"/>
              </a:ext>
            </a:extLst>
          </p:cNvPr>
          <p:cNvSpPr txBox="1"/>
          <p:nvPr/>
        </p:nvSpPr>
        <p:spPr>
          <a:xfrm>
            <a:off x="5989797" y="2059022"/>
            <a:ext cx="6278081" cy="3467488"/>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Nasrin Rezai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Roznovsky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Jim Stringer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Richard “Dick” Tenney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Kelly Williams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NAB</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Wilson-Johnston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p>
        </p:txBody>
      </p:sp>
      <p:sp>
        <p:nvSpPr>
          <p:cNvPr id="11" name="TextBox 10">
            <a:extLst>
              <a:ext uri="{FF2B5EF4-FFF2-40B4-BE49-F238E27FC236}">
                <a16:creationId xmlns:a16="http://schemas.microsoft.com/office/drawing/2014/main" id="{F011A800-41EB-4E06-A99D-521BB8526FE0}"/>
              </a:ext>
            </a:extLst>
          </p:cNvPr>
          <p:cNvSpPr txBox="1"/>
          <p:nvPr/>
        </p:nvSpPr>
        <p:spPr>
          <a:xfrm>
            <a:off x="63795" y="1555930"/>
            <a:ext cx="7627568" cy="368755"/>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Todd Gibson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&amp;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Padma Sudarsan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VMware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7">
            <a:extLst>
              <a:ext uri="{FF2B5EF4-FFF2-40B4-BE49-F238E27FC236}">
                <a16:creationId xmlns:a16="http://schemas.microsoft.com/office/drawing/2014/main" id="{44EFC111-F0A3-4B90-BF5B-7619DF783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 y="535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EB118FF4-7900-4EBC-ADE1-F9F8942FAA2F}"/>
              </a:ext>
            </a:extLst>
          </p:cNvPr>
          <p:cNvSpPr txBox="1"/>
          <p:nvPr/>
        </p:nvSpPr>
        <p:spPr>
          <a:xfrm>
            <a:off x="1787525" y="6134333"/>
            <a:ext cx="6094602" cy="375552"/>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Saswat Misra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itle 1">
            <a:extLst>
              <a:ext uri="{FF2B5EF4-FFF2-40B4-BE49-F238E27FC236}">
                <a16:creationId xmlns:a16="http://schemas.microsoft.com/office/drawing/2014/main" id="{67138486-A7BB-C949-E44B-7C9C7F9011FE}"/>
              </a:ext>
            </a:extLst>
          </p:cNvPr>
          <p:cNvSpPr txBox="1">
            <a:spLocks/>
          </p:cNvSpPr>
          <p:nvPr/>
        </p:nvSpPr>
        <p:spPr>
          <a:xfrm>
            <a:off x="1844280" y="388818"/>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Group 5:</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Members</a:t>
            </a:r>
          </a:p>
        </p:txBody>
      </p:sp>
    </p:spTree>
    <p:extLst>
      <p:ext uri="{BB962C8B-B14F-4D97-AF65-F5344CB8AC3E}">
        <p14:creationId xmlns:p14="http://schemas.microsoft.com/office/powerpoint/2010/main" val="451471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Rectangle 5">
            <a:extLst>
              <a:ext uri="{FF2B5EF4-FFF2-40B4-BE49-F238E27FC236}">
                <a16:creationId xmlns:a16="http://schemas.microsoft.com/office/drawing/2014/main" id="{FDD25A67-A291-4DC0-B6EE-F8E66D4CD7AA}"/>
              </a:ext>
            </a:extLst>
          </p:cNvPr>
          <p:cNvSpPr/>
          <p:nvPr/>
        </p:nvSpPr>
        <p:spPr>
          <a:xfrm>
            <a:off x="1358109" y="5117777"/>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E2CBFB23-8468-498A-A88B-0F95010A35AB}"/>
              </a:ext>
            </a:extLst>
          </p:cNvPr>
          <p:cNvSpPr txBox="1"/>
          <p:nvPr/>
        </p:nvSpPr>
        <p:spPr>
          <a:xfrm>
            <a:off x="899879" y="2129819"/>
            <a:ext cx="4869307" cy="2264081"/>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Reza Arefi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Intel</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Carmel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Cathleen M. Dwyer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Hurley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19FA5E3-829F-CFB5-3CF1-9075101FD44E}"/>
              </a:ext>
            </a:extLst>
          </p:cNvPr>
          <p:cNvSpPr txBox="1"/>
          <p:nvPr/>
        </p:nvSpPr>
        <p:spPr>
          <a:xfrm>
            <a:off x="6138334" y="2057802"/>
            <a:ext cx="6094476" cy="2264081"/>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Tamber Ray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 - The Rural Broadband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Roy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 Schiel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Regan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Telecommunications Industry Association</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VonBargen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Charter Communications</a:t>
            </a: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Timothy Youngblood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Title 1">
            <a:extLst>
              <a:ext uri="{FF2B5EF4-FFF2-40B4-BE49-F238E27FC236}">
                <a16:creationId xmlns:a16="http://schemas.microsoft.com/office/drawing/2014/main" id="{7B43EB3A-7BA2-93AB-C052-3BAB52846A24}"/>
              </a:ext>
            </a:extLst>
          </p:cNvPr>
          <p:cNvSpPr txBox="1">
            <a:spLocks/>
          </p:cNvSpPr>
          <p:nvPr/>
        </p:nvSpPr>
        <p:spPr>
          <a:xfrm>
            <a:off x="1839010" y="398052"/>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Group 5:</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Alternates*</a:t>
            </a:r>
          </a:p>
        </p:txBody>
      </p:sp>
      <p:sp>
        <p:nvSpPr>
          <p:cNvPr id="11" name="Rectangle 10">
            <a:extLst>
              <a:ext uri="{FF2B5EF4-FFF2-40B4-BE49-F238E27FC236}">
                <a16:creationId xmlns:a16="http://schemas.microsoft.com/office/drawing/2014/main" id="{F5B9D743-B410-7721-A09B-DFAE6241C859}"/>
              </a:ext>
            </a:extLst>
          </p:cNvPr>
          <p:cNvSpPr/>
          <p:nvPr/>
        </p:nvSpPr>
        <p:spPr>
          <a:xfrm>
            <a:off x="899879" y="5431834"/>
            <a:ext cx="2938305"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Also, a CSRIC VIII Member</a:t>
            </a:r>
          </a:p>
        </p:txBody>
      </p:sp>
      <p:pic>
        <p:nvPicPr>
          <p:cNvPr id="3" name="Picture 7" descr="Logo, company name&#10;&#10;Description automatically generated">
            <a:extLst>
              <a:ext uri="{FF2B5EF4-FFF2-40B4-BE49-F238E27FC236}">
                <a16:creationId xmlns:a16="http://schemas.microsoft.com/office/drawing/2014/main" id="{3980EBCA-D15B-8127-F02A-35A8FBAEA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6677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26357"/>
            <a:ext cx="10515600" cy="4351338"/>
          </a:xfrm>
        </p:spPr>
        <p:txBody>
          <a:bodyPr>
            <a:normAutofit lnSpcReduction="10000"/>
          </a:bodyPr>
          <a:lstStyle/>
          <a:p>
            <a:pPr marL="0" indent="0">
              <a:buNone/>
            </a:pPr>
            <a:endParaRPr lang="en-US" u="sng" dirty="0">
              <a:latin typeface="Times New Roman" panose="02020603050405020304" pitchFamily="18" charset="0"/>
              <a:cs typeface="Times New Roman" panose="02020603050405020304" pitchFamily="18" charset="0"/>
            </a:endParaRPr>
          </a:p>
          <a:p>
            <a:pPr marL="0" indent="0">
              <a:buNone/>
            </a:pPr>
            <a:r>
              <a:rPr lang="en-US" sz="2400" b="1" u="sng" dirty="0">
                <a:latin typeface="Times New Roman" panose="02020603050405020304" pitchFamily="18" charset="0"/>
                <a:cs typeface="Times New Roman" panose="02020603050405020304" pitchFamily="18" charset="0"/>
              </a:rPr>
              <a:t>Completed Milestone</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Best Practices to Improve Communications Supply Chain Security, </a:t>
            </a:r>
            <a:r>
              <a:rPr lang="en-US" sz="2400" b="1" i="1" dirty="0">
                <a:solidFill>
                  <a:schemeClr val="accent1"/>
                </a:solidFill>
                <a:latin typeface="Times New Roman" panose="02020603050405020304" pitchFamily="18" charset="0"/>
                <a:cs typeface="Times New Roman" panose="02020603050405020304" pitchFamily="18" charset="0"/>
              </a:rPr>
              <a:t>September 2022</a:t>
            </a:r>
            <a:endParaRPr lang="en-US" sz="2000" b="1" i="1" dirty="0">
              <a:solidFill>
                <a:schemeClr val="accent1"/>
              </a:solidFill>
              <a:latin typeface="Times New Roman" panose="02020603050405020304" pitchFamily="18" charset="0"/>
              <a:cs typeface="Times New Roman" panose="02020603050405020304" pitchFamily="18" charset="0"/>
            </a:endParaRPr>
          </a:p>
          <a:p>
            <a:endParaRPr lang="en-US" sz="200" dirty="0">
              <a:latin typeface="Times New Roman" panose="02020603050405020304" pitchFamily="18" charset="0"/>
              <a:cs typeface="Times New Roman" panose="02020603050405020304" pitchFamily="18" charset="0"/>
            </a:endParaRPr>
          </a:p>
          <a:p>
            <a:pPr marL="0" indent="0">
              <a:buNone/>
            </a:pPr>
            <a:r>
              <a:rPr lang="en-US" sz="2400" b="1" u="sng" dirty="0">
                <a:latin typeface="Times New Roman" panose="02020603050405020304" pitchFamily="18" charset="0"/>
                <a:cs typeface="Times New Roman" panose="02020603050405020304" pitchFamily="18" charset="0"/>
              </a:rPr>
              <a:t>Next Milestone</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Best Practices to Improve Supply Chain Security of Infrastructure and Network Management Systems</a:t>
            </a:r>
            <a:r>
              <a:rPr lang="en-US" sz="2400" dirty="0">
                <a:latin typeface="Times New Roman" panose="02020603050405020304" pitchFamily="18" charset="0"/>
                <a:cs typeface="Times New Roman" panose="02020603050405020304" pitchFamily="18" charset="0"/>
              </a:rPr>
              <a:t>, </a:t>
            </a:r>
            <a:r>
              <a:rPr lang="en-US" sz="2400" b="1" i="1" dirty="0">
                <a:solidFill>
                  <a:schemeClr val="accent1"/>
                </a:solidFill>
                <a:latin typeface="Times New Roman" panose="02020603050405020304" pitchFamily="18" charset="0"/>
                <a:cs typeface="Times New Roman" panose="02020603050405020304" pitchFamily="18" charset="0"/>
              </a:rPr>
              <a:t>June 2023</a:t>
            </a:r>
            <a:endParaRPr lang="en-US" sz="2400" b="1" i="1"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Focus will be on Hardware Supply Chain and Implicit Trust of NMS Software Supply Chain</a:t>
            </a:r>
          </a:p>
          <a:p>
            <a:pPr marL="457200" lvl="1" indent="0">
              <a:buNone/>
            </a:pPr>
            <a:r>
              <a:rPr lang="en-US" sz="2000" dirty="0">
                <a:latin typeface="Times New Roman" panose="02020603050405020304" pitchFamily="18" charset="0"/>
                <a:cs typeface="Times New Roman" panose="02020603050405020304" pitchFamily="18" charset="0"/>
              </a:rPr>
              <a:t> </a:t>
            </a:r>
          </a:p>
          <a:p>
            <a:pPr marL="0" indent="0">
              <a:buNone/>
            </a:pPr>
            <a:r>
              <a:rPr lang="en-US" sz="2400" b="1" u="sng" dirty="0">
                <a:latin typeface="Times New Roman" panose="02020603050405020304" pitchFamily="18" charset="0"/>
                <a:cs typeface="Times New Roman" panose="02020603050405020304" pitchFamily="18" charset="0"/>
              </a:rPr>
              <a:t>Meeting Schedule:</a:t>
            </a:r>
            <a:endParaRPr lang="en-US" b="1" u="sng"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Currently once every two weeks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54756" y="274638"/>
            <a:ext cx="9835444" cy="1143000"/>
          </a:xfrm>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Milestones/Schedule</a:t>
            </a:r>
          </a:p>
        </p:txBody>
      </p:sp>
      <p:pic>
        <p:nvPicPr>
          <p:cNvPr id="7" name="Picture 7">
            <a:extLst>
              <a:ext uri="{FF2B5EF4-FFF2-40B4-BE49-F238E27FC236}">
                <a16:creationId xmlns:a16="http://schemas.microsoft.com/office/drawing/2014/main" id="{CFEF5C8D-9EFD-4C9D-B574-44CDEDDBD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7013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Progress</a:t>
            </a:r>
          </a:p>
        </p:txBody>
      </p:sp>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38199" y="1550894"/>
            <a:ext cx="11192435" cy="5047129"/>
          </a:xfrm>
        </p:spPr>
        <p:txBody>
          <a:bodyPr>
            <a:normAutofit/>
          </a:bodyPr>
          <a:lstStyle/>
          <a:p>
            <a:r>
              <a:rPr lang="en-US" b="1" dirty="0">
                <a:latin typeface="Times New Roman" panose="02020603050405020304" pitchFamily="18" charset="0"/>
                <a:cs typeface="Times New Roman" panose="02020603050405020304" pitchFamily="18" charset="0"/>
              </a:rPr>
              <a:t>Completed SME Presentations</a:t>
            </a:r>
          </a:p>
          <a:p>
            <a:pPr lvl="1"/>
            <a:r>
              <a:rPr lang="en-US" b="1" dirty="0">
                <a:latin typeface="Times New Roman" panose="02020603050405020304" pitchFamily="18" charset="0"/>
                <a:cs typeface="Times New Roman" panose="02020603050405020304" pitchFamily="18" charset="0"/>
              </a:rPr>
              <a:t>Tom Anderson, ATIS</a:t>
            </a:r>
            <a:r>
              <a:rPr lang="en-US" dirty="0">
                <a:latin typeface="Times New Roman" panose="02020603050405020304" pitchFamily="18" charset="0"/>
                <a:cs typeface="Times New Roman" panose="02020603050405020304" pitchFamily="18" charset="0"/>
              </a:rPr>
              <a:t> –Infra. and Network Management Supply Chain Security</a:t>
            </a:r>
          </a:p>
          <a:p>
            <a:pPr lvl="1"/>
            <a:r>
              <a:rPr lang="en-US" b="1" dirty="0">
                <a:latin typeface="Times New Roman" panose="02020603050405020304" pitchFamily="18" charset="0"/>
                <a:cs typeface="Times New Roman" panose="02020603050405020304" pitchFamily="18" charset="0"/>
              </a:rPr>
              <a:t>Chris </a:t>
            </a:r>
            <a:r>
              <a:rPr lang="en-US" b="1" dirty="0" err="1">
                <a:latin typeface="Times New Roman" panose="02020603050405020304" pitchFamily="18" charset="0"/>
                <a:cs typeface="Times New Roman" panose="02020603050405020304" pitchFamily="18" charset="0"/>
              </a:rPr>
              <a:t>Oatway</a:t>
            </a:r>
            <a:r>
              <a:rPr lang="en-US" b="1" dirty="0">
                <a:latin typeface="Times New Roman" panose="02020603050405020304" pitchFamily="18" charset="0"/>
                <a:cs typeface="Times New Roman" panose="02020603050405020304" pitchFamily="18" charset="0"/>
              </a:rPr>
              <a:t>, Verizon</a:t>
            </a:r>
            <a:r>
              <a:rPr lang="en-US" dirty="0">
                <a:latin typeface="Times New Roman" panose="02020603050405020304" pitchFamily="18" charset="0"/>
                <a:cs typeface="Times New Roman" panose="02020603050405020304" pitchFamily="18" charset="0"/>
              </a:rPr>
              <a:t> – Co-Chair for the DHS ICT SCRM Task Group</a:t>
            </a:r>
          </a:p>
          <a:p>
            <a:pPr lvl="1"/>
            <a:r>
              <a:rPr lang="en-US" b="1" dirty="0">
                <a:latin typeface="Times New Roman" panose="02020603050405020304" pitchFamily="18" charset="0"/>
                <a:cs typeface="Times New Roman" panose="02020603050405020304" pitchFamily="18" charset="0"/>
              </a:rPr>
              <a:t>Carlos Manzanares, Nokia</a:t>
            </a:r>
            <a:r>
              <a:rPr lang="en-US" dirty="0">
                <a:latin typeface="Times New Roman" panose="02020603050405020304" pitchFamily="18" charset="0"/>
                <a:cs typeface="Times New Roman" panose="02020603050405020304" pitchFamily="18" charset="0"/>
              </a:rPr>
              <a:t> – Network Control and Management</a:t>
            </a:r>
          </a:p>
          <a:p>
            <a:pPr lvl="1"/>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Scheduled SME Presentations</a:t>
            </a:r>
          </a:p>
          <a:p>
            <a:pPr lvl="1"/>
            <a:r>
              <a:rPr lang="en-US" b="1" dirty="0">
                <a:latin typeface="Times New Roman" panose="02020603050405020304" pitchFamily="18" charset="0"/>
                <a:cs typeface="Times New Roman" panose="02020603050405020304" pitchFamily="18" charset="0"/>
              </a:rPr>
              <a:t>Ericsson</a:t>
            </a:r>
            <a:r>
              <a:rPr lang="en-US" dirty="0">
                <a:latin typeface="Times New Roman" panose="02020603050405020304" pitchFamily="18" charset="0"/>
                <a:cs typeface="Times New Roman" panose="02020603050405020304" pitchFamily="18" charset="0"/>
              </a:rPr>
              <a:t>, Hardware Security (12/16/2022)</a:t>
            </a:r>
          </a:p>
          <a:p>
            <a:pPr lvl="1"/>
            <a:r>
              <a:rPr lang="en-US" b="1" dirty="0">
                <a:latin typeface="Times New Roman" panose="02020603050405020304" pitchFamily="18" charset="0"/>
                <a:cs typeface="Times New Roman" panose="02020603050405020304" pitchFamily="18" charset="0"/>
              </a:rPr>
              <a:t>Rakuten</a:t>
            </a:r>
            <a:r>
              <a:rPr lang="en-US" dirty="0">
                <a:latin typeface="Times New Roman" panose="02020603050405020304" pitchFamily="18" charset="0"/>
                <a:cs typeface="Times New Roman" panose="02020603050405020304" pitchFamily="18" charset="0"/>
              </a:rPr>
              <a:t> (1/13/23)</a:t>
            </a:r>
          </a:p>
          <a:p>
            <a:pPr lvl="1"/>
            <a:r>
              <a:rPr lang="en-US" b="1" dirty="0">
                <a:latin typeface="Times New Roman" panose="02020603050405020304" pitchFamily="18" charset="0"/>
                <a:cs typeface="Times New Roman" panose="02020603050405020304" pitchFamily="18" charset="0"/>
              </a:rPr>
              <a:t>Cloud Provider</a:t>
            </a:r>
            <a:r>
              <a:rPr lang="en-US" dirty="0">
                <a:latin typeface="Times New Roman" panose="02020603050405020304" pitchFamily="18" charset="0"/>
                <a:cs typeface="Times New Roman" panose="02020603050405020304" pitchFamily="18" charset="0"/>
              </a:rPr>
              <a:t> (VMware 1/27/23) </a:t>
            </a:r>
            <a:r>
              <a:rPr lang="en-US">
                <a:latin typeface="Times New Roman" panose="02020603050405020304" pitchFamily="18" charset="0"/>
                <a:cs typeface="Times New Roman" panose="02020603050405020304" pitchFamily="18" charset="0"/>
              </a:rPr>
              <a:t>and others TBD</a:t>
            </a:r>
            <a:endParaRPr lang="en-US"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Other Mobile Network Operator Perspective</a:t>
            </a:r>
            <a:r>
              <a:rPr lang="en-US" dirty="0">
                <a:latin typeface="Times New Roman" panose="02020603050405020304" pitchFamily="18" charset="0"/>
                <a:cs typeface="Times New Roman" panose="02020603050405020304" pitchFamily="18" charset="0"/>
              </a:rPr>
              <a:t> (Still Developing)</a:t>
            </a:r>
          </a:p>
        </p:txBody>
      </p:sp>
      <p:pic>
        <p:nvPicPr>
          <p:cNvPr id="3" name="Picture 7">
            <a:extLst>
              <a:ext uri="{FF2B5EF4-FFF2-40B4-BE49-F238E27FC236}">
                <a16:creationId xmlns:a16="http://schemas.microsoft.com/office/drawing/2014/main" id="{11EF77BD-F632-398F-4068-53618BF17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6BF9E01D-AFA8-5AEE-CBC4-CF139B28DA36}"/>
              </a:ext>
            </a:extLst>
          </p:cNvPr>
          <p:cNvSpPr>
            <a:spLocks noGrp="1"/>
          </p:cNvSpPr>
          <p:nvPr>
            <p:ph type="sldNum" sz="quarter" idx="12"/>
          </p:nvPr>
        </p:nvSpPr>
        <p:spPr/>
        <p:txBody>
          <a:bodyPr/>
          <a:lstStyle/>
          <a:p>
            <a:fld id="{3EE538A2-6CB2-4BB2-ACA4-16DCCA60D59A}" type="slidenum">
              <a:rPr lang="en-US" smtClean="0"/>
              <a:t>98</a:t>
            </a:fld>
            <a:endParaRPr lang="en-US" dirty="0"/>
          </a:p>
        </p:txBody>
      </p:sp>
    </p:spTree>
    <p:extLst>
      <p:ext uri="{BB962C8B-B14F-4D97-AF65-F5344CB8AC3E}">
        <p14:creationId xmlns:p14="http://schemas.microsoft.com/office/powerpoint/2010/main" val="26074040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Progress</a:t>
            </a:r>
          </a:p>
        </p:txBody>
      </p:sp>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38199" y="1550894"/>
            <a:ext cx="11192435" cy="5047129"/>
          </a:xfrm>
        </p:spPr>
        <p:txBody>
          <a:bodyPr>
            <a:normAutofit/>
          </a:bodyPr>
          <a:lstStyle/>
          <a:p>
            <a:r>
              <a:rPr lang="en-US" b="1" dirty="0">
                <a:latin typeface="Times New Roman" panose="02020603050405020304" pitchFamily="18" charset="0"/>
                <a:cs typeface="Times New Roman" panose="02020603050405020304" pitchFamily="18" charset="0"/>
              </a:rPr>
              <a:t>Infrastructure and Network Management Systems Definitions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WG aligned our definitions with the FCC Chairwoman’s office</a:t>
            </a:r>
          </a:p>
          <a:p>
            <a:pPr lvl="1"/>
            <a:r>
              <a:rPr lang="en-US" dirty="0">
                <a:latin typeface="Times New Roman" panose="02020603050405020304" pitchFamily="18" charset="0"/>
                <a:cs typeface="Times New Roman" panose="02020603050405020304" pitchFamily="18" charset="0"/>
              </a:rPr>
              <a:t>WG may update the definitions as the SME presentations continue</a:t>
            </a:r>
          </a:p>
          <a:p>
            <a:pPr lvl="1"/>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Draft Report document Framework Completed</a:t>
            </a:r>
          </a:p>
          <a:p>
            <a:pPr lvl="1"/>
            <a:r>
              <a:rPr lang="en-US" dirty="0">
                <a:latin typeface="Times New Roman" panose="02020603050405020304" pitchFamily="18" charset="0"/>
                <a:cs typeface="Times New Roman" panose="02020603050405020304" pitchFamily="18" charset="0"/>
              </a:rPr>
              <a:t>Our 2 co-rapporteurs shared the framework with the WG in our Nov 18 meeting</a:t>
            </a:r>
          </a:p>
          <a:p>
            <a:pPr lvl="1"/>
            <a:endParaRPr lang="en-US" dirty="0">
              <a:latin typeface="Times New Roman" panose="02020603050405020304" pitchFamily="18" charset="0"/>
              <a:cs typeface="Times New Roman" panose="02020603050405020304" pitchFamily="18" charset="0"/>
            </a:endParaRPr>
          </a:p>
        </p:txBody>
      </p:sp>
      <p:pic>
        <p:nvPicPr>
          <p:cNvPr id="3" name="Picture 7">
            <a:extLst>
              <a:ext uri="{FF2B5EF4-FFF2-40B4-BE49-F238E27FC236}">
                <a16:creationId xmlns:a16="http://schemas.microsoft.com/office/drawing/2014/main" id="{A3FC0488-A8B2-E821-763F-36A5A7E14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1A79E0E0-29FB-33D5-FA35-45E4252600DA}"/>
              </a:ext>
            </a:extLst>
          </p:cNvPr>
          <p:cNvSpPr>
            <a:spLocks noGrp="1"/>
          </p:cNvSpPr>
          <p:nvPr>
            <p:ph type="sldNum" sz="quarter" idx="12"/>
          </p:nvPr>
        </p:nvSpPr>
        <p:spPr/>
        <p:txBody>
          <a:bodyPr/>
          <a:lstStyle/>
          <a:p>
            <a:fld id="{3EE538A2-6CB2-4BB2-ACA4-16DCCA60D59A}" type="slidenum">
              <a:rPr lang="en-US" smtClean="0"/>
              <a:t>99</a:t>
            </a:fld>
            <a:endParaRPr lang="en-US" dirty="0"/>
          </a:p>
        </p:txBody>
      </p:sp>
    </p:spTree>
    <p:extLst>
      <p:ext uri="{BB962C8B-B14F-4D97-AF65-F5344CB8AC3E}">
        <p14:creationId xmlns:p14="http://schemas.microsoft.com/office/powerpoint/2010/main" val="3990816766"/>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hyperlink" Target="https://www.enisa.europa.eu/publications/5g-cybersecurity-standards/@@download/fullReport" TargetMode="External"/></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dirty="0" smtClean="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7416</TotalTime>
  <Words>9902</Words>
  <Application>Microsoft Office PowerPoint</Application>
  <PresentationFormat>Widescreen</PresentationFormat>
  <Paragraphs>1052</Paragraphs>
  <Slides>104</Slides>
  <Notes>56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104</vt:i4>
      </vt:variant>
    </vt:vector>
  </HeadingPairs>
  <TitlesOfParts>
    <vt:vector size="115" baseType="lpstr">
      <vt:lpstr>American Typewriter</vt:lpstr>
      <vt:lpstr>Arial</vt:lpstr>
      <vt:lpstr>Calibri</vt:lpstr>
      <vt:lpstr>Calibri Light</vt:lpstr>
      <vt:lpstr>Cambria</vt:lpstr>
      <vt:lpstr>Times New Roman</vt:lpstr>
      <vt:lpstr>TimesNewRomanPSMT</vt:lpstr>
      <vt:lpstr>Office Theme</vt:lpstr>
      <vt:lpstr>3_Office Theme</vt:lpstr>
      <vt:lpstr>1_Office Theme</vt:lpstr>
      <vt:lpstr>2_Office Theme</vt:lpstr>
      <vt:lpstr>Sixth Meeting of THE COMMUNICATIONS SECURITY, RELIABILITY, AND INTEROPERABILITY COUNCIL VIII</vt:lpstr>
      <vt:lpstr>Open Meeting  &amp; Welcome  Suzon Cameron, DFO</vt:lpstr>
      <vt:lpstr>Opening Remarks</vt:lpstr>
      <vt:lpstr>Opening Remarks</vt:lpstr>
      <vt:lpstr>Presentation</vt:lpstr>
      <vt:lpstr>Working Group 2: Promoting Security, Reliability, and Interoperability of Open Radio Access Network Equipment </vt:lpstr>
      <vt:lpstr>Working Group 2: Background</vt:lpstr>
      <vt:lpstr>Working Group 2:  Objectives</vt:lpstr>
      <vt:lpstr>PowerPoint Presentation</vt:lpstr>
      <vt:lpstr>PowerPoint Presentation</vt:lpstr>
      <vt:lpstr>Working Group 2: Deliverable/Schedule</vt:lpstr>
      <vt:lpstr>Report Structure</vt:lpstr>
      <vt:lpstr>Report Methodology</vt:lpstr>
      <vt:lpstr>Executive Summary - Approach</vt:lpstr>
      <vt:lpstr>Executive Summary - Analysis</vt:lpstr>
      <vt:lpstr>Background: Technology Overview</vt:lpstr>
      <vt:lpstr>Analysis: Open RAN Architecture Security</vt:lpstr>
      <vt:lpstr>Analysis: Secure Open RAN Software Development</vt:lpstr>
      <vt:lpstr>Analysis: Operations</vt:lpstr>
      <vt:lpstr>Analysis: Supply Chain</vt:lpstr>
      <vt:lpstr>Recommendations</vt:lpstr>
      <vt:lpstr>Key Recommendations to the FCC</vt:lpstr>
      <vt:lpstr>Key Recommendations to Industry</vt:lpstr>
      <vt:lpstr>Recommendations – Full List</vt:lpstr>
      <vt:lpstr>Recommendations – Full List</vt:lpstr>
      <vt:lpstr>Recommendations – Full List</vt:lpstr>
      <vt:lpstr>Recommendations – Full List</vt:lpstr>
      <vt:lpstr>Recommendations</vt:lpstr>
      <vt:lpstr>Recommendations</vt:lpstr>
      <vt:lpstr>Conclusion</vt:lpstr>
      <vt:lpstr>Discussion</vt:lpstr>
      <vt:lpstr>Call For Vote</vt:lpstr>
      <vt:lpstr>Presentation</vt:lpstr>
      <vt:lpstr>Working Group 3: Leveraging Virtualization Technology to Promote Secure, Reliable 5G Networks</vt:lpstr>
      <vt:lpstr>Milestones</vt:lpstr>
      <vt:lpstr>Objective</vt:lpstr>
      <vt:lpstr>PowerPoint Presentation</vt:lpstr>
      <vt:lpstr>PowerPoint Presentation</vt:lpstr>
      <vt:lpstr>Working Group 3 Deliverables and Schedule</vt:lpstr>
      <vt:lpstr>Methodology</vt:lpstr>
      <vt:lpstr>Document Structure</vt:lpstr>
      <vt:lpstr>Summary of Recommendations</vt:lpstr>
      <vt:lpstr>Discussion</vt:lpstr>
      <vt:lpstr>Call For Vote</vt:lpstr>
      <vt:lpstr>Presentation</vt:lpstr>
      <vt:lpstr>Working Group 6:  Leveraging Mobile Device Applications and Firmware to Enhance Wireless Emergency Alerts  </vt:lpstr>
      <vt:lpstr>Working Group 6: Background</vt:lpstr>
      <vt:lpstr>Working Group 6:  Objectives</vt:lpstr>
      <vt:lpstr>Working Group 6: Deliverables/Schedule</vt:lpstr>
      <vt:lpstr>Working Group 6: Members</vt:lpstr>
      <vt:lpstr>Working Group 6: Alternates*</vt:lpstr>
      <vt:lpstr>Objective of the Report on WEA Performance Reporting</vt:lpstr>
      <vt:lpstr>Wireless Emergency Alert System</vt:lpstr>
      <vt:lpstr>Definitions</vt:lpstr>
      <vt:lpstr>Definitions </vt:lpstr>
      <vt:lpstr>Identified Needs as Provided by the Alert Originators Reliability</vt:lpstr>
      <vt:lpstr>Identified Needs as Provided by the Alert Originators  Latency</vt:lpstr>
      <vt:lpstr>Identified Needs as Provided by the Alert Originators  Accuracy</vt:lpstr>
      <vt:lpstr>Analysis</vt:lpstr>
      <vt:lpstr>State/Local WEA Test</vt:lpstr>
      <vt:lpstr>State/Local WEA Test</vt:lpstr>
      <vt:lpstr>Automated Performance Reporting from Opted-In Consumer Devices</vt:lpstr>
      <vt:lpstr>Automated Performance Reporting from Opted-In Consumer Devices</vt:lpstr>
      <vt:lpstr>Automated Performance Reporting from Opted-In Consumer Devices</vt:lpstr>
      <vt:lpstr>Automated Performance Reporting from Opted-In Consumer Devices</vt:lpstr>
      <vt:lpstr>Automated Reporting from Staged Devices</vt:lpstr>
      <vt:lpstr>Automated Reporting from Staged Devices</vt:lpstr>
      <vt:lpstr>Recommendations</vt:lpstr>
      <vt:lpstr>PowerPoint Presentation</vt:lpstr>
      <vt:lpstr>PowerPoint Presentation</vt:lpstr>
      <vt:lpstr>Discussion</vt:lpstr>
      <vt:lpstr>Call For Vote</vt:lpstr>
      <vt:lpstr>Presentation</vt:lpstr>
      <vt:lpstr>Working Group 1: 5G Signaling Protocols Security </vt:lpstr>
      <vt:lpstr>Working Group 1: Background</vt:lpstr>
      <vt:lpstr>Working Group 1:  Objectives</vt:lpstr>
      <vt:lpstr>PowerPoint Presentation</vt:lpstr>
      <vt:lpstr>PowerPoint Presentation</vt:lpstr>
      <vt:lpstr>Working Group 1: Deliverables/Schedule</vt:lpstr>
      <vt:lpstr>Status of Work</vt:lpstr>
      <vt:lpstr>Discussion</vt:lpstr>
      <vt:lpstr>Presentation</vt:lpstr>
      <vt:lpstr>Working Group 4: 911 Service Over Wi-Fi </vt:lpstr>
      <vt:lpstr>Working Group 4: Background</vt:lpstr>
      <vt:lpstr>Working Group 4:  Objectives</vt:lpstr>
      <vt:lpstr>PowerPoint Presentation</vt:lpstr>
      <vt:lpstr>PowerPoint Presentation</vt:lpstr>
      <vt:lpstr>Working Group 4: Deliverables/Schedule</vt:lpstr>
      <vt:lpstr>Working Group 4: Samples of Anticipated Report </vt:lpstr>
      <vt:lpstr>Working Group 4: Next Steps</vt:lpstr>
      <vt:lpstr>Discussion</vt:lpstr>
      <vt:lpstr>Presentation</vt:lpstr>
      <vt:lpstr>Working Group 5: Managing Software &amp; Cloud Services Supply Chain Security for Communications Infrastructure  </vt:lpstr>
      <vt:lpstr>Working Group 5: Background</vt:lpstr>
      <vt:lpstr>PowerPoint Presentation</vt:lpstr>
      <vt:lpstr>PowerPoint Presentation</vt:lpstr>
      <vt:lpstr>Working Group 5: Milestones/Schedule</vt:lpstr>
      <vt:lpstr>Working Group 5: Progress</vt:lpstr>
      <vt:lpstr>Working Group 5: Progress</vt:lpstr>
      <vt:lpstr>Working Group 5: Next Steps</vt:lpstr>
      <vt:lpstr>Discussion</vt:lpstr>
      <vt:lpstr>Closing Remarks  </vt:lpstr>
      <vt:lpstr>Adjourn Meeting  Suzon Cameron, DFO</vt:lpstr>
      <vt:lpstr>NEXT CSRIC VIII MEETING   March 21, 2023  at 1:00 pm 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Meeting of  The COMMUNICATIONS SECURITY, RELIABILITY, AND INTEROPERABILITY COUNCIL VII</dc:title>
  <dc:creator>Suzon Cameron</dc:creator>
  <cp:lastModifiedBy>Kurian Jacob</cp:lastModifiedBy>
  <cp:revision>194</cp:revision>
  <dcterms:created xsi:type="dcterms:W3CDTF">2020-03-12T15:42:42Z</dcterms:created>
  <dcterms:modified xsi:type="dcterms:W3CDTF">2022-12-15T21:10:53Z</dcterms:modified>
</cp:coreProperties>
</file>