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90"/>
  </p:notesMasterIdLst>
  <p:sldIdLst>
    <p:sldId id="256" r:id="rId5"/>
    <p:sldId id="258" r:id="rId6"/>
    <p:sldId id="479" r:id="rId7"/>
    <p:sldId id="631" r:id="rId8"/>
    <p:sldId id="591" r:id="rId9"/>
    <p:sldId id="480" r:id="rId10"/>
    <p:sldId id="284" r:id="rId11"/>
    <p:sldId id="632" r:id="rId12"/>
    <p:sldId id="481" r:id="rId13"/>
    <p:sldId id="483" r:id="rId14"/>
    <p:sldId id="486" r:id="rId15"/>
    <p:sldId id="488" r:id="rId16"/>
    <p:sldId id="633" r:id="rId17"/>
    <p:sldId id="634" r:id="rId18"/>
    <p:sldId id="635" r:id="rId19"/>
    <p:sldId id="636" r:id="rId20"/>
    <p:sldId id="637" r:id="rId21"/>
    <p:sldId id="638" r:id="rId22"/>
    <p:sldId id="639" r:id="rId23"/>
    <p:sldId id="640" r:id="rId24"/>
    <p:sldId id="674" r:id="rId25"/>
    <p:sldId id="642" r:id="rId26"/>
    <p:sldId id="643" r:id="rId27"/>
    <p:sldId id="675" r:id="rId28"/>
    <p:sldId id="676" r:id="rId29"/>
    <p:sldId id="677" r:id="rId30"/>
    <p:sldId id="645" r:id="rId31"/>
    <p:sldId id="678" r:id="rId32"/>
    <p:sldId id="679" r:id="rId33"/>
    <p:sldId id="680" r:id="rId34"/>
    <p:sldId id="650" r:id="rId35"/>
    <p:sldId id="659" r:id="rId36"/>
    <p:sldId id="681" r:id="rId37"/>
    <p:sldId id="682" r:id="rId38"/>
    <p:sldId id="683" r:id="rId39"/>
    <p:sldId id="684" r:id="rId40"/>
    <p:sldId id="685" r:id="rId41"/>
    <p:sldId id="686" r:id="rId42"/>
    <p:sldId id="687" r:id="rId43"/>
    <p:sldId id="688" r:id="rId44"/>
    <p:sldId id="646" r:id="rId45"/>
    <p:sldId id="689" r:id="rId46"/>
    <p:sldId id="665" r:id="rId47"/>
    <p:sldId id="690" r:id="rId48"/>
    <p:sldId id="647" r:id="rId49"/>
    <p:sldId id="691" r:id="rId50"/>
    <p:sldId id="520" r:id="rId51"/>
    <p:sldId id="653" r:id="rId52"/>
    <p:sldId id="652" r:id="rId53"/>
    <p:sldId id="610" r:id="rId54"/>
    <p:sldId id="611" r:id="rId55"/>
    <p:sldId id="618" r:id="rId56"/>
    <p:sldId id="620" r:id="rId57"/>
    <p:sldId id="621" r:id="rId58"/>
    <p:sldId id="624" r:id="rId59"/>
    <p:sldId id="616" r:id="rId60"/>
    <p:sldId id="673" r:id="rId61"/>
    <p:sldId id="617" r:id="rId62"/>
    <p:sldId id="651" r:id="rId63"/>
    <p:sldId id="654" r:id="rId64"/>
    <p:sldId id="600" r:id="rId65"/>
    <p:sldId id="656" r:id="rId66"/>
    <p:sldId id="623" r:id="rId67"/>
    <p:sldId id="657" r:id="rId68"/>
    <p:sldId id="658" r:id="rId69"/>
    <p:sldId id="641" r:id="rId70"/>
    <p:sldId id="660" r:id="rId71"/>
    <p:sldId id="661" r:id="rId72"/>
    <p:sldId id="670" r:id="rId73"/>
    <p:sldId id="644" r:id="rId74"/>
    <p:sldId id="671" r:id="rId75"/>
    <p:sldId id="662" r:id="rId76"/>
    <p:sldId id="663" r:id="rId77"/>
    <p:sldId id="666" r:id="rId78"/>
    <p:sldId id="669" r:id="rId79"/>
    <p:sldId id="667" r:id="rId80"/>
    <p:sldId id="664" r:id="rId81"/>
    <p:sldId id="668" r:id="rId82"/>
    <p:sldId id="648" r:id="rId83"/>
    <p:sldId id="649" r:id="rId84"/>
    <p:sldId id="672" r:id="rId85"/>
    <p:sldId id="601" r:id="rId86"/>
    <p:sldId id="655" r:id="rId87"/>
    <p:sldId id="268" r:id="rId88"/>
    <p:sldId id="472"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065"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745AA-1B47-4582-9A2D-DAD6EA45F7A8}"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A4D46DF9-F406-49D0-822C-726FDDB6DB0C}">
      <dgm:prSet/>
      <dgm:spPr/>
      <dgm:t>
        <a:bodyPr/>
        <a:lstStyle/>
        <a:p>
          <a:pPr>
            <a:lnSpc>
              <a:spcPct val="100000"/>
            </a:lnSpc>
          </a:pPr>
          <a:r>
            <a:rPr lang="en-US"/>
            <a:t>The use of the Memorandum of Understanding (MOU) vehicle between departments, is recommended to improve inter-agency collaboration, information sharing, and coordination. All stakeholders must collectively contribute to solving this problem.</a:t>
          </a:r>
        </a:p>
      </dgm:t>
    </dgm:pt>
    <dgm:pt modelId="{E62169B2-B798-4F8C-A1F3-2387A72013E5}" type="parTrans" cxnId="{BFAF4B9B-E330-4137-913E-DBFD9FBBE83B}">
      <dgm:prSet/>
      <dgm:spPr/>
      <dgm:t>
        <a:bodyPr/>
        <a:lstStyle/>
        <a:p>
          <a:endParaRPr lang="en-US"/>
        </a:p>
      </dgm:t>
    </dgm:pt>
    <dgm:pt modelId="{E8193927-7E37-446A-B7F7-F030636B2CB4}" type="sibTrans" cxnId="{BFAF4B9B-E330-4137-913E-DBFD9FBBE83B}">
      <dgm:prSet/>
      <dgm:spPr/>
      <dgm:t>
        <a:bodyPr/>
        <a:lstStyle/>
        <a:p>
          <a:endParaRPr lang="en-US"/>
        </a:p>
      </dgm:t>
    </dgm:pt>
    <dgm:pt modelId="{68D13D6E-C54D-439D-B07A-04A97B4E08FA}">
      <dgm:prSet/>
      <dgm:spPr/>
      <dgm:t>
        <a:bodyPr/>
        <a:lstStyle/>
        <a:p>
          <a:pPr>
            <a:lnSpc>
              <a:spcPct val="100000"/>
            </a:lnSpc>
          </a:pPr>
          <a:r>
            <a:rPr lang="en-US"/>
            <a:t>The FCC should enhance collaboration with industry, FCC TAC, and NIST to identify relevant standards bodies and stay informed about their progress and implications for interoperability in the virtualized 5G space.</a:t>
          </a:r>
        </a:p>
      </dgm:t>
    </dgm:pt>
    <dgm:pt modelId="{C5900189-7671-445B-AA3C-B6A2E54EF35C}" type="parTrans" cxnId="{2A08AAAB-2E3D-4F1D-A63B-F394732B9DAE}">
      <dgm:prSet/>
      <dgm:spPr/>
      <dgm:t>
        <a:bodyPr/>
        <a:lstStyle/>
        <a:p>
          <a:endParaRPr lang="en-US"/>
        </a:p>
      </dgm:t>
    </dgm:pt>
    <dgm:pt modelId="{F3E6C3FF-D71E-4E6B-9363-F70B1E1C74D7}" type="sibTrans" cxnId="{2A08AAAB-2E3D-4F1D-A63B-F394732B9DAE}">
      <dgm:prSet/>
      <dgm:spPr/>
      <dgm:t>
        <a:bodyPr/>
        <a:lstStyle/>
        <a:p>
          <a:endParaRPr lang="en-US"/>
        </a:p>
      </dgm:t>
    </dgm:pt>
    <dgm:pt modelId="{E3B393C4-B7FF-4B18-9C67-3C9F6E31654A}">
      <dgm:prSet/>
      <dgm:spPr/>
      <dgm:t>
        <a:bodyPr/>
        <a:lstStyle/>
        <a:p>
          <a:pPr>
            <a:lnSpc>
              <a:spcPct val="100000"/>
            </a:lnSpc>
          </a:pPr>
          <a:r>
            <a:rPr lang="en-US"/>
            <a:t>Relevant Executive Branch agencies and Congress should be encouraged to incentivize US participation and leadership in standards bodies, and tax policies should be adjusted to correct disincentives for international standards work.</a:t>
          </a:r>
        </a:p>
      </dgm:t>
    </dgm:pt>
    <dgm:pt modelId="{9E994569-E602-4F03-853A-CE8ABE82867D}" type="parTrans" cxnId="{D67CB7A7-5FE7-4D3F-9FAC-6802D7769806}">
      <dgm:prSet/>
      <dgm:spPr/>
      <dgm:t>
        <a:bodyPr/>
        <a:lstStyle/>
        <a:p>
          <a:endParaRPr lang="en-US"/>
        </a:p>
      </dgm:t>
    </dgm:pt>
    <dgm:pt modelId="{A8CA20FC-96AE-4EF7-84A4-1A957B1647BE}" type="sibTrans" cxnId="{D67CB7A7-5FE7-4D3F-9FAC-6802D7769806}">
      <dgm:prSet/>
      <dgm:spPr/>
      <dgm:t>
        <a:bodyPr/>
        <a:lstStyle/>
        <a:p>
          <a:endParaRPr lang="en-US"/>
        </a:p>
      </dgm:t>
    </dgm:pt>
    <dgm:pt modelId="{2BDC6C24-899B-4188-B878-D86E554D3C81}" type="pres">
      <dgm:prSet presAssocID="{70D745AA-1B47-4582-9A2D-DAD6EA45F7A8}" presName="root" presStyleCnt="0">
        <dgm:presLayoutVars>
          <dgm:dir/>
          <dgm:resizeHandles val="exact"/>
        </dgm:presLayoutVars>
      </dgm:prSet>
      <dgm:spPr/>
    </dgm:pt>
    <dgm:pt modelId="{5E7C71DA-FA8E-4A81-A403-D986CF467E87}" type="pres">
      <dgm:prSet presAssocID="{A4D46DF9-F406-49D0-822C-726FDDB6DB0C}" presName="compNode" presStyleCnt="0"/>
      <dgm:spPr/>
    </dgm:pt>
    <dgm:pt modelId="{C3960309-5B52-4E65-9F19-6F4F604DD207}" type="pres">
      <dgm:prSet presAssocID="{A4D46DF9-F406-49D0-822C-726FDDB6DB0C}" presName="bgRect" presStyleLbl="bgShp" presStyleIdx="0" presStyleCnt="3"/>
      <dgm:spPr/>
    </dgm:pt>
    <dgm:pt modelId="{358AF096-CF64-4C3E-870C-FB96209F9076}" type="pres">
      <dgm:prSet presAssocID="{A4D46DF9-F406-49D0-822C-726FDDB6DB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57B478C-4E51-4D46-8BF9-8D19A1A9EFE9}" type="pres">
      <dgm:prSet presAssocID="{A4D46DF9-F406-49D0-822C-726FDDB6DB0C}" presName="spaceRect" presStyleCnt="0"/>
      <dgm:spPr/>
    </dgm:pt>
    <dgm:pt modelId="{B700690E-CF02-4EB4-AA0C-C119A24950AB}" type="pres">
      <dgm:prSet presAssocID="{A4D46DF9-F406-49D0-822C-726FDDB6DB0C}" presName="parTx" presStyleLbl="revTx" presStyleIdx="0" presStyleCnt="3">
        <dgm:presLayoutVars>
          <dgm:chMax val="0"/>
          <dgm:chPref val="0"/>
        </dgm:presLayoutVars>
      </dgm:prSet>
      <dgm:spPr/>
    </dgm:pt>
    <dgm:pt modelId="{A02CA247-BEA7-4BFE-B951-51AF5532984F}" type="pres">
      <dgm:prSet presAssocID="{E8193927-7E37-446A-B7F7-F030636B2CB4}" presName="sibTrans" presStyleCnt="0"/>
      <dgm:spPr/>
    </dgm:pt>
    <dgm:pt modelId="{7F2B092A-1954-4CA3-995B-7A5B2EE98F4A}" type="pres">
      <dgm:prSet presAssocID="{68D13D6E-C54D-439D-B07A-04A97B4E08FA}" presName="compNode" presStyleCnt="0"/>
      <dgm:spPr/>
    </dgm:pt>
    <dgm:pt modelId="{1627C926-762C-4947-B6F8-65A8EAB5F654}" type="pres">
      <dgm:prSet presAssocID="{68D13D6E-C54D-439D-B07A-04A97B4E08FA}" presName="bgRect" presStyleLbl="bgShp" presStyleIdx="1" presStyleCnt="3"/>
      <dgm:spPr/>
    </dgm:pt>
    <dgm:pt modelId="{1117004A-EB23-4138-A49F-39BE9A46F1D0}" type="pres">
      <dgm:prSet presAssocID="{68D13D6E-C54D-439D-B07A-04A97B4E08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B0F36147-F661-4021-9967-D1B4B546FD97}" type="pres">
      <dgm:prSet presAssocID="{68D13D6E-C54D-439D-B07A-04A97B4E08FA}" presName="spaceRect" presStyleCnt="0"/>
      <dgm:spPr/>
    </dgm:pt>
    <dgm:pt modelId="{0599F1E0-4829-46E9-B575-54C1DA5400F2}" type="pres">
      <dgm:prSet presAssocID="{68D13D6E-C54D-439D-B07A-04A97B4E08FA}" presName="parTx" presStyleLbl="revTx" presStyleIdx="1" presStyleCnt="3">
        <dgm:presLayoutVars>
          <dgm:chMax val="0"/>
          <dgm:chPref val="0"/>
        </dgm:presLayoutVars>
      </dgm:prSet>
      <dgm:spPr/>
    </dgm:pt>
    <dgm:pt modelId="{CA1D5355-3CDD-4C7C-B0CF-694092B6E633}" type="pres">
      <dgm:prSet presAssocID="{F3E6C3FF-D71E-4E6B-9363-F70B1E1C74D7}" presName="sibTrans" presStyleCnt="0"/>
      <dgm:spPr/>
    </dgm:pt>
    <dgm:pt modelId="{7E7A1329-A342-47C5-B3BC-972ABED7AA41}" type="pres">
      <dgm:prSet presAssocID="{E3B393C4-B7FF-4B18-9C67-3C9F6E31654A}" presName="compNode" presStyleCnt="0"/>
      <dgm:spPr/>
    </dgm:pt>
    <dgm:pt modelId="{40B1EA50-3D83-40D6-8A44-53271D9DA2B2}" type="pres">
      <dgm:prSet presAssocID="{E3B393C4-B7FF-4B18-9C67-3C9F6E31654A}" presName="bgRect" presStyleLbl="bgShp" presStyleIdx="2" presStyleCnt="3"/>
      <dgm:spPr/>
    </dgm:pt>
    <dgm:pt modelId="{37CBA567-E7E4-459C-B566-55A4DEAC5CD8}" type="pres">
      <dgm:prSet presAssocID="{E3B393C4-B7FF-4B18-9C67-3C9F6E3165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00DA163E-994D-4B6D-ABFC-8211DC3EB414}" type="pres">
      <dgm:prSet presAssocID="{E3B393C4-B7FF-4B18-9C67-3C9F6E31654A}" presName="spaceRect" presStyleCnt="0"/>
      <dgm:spPr/>
    </dgm:pt>
    <dgm:pt modelId="{25BF613F-ED93-409D-BF76-E32439E5895C}" type="pres">
      <dgm:prSet presAssocID="{E3B393C4-B7FF-4B18-9C67-3C9F6E31654A}" presName="parTx" presStyleLbl="revTx" presStyleIdx="2" presStyleCnt="3">
        <dgm:presLayoutVars>
          <dgm:chMax val="0"/>
          <dgm:chPref val="0"/>
        </dgm:presLayoutVars>
      </dgm:prSet>
      <dgm:spPr/>
    </dgm:pt>
  </dgm:ptLst>
  <dgm:cxnLst>
    <dgm:cxn modelId="{BC778815-627A-403C-A6BF-90EE4A8F5321}" type="presOf" srcId="{70D745AA-1B47-4582-9A2D-DAD6EA45F7A8}" destId="{2BDC6C24-899B-4188-B878-D86E554D3C81}" srcOrd="0" destOrd="0" presId="urn:microsoft.com/office/officeart/2018/2/layout/IconVerticalSolidList"/>
    <dgm:cxn modelId="{728C471E-2368-47FD-A032-4C88CEF7B4D4}" type="presOf" srcId="{A4D46DF9-F406-49D0-822C-726FDDB6DB0C}" destId="{B700690E-CF02-4EB4-AA0C-C119A24950AB}" srcOrd="0" destOrd="0" presId="urn:microsoft.com/office/officeart/2018/2/layout/IconVerticalSolidList"/>
    <dgm:cxn modelId="{34ED7F3A-7087-4B3B-A70F-C437ED5BCD6D}" type="presOf" srcId="{E3B393C4-B7FF-4B18-9C67-3C9F6E31654A}" destId="{25BF613F-ED93-409D-BF76-E32439E5895C}" srcOrd="0" destOrd="0" presId="urn:microsoft.com/office/officeart/2018/2/layout/IconVerticalSolidList"/>
    <dgm:cxn modelId="{CCC3EA83-0E4B-4EDD-955E-87D53859C8B2}" type="presOf" srcId="{68D13D6E-C54D-439D-B07A-04A97B4E08FA}" destId="{0599F1E0-4829-46E9-B575-54C1DA5400F2}" srcOrd="0" destOrd="0" presId="urn:microsoft.com/office/officeart/2018/2/layout/IconVerticalSolidList"/>
    <dgm:cxn modelId="{BFAF4B9B-E330-4137-913E-DBFD9FBBE83B}" srcId="{70D745AA-1B47-4582-9A2D-DAD6EA45F7A8}" destId="{A4D46DF9-F406-49D0-822C-726FDDB6DB0C}" srcOrd="0" destOrd="0" parTransId="{E62169B2-B798-4F8C-A1F3-2387A72013E5}" sibTransId="{E8193927-7E37-446A-B7F7-F030636B2CB4}"/>
    <dgm:cxn modelId="{D67CB7A7-5FE7-4D3F-9FAC-6802D7769806}" srcId="{70D745AA-1B47-4582-9A2D-DAD6EA45F7A8}" destId="{E3B393C4-B7FF-4B18-9C67-3C9F6E31654A}" srcOrd="2" destOrd="0" parTransId="{9E994569-E602-4F03-853A-CE8ABE82867D}" sibTransId="{A8CA20FC-96AE-4EF7-84A4-1A957B1647BE}"/>
    <dgm:cxn modelId="{2A08AAAB-2E3D-4F1D-A63B-F394732B9DAE}" srcId="{70D745AA-1B47-4582-9A2D-DAD6EA45F7A8}" destId="{68D13D6E-C54D-439D-B07A-04A97B4E08FA}" srcOrd="1" destOrd="0" parTransId="{C5900189-7671-445B-AA3C-B6A2E54EF35C}" sibTransId="{F3E6C3FF-D71E-4E6B-9363-F70B1E1C74D7}"/>
    <dgm:cxn modelId="{036F5AA6-6809-4496-8F3F-AC102C3175B4}" type="presParOf" srcId="{2BDC6C24-899B-4188-B878-D86E554D3C81}" destId="{5E7C71DA-FA8E-4A81-A403-D986CF467E87}" srcOrd="0" destOrd="0" presId="urn:microsoft.com/office/officeart/2018/2/layout/IconVerticalSolidList"/>
    <dgm:cxn modelId="{8BCBBB77-C82B-4075-8DC1-B346E0366DD9}" type="presParOf" srcId="{5E7C71DA-FA8E-4A81-A403-D986CF467E87}" destId="{C3960309-5B52-4E65-9F19-6F4F604DD207}" srcOrd="0" destOrd="0" presId="urn:microsoft.com/office/officeart/2018/2/layout/IconVerticalSolidList"/>
    <dgm:cxn modelId="{B82A185E-D531-4AB0-BD20-6E0A0ABE36EA}" type="presParOf" srcId="{5E7C71DA-FA8E-4A81-A403-D986CF467E87}" destId="{358AF096-CF64-4C3E-870C-FB96209F9076}" srcOrd="1" destOrd="0" presId="urn:microsoft.com/office/officeart/2018/2/layout/IconVerticalSolidList"/>
    <dgm:cxn modelId="{CA547E79-A3A0-43AF-BBC3-7C6D3EB8E176}" type="presParOf" srcId="{5E7C71DA-FA8E-4A81-A403-D986CF467E87}" destId="{557B478C-4E51-4D46-8BF9-8D19A1A9EFE9}" srcOrd="2" destOrd="0" presId="urn:microsoft.com/office/officeart/2018/2/layout/IconVerticalSolidList"/>
    <dgm:cxn modelId="{7C6B5725-9A65-4C19-BFEC-766FBE7E01AA}" type="presParOf" srcId="{5E7C71DA-FA8E-4A81-A403-D986CF467E87}" destId="{B700690E-CF02-4EB4-AA0C-C119A24950AB}" srcOrd="3" destOrd="0" presId="urn:microsoft.com/office/officeart/2018/2/layout/IconVerticalSolidList"/>
    <dgm:cxn modelId="{4969B55B-A4C6-46D7-A0B4-A1F61CA4A8C0}" type="presParOf" srcId="{2BDC6C24-899B-4188-B878-D86E554D3C81}" destId="{A02CA247-BEA7-4BFE-B951-51AF5532984F}" srcOrd="1" destOrd="0" presId="urn:microsoft.com/office/officeart/2018/2/layout/IconVerticalSolidList"/>
    <dgm:cxn modelId="{99BAB323-0CB5-4809-B77B-1CF56EE22521}" type="presParOf" srcId="{2BDC6C24-899B-4188-B878-D86E554D3C81}" destId="{7F2B092A-1954-4CA3-995B-7A5B2EE98F4A}" srcOrd="2" destOrd="0" presId="urn:microsoft.com/office/officeart/2018/2/layout/IconVerticalSolidList"/>
    <dgm:cxn modelId="{D202AF50-0CD5-4F69-A2F6-53348A846903}" type="presParOf" srcId="{7F2B092A-1954-4CA3-995B-7A5B2EE98F4A}" destId="{1627C926-762C-4947-B6F8-65A8EAB5F654}" srcOrd="0" destOrd="0" presId="urn:microsoft.com/office/officeart/2018/2/layout/IconVerticalSolidList"/>
    <dgm:cxn modelId="{7F724282-1213-4E9C-A63A-989AF8F90ABE}" type="presParOf" srcId="{7F2B092A-1954-4CA3-995B-7A5B2EE98F4A}" destId="{1117004A-EB23-4138-A49F-39BE9A46F1D0}" srcOrd="1" destOrd="0" presId="urn:microsoft.com/office/officeart/2018/2/layout/IconVerticalSolidList"/>
    <dgm:cxn modelId="{AA58A976-2134-445F-B490-86A1823B609E}" type="presParOf" srcId="{7F2B092A-1954-4CA3-995B-7A5B2EE98F4A}" destId="{B0F36147-F661-4021-9967-D1B4B546FD97}" srcOrd="2" destOrd="0" presId="urn:microsoft.com/office/officeart/2018/2/layout/IconVerticalSolidList"/>
    <dgm:cxn modelId="{0EAC8742-75BA-480E-84DB-FAB81EAE4625}" type="presParOf" srcId="{7F2B092A-1954-4CA3-995B-7A5B2EE98F4A}" destId="{0599F1E0-4829-46E9-B575-54C1DA5400F2}" srcOrd="3" destOrd="0" presId="urn:microsoft.com/office/officeart/2018/2/layout/IconVerticalSolidList"/>
    <dgm:cxn modelId="{28458B71-56D4-4D52-9017-A3C48BA10B5A}" type="presParOf" srcId="{2BDC6C24-899B-4188-B878-D86E554D3C81}" destId="{CA1D5355-3CDD-4C7C-B0CF-694092B6E633}" srcOrd="3" destOrd="0" presId="urn:microsoft.com/office/officeart/2018/2/layout/IconVerticalSolidList"/>
    <dgm:cxn modelId="{2FE580B9-9081-4D69-BF03-0BAB57A0E27D}" type="presParOf" srcId="{2BDC6C24-899B-4188-B878-D86E554D3C81}" destId="{7E7A1329-A342-47C5-B3BC-972ABED7AA41}" srcOrd="4" destOrd="0" presId="urn:microsoft.com/office/officeart/2018/2/layout/IconVerticalSolidList"/>
    <dgm:cxn modelId="{E285B870-25D1-4B11-9284-D206589B24E0}" type="presParOf" srcId="{7E7A1329-A342-47C5-B3BC-972ABED7AA41}" destId="{40B1EA50-3D83-40D6-8A44-53271D9DA2B2}" srcOrd="0" destOrd="0" presId="urn:microsoft.com/office/officeart/2018/2/layout/IconVerticalSolidList"/>
    <dgm:cxn modelId="{EEEA462B-28F3-4293-A185-8D481E2B121D}" type="presParOf" srcId="{7E7A1329-A342-47C5-B3BC-972ABED7AA41}" destId="{37CBA567-E7E4-459C-B566-55A4DEAC5CD8}" srcOrd="1" destOrd="0" presId="urn:microsoft.com/office/officeart/2018/2/layout/IconVerticalSolidList"/>
    <dgm:cxn modelId="{D9F7675A-4DDC-4DAA-8D1A-FAFBE125C83B}" type="presParOf" srcId="{7E7A1329-A342-47C5-B3BC-972ABED7AA41}" destId="{00DA163E-994D-4B6D-ABFC-8211DC3EB414}" srcOrd="2" destOrd="0" presId="urn:microsoft.com/office/officeart/2018/2/layout/IconVerticalSolidList"/>
    <dgm:cxn modelId="{291933EB-857C-4840-A48B-17827516E577}" type="presParOf" srcId="{7E7A1329-A342-47C5-B3BC-972ABED7AA41}" destId="{25BF613F-ED93-409D-BF76-E32439E58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5F077-F834-4C77-9631-E6571AF49DCA}"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0E66E768-0505-4724-88B7-01379E9F5D52}">
      <dgm:prSet/>
      <dgm:spPr/>
      <dgm:t>
        <a:bodyPr/>
        <a:lstStyle/>
        <a:p>
          <a:pPr>
            <a:lnSpc>
              <a:spcPct val="100000"/>
            </a:lnSpc>
          </a:pPr>
          <a:r>
            <a:rPr lang="en-US"/>
            <a:t>The FCC can promote innovation in the virtualized 5G ecosystem by establishing means for user groups, vendors, and developers to share requirements, enhance open-source platforms, facilitate testing, and contribute to standards development.</a:t>
          </a:r>
        </a:p>
      </dgm:t>
    </dgm:pt>
    <dgm:pt modelId="{0A3D7C2B-E7A8-4BAF-92B3-67BF1062D2E0}" type="parTrans" cxnId="{00D3FFCB-AE4E-4DB3-B999-2E8525E7EC5C}">
      <dgm:prSet/>
      <dgm:spPr/>
      <dgm:t>
        <a:bodyPr/>
        <a:lstStyle/>
        <a:p>
          <a:endParaRPr lang="en-US"/>
        </a:p>
      </dgm:t>
    </dgm:pt>
    <dgm:pt modelId="{F67CCB2A-C1A3-44C8-82FB-EF44ADC230FA}" type="sibTrans" cxnId="{00D3FFCB-AE4E-4DB3-B999-2E8525E7EC5C}">
      <dgm:prSet/>
      <dgm:spPr/>
      <dgm:t>
        <a:bodyPr/>
        <a:lstStyle/>
        <a:p>
          <a:endParaRPr lang="en-US"/>
        </a:p>
      </dgm:t>
    </dgm:pt>
    <dgm:pt modelId="{22644E9A-2050-4294-900E-CEA37DAAC58D}">
      <dgm:prSet/>
      <dgm:spPr/>
      <dgm:t>
        <a:bodyPr/>
        <a:lstStyle/>
        <a:p>
          <a:pPr>
            <a:lnSpc>
              <a:spcPct val="100000"/>
            </a:lnSpc>
          </a:pPr>
          <a:r>
            <a:rPr lang="en-US"/>
            <a:t>To build confidence in virtualized 5G solutions based on open-source cloud computing software, the FCC could support a testing and validation framework, foster a culture of collaboration, and create incentives for network operators to adopt these solutions.</a:t>
          </a:r>
        </a:p>
      </dgm:t>
    </dgm:pt>
    <dgm:pt modelId="{10FCE596-5E3E-4B60-AACF-D06AC62259DD}" type="parTrans" cxnId="{B750A1F2-51E6-4C65-A3AB-E0951EF51F3D}">
      <dgm:prSet/>
      <dgm:spPr/>
      <dgm:t>
        <a:bodyPr/>
        <a:lstStyle/>
        <a:p>
          <a:endParaRPr lang="en-US"/>
        </a:p>
      </dgm:t>
    </dgm:pt>
    <dgm:pt modelId="{CA07C6D3-64D2-4E71-B037-020FFFD1F51F}" type="sibTrans" cxnId="{B750A1F2-51E6-4C65-A3AB-E0951EF51F3D}">
      <dgm:prSet/>
      <dgm:spPr/>
      <dgm:t>
        <a:bodyPr/>
        <a:lstStyle/>
        <a:p>
          <a:endParaRPr lang="en-US"/>
        </a:p>
      </dgm:t>
    </dgm:pt>
    <dgm:pt modelId="{AD418AF7-C872-44BF-8A79-E7C4C480FA2C}">
      <dgm:prSet/>
      <dgm:spPr/>
      <dgm:t>
        <a:bodyPr/>
        <a:lstStyle/>
        <a:p>
          <a:pPr>
            <a:lnSpc>
              <a:spcPct val="100000"/>
            </a:lnSpc>
          </a:pPr>
          <a:r>
            <a:rPr lang="en-US"/>
            <a:t>The FCC should consider the overall health of the virtualized 5G solutions ecosystem, including diversity, productivity, security, and resilience, when making regulatory decisions. Industry, government, and academia must all participate to achieve this goal.</a:t>
          </a:r>
        </a:p>
      </dgm:t>
    </dgm:pt>
    <dgm:pt modelId="{BDED7F8A-738F-4504-BBEE-92944DA633F1}" type="parTrans" cxnId="{13CEA94F-9BD0-4388-AB74-AA5E0D4B14E3}">
      <dgm:prSet/>
      <dgm:spPr/>
      <dgm:t>
        <a:bodyPr/>
        <a:lstStyle/>
        <a:p>
          <a:endParaRPr lang="en-US"/>
        </a:p>
      </dgm:t>
    </dgm:pt>
    <dgm:pt modelId="{D7CE86C5-446C-4416-B532-713FD759DA2D}" type="sibTrans" cxnId="{13CEA94F-9BD0-4388-AB74-AA5E0D4B14E3}">
      <dgm:prSet/>
      <dgm:spPr/>
      <dgm:t>
        <a:bodyPr/>
        <a:lstStyle/>
        <a:p>
          <a:endParaRPr lang="en-US"/>
        </a:p>
      </dgm:t>
    </dgm:pt>
    <dgm:pt modelId="{9169A837-6804-46E5-B33A-E055648B3E79}" type="pres">
      <dgm:prSet presAssocID="{E3C5F077-F834-4C77-9631-E6571AF49DCA}" presName="root" presStyleCnt="0">
        <dgm:presLayoutVars>
          <dgm:dir/>
          <dgm:resizeHandles val="exact"/>
        </dgm:presLayoutVars>
      </dgm:prSet>
      <dgm:spPr/>
    </dgm:pt>
    <dgm:pt modelId="{4442F6DE-69B8-404E-844A-D1567F264A63}" type="pres">
      <dgm:prSet presAssocID="{0E66E768-0505-4724-88B7-01379E9F5D52}" presName="compNode" presStyleCnt="0"/>
      <dgm:spPr/>
    </dgm:pt>
    <dgm:pt modelId="{0F62FB2B-EF67-48D9-BD99-1E046DE91A03}" type="pres">
      <dgm:prSet presAssocID="{0E66E768-0505-4724-88B7-01379E9F5D52}" presName="bgRect" presStyleLbl="bgShp" presStyleIdx="0" presStyleCnt="3"/>
      <dgm:spPr/>
    </dgm:pt>
    <dgm:pt modelId="{DD4E13A6-A68F-435A-8407-64A9D4ED21A8}" type="pres">
      <dgm:prSet presAssocID="{0E66E768-0505-4724-88B7-01379E9F5D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E9768F72-223F-4FDC-A92A-34B5179274D5}" type="pres">
      <dgm:prSet presAssocID="{0E66E768-0505-4724-88B7-01379E9F5D52}" presName="spaceRect" presStyleCnt="0"/>
      <dgm:spPr/>
    </dgm:pt>
    <dgm:pt modelId="{DBD2FE27-E1F1-40DE-B2A5-101EA17D2AA1}" type="pres">
      <dgm:prSet presAssocID="{0E66E768-0505-4724-88B7-01379E9F5D52}" presName="parTx" presStyleLbl="revTx" presStyleIdx="0" presStyleCnt="3">
        <dgm:presLayoutVars>
          <dgm:chMax val="0"/>
          <dgm:chPref val="0"/>
        </dgm:presLayoutVars>
      </dgm:prSet>
      <dgm:spPr/>
    </dgm:pt>
    <dgm:pt modelId="{8C2B863A-D693-4B8A-AF9A-242663B003BE}" type="pres">
      <dgm:prSet presAssocID="{F67CCB2A-C1A3-44C8-82FB-EF44ADC230FA}" presName="sibTrans" presStyleCnt="0"/>
      <dgm:spPr/>
    </dgm:pt>
    <dgm:pt modelId="{07D342B0-EE7C-40A5-A39A-9386AD8D2301}" type="pres">
      <dgm:prSet presAssocID="{22644E9A-2050-4294-900E-CEA37DAAC58D}" presName="compNode" presStyleCnt="0"/>
      <dgm:spPr/>
    </dgm:pt>
    <dgm:pt modelId="{F45C3A10-8DFF-4F12-9B1E-5051FDA91D18}" type="pres">
      <dgm:prSet presAssocID="{22644E9A-2050-4294-900E-CEA37DAAC58D}" presName="bgRect" presStyleLbl="bgShp" presStyleIdx="1" presStyleCnt="3"/>
      <dgm:spPr/>
    </dgm:pt>
    <dgm:pt modelId="{F2E70EB7-BE8F-41C9-8A9F-19AA3BEE4D89}" type="pres">
      <dgm:prSet presAssocID="{22644E9A-2050-4294-900E-CEA37DAAC5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3D2B5323-27A4-401A-8E23-62ED8B07FBEA}" type="pres">
      <dgm:prSet presAssocID="{22644E9A-2050-4294-900E-CEA37DAAC58D}" presName="spaceRect" presStyleCnt="0"/>
      <dgm:spPr/>
    </dgm:pt>
    <dgm:pt modelId="{87CB1969-58AD-4D68-98C6-7F2B03E8255C}" type="pres">
      <dgm:prSet presAssocID="{22644E9A-2050-4294-900E-CEA37DAAC58D}" presName="parTx" presStyleLbl="revTx" presStyleIdx="1" presStyleCnt="3">
        <dgm:presLayoutVars>
          <dgm:chMax val="0"/>
          <dgm:chPref val="0"/>
        </dgm:presLayoutVars>
      </dgm:prSet>
      <dgm:spPr/>
    </dgm:pt>
    <dgm:pt modelId="{E2FCA857-AF27-4970-B030-D2B862FA2FC7}" type="pres">
      <dgm:prSet presAssocID="{CA07C6D3-64D2-4E71-B037-020FFFD1F51F}" presName="sibTrans" presStyleCnt="0"/>
      <dgm:spPr/>
    </dgm:pt>
    <dgm:pt modelId="{82D241D1-176E-4607-973D-BF9737B3AA2A}" type="pres">
      <dgm:prSet presAssocID="{AD418AF7-C872-44BF-8A79-E7C4C480FA2C}" presName="compNode" presStyleCnt="0"/>
      <dgm:spPr/>
    </dgm:pt>
    <dgm:pt modelId="{7B883C95-E0D5-4CA8-8354-EE8DFBC28188}" type="pres">
      <dgm:prSet presAssocID="{AD418AF7-C872-44BF-8A79-E7C4C480FA2C}" presName="bgRect" presStyleLbl="bgShp" presStyleIdx="2" presStyleCnt="3"/>
      <dgm:spPr/>
    </dgm:pt>
    <dgm:pt modelId="{FF94F39A-0B56-4A01-BFBD-EF47D6D6D605}" type="pres">
      <dgm:prSet presAssocID="{AD418AF7-C872-44BF-8A79-E7C4C480FA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EA627416-280B-46D4-A844-F0955B703477}" type="pres">
      <dgm:prSet presAssocID="{AD418AF7-C872-44BF-8A79-E7C4C480FA2C}" presName="spaceRect" presStyleCnt="0"/>
      <dgm:spPr/>
    </dgm:pt>
    <dgm:pt modelId="{46D75164-8399-4367-9598-66EA953E2EB3}" type="pres">
      <dgm:prSet presAssocID="{AD418AF7-C872-44BF-8A79-E7C4C480FA2C}" presName="parTx" presStyleLbl="revTx" presStyleIdx="2" presStyleCnt="3">
        <dgm:presLayoutVars>
          <dgm:chMax val="0"/>
          <dgm:chPref val="0"/>
        </dgm:presLayoutVars>
      </dgm:prSet>
      <dgm:spPr/>
    </dgm:pt>
  </dgm:ptLst>
  <dgm:cxnLst>
    <dgm:cxn modelId="{89C8D92C-F4A7-4FCF-B11F-02C7AACBA43A}" type="presOf" srcId="{E3C5F077-F834-4C77-9631-E6571AF49DCA}" destId="{9169A837-6804-46E5-B33A-E055648B3E79}" srcOrd="0" destOrd="0" presId="urn:microsoft.com/office/officeart/2018/2/layout/IconVerticalSolidList"/>
    <dgm:cxn modelId="{1DED1236-B5C9-47E8-8EEF-8A762E175F71}" type="presOf" srcId="{22644E9A-2050-4294-900E-CEA37DAAC58D}" destId="{87CB1969-58AD-4D68-98C6-7F2B03E8255C}" srcOrd="0" destOrd="0" presId="urn:microsoft.com/office/officeart/2018/2/layout/IconVerticalSolidList"/>
    <dgm:cxn modelId="{13CEA94F-9BD0-4388-AB74-AA5E0D4B14E3}" srcId="{E3C5F077-F834-4C77-9631-E6571AF49DCA}" destId="{AD418AF7-C872-44BF-8A79-E7C4C480FA2C}" srcOrd="2" destOrd="0" parTransId="{BDED7F8A-738F-4504-BBEE-92944DA633F1}" sibTransId="{D7CE86C5-446C-4416-B532-713FD759DA2D}"/>
    <dgm:cxn modelId="{8A912454-1D31-4BF9-8A84-C414BC348DCA}" type="presOf" srcId="{0E66E768-0505-4724-88B7-01379E9F5D52}" destId="{DBD2FE27-E1F1-40DE-B2A5-101EA17D2AA1}" srcOrd="0" destOrd="0" presId="urn:microsoft.com/office/officeart/2018/2/layout/IconVerticalSolidList"/>
    <dgm:cxn modelId="{7BB206B4-5108-4156-9290-31E11902DC96}" type="presOf" srcId="{AD418AF7-C872-44BF-8A79-E7C4C480FA2C}" destId="{46D75164-8399-4367-9598-66EA953E2EB3}" srcOrd="0" destOrd="0" presId="urn:microsoft.com/office/officeart/2018/2/layout/IconVerticalSolidList"/>
    <dgm:cxn modelId="{00D3FFCB-AE4E-4DB3-B999-2E8525E7EC5C}" srcId="{E3C5F077-F834-4C77-9631-E6571AF49DCA}" destId="{0E66E768-0505-4724-88B7-01379E9F5D52}" srcOrd="0" destOrd="0" parTransId="{0A3D7C2B-E7A8-4BAF-92B3-67BF1062D2E0}" sibTransId="{F67CCB2A-C1A3-44C8-82FB-EF44ADC230FA}"/>
    <dgm:cxn modelId="{B750A1F2-51E6-4C65-A3AB-E0951EF51F3D}" srcId="{E3C5F077-F834-4C77-9631-E6571AF49DCA}" destId="{22644E9A-2050-4294-900E-CEA37DAAC58D}" srcOrd="1" destOrd="0" parTransId="{10FCE596-5E3E-4B60-AACF-D06AC62259DD}" sibTransId="{CA07C6D3-64D2-4E71-B037-020FFFD1F51F}"/>
    <dgm:cxn modelId="{4FD39D6D-8C25-459D-AA42-0A85C160BCBC}" type="presParOf" srcId="{9169A837-6804-46E5-B33A-E055648B3E79}" destId="{4442F6DE-69B8-404E-844A-D1567F264A63}" srcOrd="0" destOrd="0" presId="urn:microsoft.com/office/officeart/2018/2/layout/IconVerticalSolidList"/>
    <dgm:cxn modelId="{662225F0-3BFB-44EA-8809-E84D563909B9}" type="presParOf" srcId="{4442F6DE-69B8-404E-844A-D1567F264A63}" destId="{0F62FB2B-EF67-48D9-BD99-1E046DE91A03}" srcOrd="0" destOrd="0" presId="urn:microsoft.com/office/officeart/2018/2/layout/IconVerticalSolidList"/>
    <dgm:cxn modelId="{EB6C6E7B-8999-46D8-ACB3-6F149484BB73}" type="presParOf" srcId="{4442F6DE-69B8-404E-844A-D1567F264A63}" destId="{DD4E13A6-A68F-435A-8407-64A9D4ED21A8}" srcOrd="1" destOrd="0" presId="urn:microsoft.com/office/officeart/2018/2/layout/IconVerticalSolidList"/>
    <dgm:cxn modelId="{814D0B39-BAB0-4C1E-A45C-CEBCA831C4A1}" type="presParOf" srcId="{4442F6DE-69B8-404E-844A-D1567F264A63}" destId="{E9768F72-223F-4FDC-A92A-34B5179274D5}" srcOrd="2" destOrd="0" presId="urn:microsoft.com/office/officeart/2018/2/layout/IconVerticalSolidList"/>
    <dgm:cxn modelId="{4DCA1039-03B2-4FE3-ADD6-B9432B52175C}" type="presParOf" srcId="{4442F6DE-69B8-404E-844A-D1567F264A63}" destId="{DBD2FE27-E1F1-40DE-B2A5-101EA17D2AA1}" srcOrd="3" destOrd="0" presId="urn:microsoft.com/office/officeart/2018/2/layout/IconVerticalSolidList"/>
    <dgm:cxn modelId="{1F009A59-E108-4B70-8B35-001AF99DAB1E}" type="presParOf" srcId="{9169A837-6804-46E5-B33A-E055648B3E79}" destId="{8C2B863A-D693-4B8A-AF9A-242663B003BE}" srcOrd="1" destOrd="0" presId="urn:microsoft.com/office/officeart/2018/2/layout/IconVerticalSolidList"/>
    <dgm:cxn modelId="{FFC46835-4053-45E1-97D5-118AAD96A0F9}" type="presParOf" srcId="{9169A837-6804-46E5-B33A-E055648B3E79}" destId="{07D342B0-EE7C-40A5-A39A-9386AD8D2301}" srcOrd="2" destOrd="0" presId="urn:microsoft.com/office/officeart/2018/2/layout/IconVerticalSolidList"/>
    <dgm:cxn modelId="{0353EE4F-7F33-41FD-B1C2-13D2AFF1D786}" type="presParOf" srcId="{07D342B0-EE7C-40A5-A39A-9386AD8D2301}" destId="{F45C3A10-8DFF-4F12-9B1E-5051FDA91D18}" srcOrd="0" destOrd="0" presId="urn:microsoft.com/office/officeart/2018/2/layout/IconVerticalSolidList"/>
    <dgm:cxn modelId="{DF3BC445-B3F6-416B-B868-609760B7FB82}" type="presParOf" srcId="{07D342B0-EE7C-40A5-A39A-9386AD8D2301}" destId="{F2E70EB7-BE8F-41C9-8A9F-19AA3BEE4D89}" srcOrd="1" destOrd="0" presId="urn:microsoft.com/office/officeart/2018/2/layout/IconVerticalSolidList"/>
    <dgm:cxn modelId="{FCEFC582-D488-4E4D-8917-6A50CAAC143B}" type="presParOf" srcId="{07D342B0-EE7C-40A5-A39A-9386AD8D2301}" destId="{3D2B5323-27A4-401A-8E23-62ED8B07FBEA}" srcOrd="2" destOrd="0" presId="urn:microsoft.com/office/officeart/2018/2/layout/IconVerticalSolidList"/>
    <dgm:cxn modelId="{D86105CA-4B75-405F-A5B0-8BAF1865A4F0}" type="presParOf" srcId="{07D342B0-EE7C-40A5-A39A-9386AD8D2301}" destId="{87CB1969-58AD-4D68-98C6-7F2B03E8255C}" srcOrd="3" destOrd="0" presId="urn:microsoft.com/office/officeart/2018/2/layout/IconVerticalSolidList"/>
    <dgm:cxn modelId="{3B773E6F-F376-4E0A-9623-0E9D7DADC13C}" type="presParOf" srcId="{9169A837-6804-46E5-B33A-E055648B3E79}" destId="{E2FCA857-AF27-4970-B030-D2B862FA2FC7}" srcOrd="3" destOrd="0" presId="urn:microsoft.com/office/officeart/2018/2/layout/IconVerticalSolidList"/>
    <dgm:cxn modelId="{67D70D6C-7537-4951-9EF4-DE61C130B26F}" type="presParOf" srcId="{9169A837-6804-46E5-B33A-E055648B3E79}" destId="{82D241D1-176E-4607-973D-BF9737B3AA2A}" srcOrd="4" destOrd="0" presId="urn:microsoft.com/office/officeart/2018/2/layout/IconVerticalSolidList"/>
    <dgm:cxn modelId="{0CCC7FED-223C-4953-999A-8C4C8D17ED23}" type="presParOf" srcId="{82D241D1-176E-4607-973D-BF9737B3AA2A}" destId="{7B883C95-E0D5-4CA8-8354-EE8DFBC28188}" srcOrd="0" destOrd="0" presId="urn:microsoft.com/office/officeart/2018/2/layout/IconVerticalSolidList"/>
    <dgm:cxn modelId="{C11CAE30-0E15-4A59-97ED-D42DF0E71580}" type="presParOf" srcId="{82D241D1-176E-4607-973D-BF9737B3AA2A}" destId="{FF94F39A-0B56-4A01-BFBD-EF47D6D6D605}" srcOrd="1" destOrd="0" presId="urn:microsoft.com/office/officeart/2018/2/layout/IconVerticalSolidList"/>
    <dgm:cxn modelId="{EDEFC252-3239-4B40-9320-97475E7DA34F}" type="presParOf" srcId="{82D241D1-176E-4607-973D-BF9737B3AA2A}" destId="{EA627416-280B-46D4-A844-F0955B703477}" srcOrd="2" destOrd="0" presId="urn:microsoft.com/office/officeart/2018/2/layout/IconVerticalSolidList"/>
    <dgm:cxn modelId="{1A9E575F-C7AB-434E-857E-BD1549D3F22A}" type="presParOf" srcId="{82D241D1-176E-4607-973D-BF9737B3AA2A}" destId="{46D75164-8399-4367-9598-66EA953E2E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60309-5B52-4E65-9F19-6F4F604DD207}">
      <dsp:nvSpPr>
        <dsp:cNvPr id="0" name=""/>
        <dsp:cNvSpPr/>
      </dsp:nvSpPr>
      <dsp:spPr>
        <a:xfrm>
          <a:off x="0" y="53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AF096-CF64-4C3E-870C-FB96209F907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0690E-CF02-4EB4-AA0C-C119A24950A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The use of the Memorandum of Understanding (MOU) vehicle between departments, is recommended to improve inter-agency collaboration, information sharing, and coordination. All stakeholders must collectively contribute to solving this problem.</a:t>
          </a:r>
        </a:p>
      </dsp:txBody>
      <dsp:txXfrm>
        <a:off x="1435590" y="531"/>
        <a:ext cx="9080009" cy="1242935"/>
      </dsp:txXfrm>
    </dsp:sp>
    <dsp:sp modelId="{1627C926-762C-4947-B6F8-65A8EAB5F654}">
      <dsp:nvSpPr>
        <dsp:cNvPr id="0" name=""/>
        <dsp:cNvSpPr/>
      </dsp:nvSpPr>
      <dsp:spPr>
        <a:xfrm>
          <a:off x="0" y="155420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7004A-EB23-4138-A49F-39BE9A46F1D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9F1E0-4829-46E9-B575-54C1DA5400F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The FCC should enhance collaboration with industry, FCC TAC, and NIST to identify relevant standards bodies and stay informed about their progress and implications for interoperability in the virtualized 5G space.</a:t>
          </a:r>
        </a:p>
      </dsp:txBody>
      <dsp:txXfrm>
        <a:off x="1435590" y="1554201"/>
        <a:ext cx="9080009" cy="1242935"/>
      </dsp:txXfrm>
    </dsp:sp>
    <dsp:sp modelId="{40B1EA50-3D83-40D6-8A44-53271D9DA2B2}">
      <dsp:nvSpPr>
        <dsp:cNvPr id="0" name=""/>
        <dsp:cNvSpPr/>
      </dsp:nvSpPr>
      <dsp:spPr>
        <a:xfrm>
          <a:off x="0" y="3107870"/>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BA567-E7E4-459C-B566-55A4DEAC5CD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F613F-ED93-409D-BF76-E32439E5895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Relevant Executive Branch agencies and Congress should be encouraged to incentivize US participation and leadership in standards bodies, and tax policies should be adjusted to correct disincentives for international standards work.</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2FB2B-EF67-48D9-BD99-1E046DE91A03}">
      <dsp:nvSpPr>
        <dsp:cNvPr id="0" name=""/>
        <dsp:cNvSpPr/>
      </dsp:nvSpPr>
      <dsp:spPr>
        <a:xfrm>
          <a:off x="0" y="53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E13A6-A68F-435A-8407-64A9D4ED21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2FE27-E1F1-40DE-B2A5-101EA17D2AA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The FCC can promote innovation in the virtualized 5G ecosystem by establishing means for user groups, vendors, and developers to share requirements, enhance open-source platforms, facilitate testing, and contribute to standards development.</a:t>
          </a:r>
        </a:p>
      </dsp:txBody>
      <dsp:txXfrm>
        <a:off x="1435590" y="531"/>
        <a:ext cx="9080009" cy="1242935"/>
      </dsp:txXfrm>
    </dsp:sp>
    <dsp:sp modelId="{F45C3A10-8DFF-4F12-9B1E-5051FDA91D18}">
      <dsp:nvSpPr>
        <dsp:cNvPr id="0" name=""/>
        <dsp:cNvSpPr/>
      </dsp:nvSpPr>
      <dsp:spPr>
        <a:xfrm>
          <a:off x="0" y="155420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70EB7-BE8F-41C9-8A9F-19AA3BEE4D8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CB1969-58AD-4D68-98C6-7F2B03E8255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To build confidence in virtualized 5G solutions based on open-source cloud computing software, the FCC could support a testing and validation framework, foster a culture of collaboration, and create incentives for network operators to adopt these solutions.</a:t>
          </a:r>
        </a:p>
      </dsp:txBody>
      <dsp:txXfrm>
        <a:off x="1435590" y="1554201"/>
        <a:ext cx="9080009" cy="1242935"/>
      </dsp:txXfrm>
    </dsp:sp>
    <dsp:sp modelId="{7B883C95-E0D5-4CA8-8354-EE8DFBC28188}">
      <dsp:nvSpPr>
        <dsp:cNvPr id="0" name=""/>
        <dsp:cNvSpPr/>
      </dsp:nvSpPr>
      <dsp:spPr>
        <a:xfrm>
          <a:off x="0" y="3107870"/>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4F39A-0B56-4A01-BFBD-EF47D6D6D60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D75164-8399-4367-9598-66EA953E2EB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a:t>The FCC should consider the overall health of the virtualized 5G solutions ecosystem, including diversity, productivity, security, and resilience, when making regulatory decisions. Industry, government, and academia must all participate to achieve this goal.</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It is essential to consider that future endeavors and the evolving landscape of the FCC. Industries are progressively converging, and this reality should shape the approach moving forward. </a:t>
            </a:r>
          </a:p>
          <a:p>
            <a:r>
              <a:rPr lang="en-US" b="0" i="0" dirty="0">
                <a:solidFill>
                  <a:srgbClr val="D1D5DB"/>
                </a:solidFill>
                <a:effectLst/>
                <a:latin typeface="Söhne"/>
              </a:rPr>
              <a:t>The CSRIC serves as a valuable platform for navigating this transition due to the diverse array of individuals and entities involved. It enables us to leverage the collective expertise and perspectives of a wide range of professionals, ensuring we can successfully adapt to the changing times.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0289D-67C9-4E6D-BD69-220D44C5BD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5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CCFEDCD-29A2-416D-82E7-54FFDA80A756}" type="slidenum">
              <a:rPr lang="en-US" smtClean="0"/>
              <a:t>68</a:t>
            </a:fld>
            <a:endParaRPr lang="en-US"/>
          </a:p>
        </p:txBody>
      </p:sp>
    </p:spTree>
    <p:extLst>
      <p:ext uri="{BB962C8B-B14F-4D97-AF65-F5344CB8AC3E}">
        <p14:creationId xmlns:p14="http://schemas.microsoft.com/office/powerpoint/2010/main" val="77781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u="sng" dirty="0"/>
          </a:p>
        </p:txBody>
      </p:sp>
      <p:sp>
        <p:nvSpPr>
          <p:cNvPr id="4" name="Slide Number Placeholder 3"/>
          <p:cNvSpPr>
            <a:spLocks noGrp="1"/>
          </p:cNvSpPr>
          <p:nvPr>
            <p:ph type="sldNum" sz="quarter" idx="5"/>
          </p:nvPr>
        </p:nvSpPr>
        <p:spPr/>
        <p:txBody>
          <a:bodyPr/>
          <a:lstStyle/>
          <a:p>
            <a:fld id="{0CCFEDCD-29A2-416D-82E7-54FFDA80A756}" type="slidenum">
              <a:rPr lang="en-US" smtClean="0"/>
              <a:t>69</a:t>
            </a:fld>
            <a:endParaRPr lang="en-US"/>
          </a:p>
        </p:txBody>
      </p:sp>
    </p:spTree>
    <p:extLst>
      <p:ext uri="{BB962C8B-B14F-4D97-AF65-F5344CB8AC3E}">
        <p14:creationId xmlns:p14="http://schemas.microsoft.com/office/powerpoint/2010/main" val="15314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FEDCD-29A2-416D-82E7-54FFDA80A756}" type="slidenum">
              <a:rPr lang="en-US" smtClean="0"/>
              <a:t>71</a:t>
            </a:fld>
            <a:endParaRPr lang="en-US"/>
          </a:p>
        </p:txBody>
      </p:sp>
    </p:spTree>
    <p:extLst>
      <p:ext uri="{BB962C8B-B14F-4D97-AF65-F5344CB8AC3E}">
        <p14:creationId xmlns:p14="http://schemas.microsoft.com/office/powerpoint/2010/main" val="29868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60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Slide Number Placeholder 3"/>
          <p:cNvSpPr>
            <a:spLocks noGrp="1"/>
          </p:cNvSpPr>
          <p:nvPr>
            <p:ph type="sldNum" sz="quarter" idx="5"/>
          </p:nvPr>
        </p:nvSpPr>
        <p:spPr/>
        <p:txBody>
          <a:bodyPr/>
          <a:lstStyle/>
          <a:p>
            <a:fld id="{0CCFEDCD-29A2-416D-82E7-54FFDA80A756}" type="slidenum">
              <a:rPr lang="en-US" smtClean="0"/>
              <a:t>73</a:t>
            </a:fld>
            <a:endParaRPr lang="en-US"/>
          </a:p>
        </p:txBody>
      </p:sp>
    </p:spTree>
    <p:extLst>
      <p:ext uri="{BB962C8B-B14F-4D97-AF65-F5344CB8AC3E}">
        <p14:creationId xmlns:p14="http://schemas.microsoft.com/office/powerpoint/2010/main" val="180767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FEDCD-29A2-416D-82E7-54FFDA80A756}" type="slidenum">
              <a:rPr lang="en-US" smtClean="0"/>
              <a:t>77</a:t>
            </a:fld>
            <a:endParaRPr lang="en-US"/>
          </a:p>
        </p:txBody>
      </p:sp>
    </p:spTree>
    <p:extLst>
      <p:ext uri="{BB962C8B-B14F-4D97-AF65-F5344CB8AC3E}">
        <p14:creationId xmlns:p14="http://schemas.microsoft.com/office/powerpoint/2010/main" val="163323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9306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83507100-8D02-4B1D-BA5F-D46AEE33476D}" type="datetime1">
              <a:rPr lang="en-US" smtClean="0"/>
              <a:t>6/26/2023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FD7E991F-96B2-4747-957B-56EC8EB8F9A9}" type="datetime1">
              <a:rPr lang="en-US" smtClean="0"/>
              <a:t>6/26/2023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37915C38-2319-4CA3-8532-72719D51F039}" type="datetime1">
              <a:rPr lang="en-US" smtClean="0"/>
              <a:t>6/26/2023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03795329-4184-4C88-B4DF-E83FB2276828}" type="datetime1">
              <a:rPr lang="en-US" smtClean="0"/>
              <a:t>6/26/2023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97775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25A220B3-7EC5-4C02-9DA5-F79D3DFCF05F}" type="datetime1">
              <a:rPr lang="en-US" smtClean="0"/>
              <a:t>6/26/2023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9614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640BCB8-8A41-45B4-8B3B-388DE654DA61}" type="datetime1">
              <a:rPr lang="en-US" smtClean="0"/>
              <a:t>6/26/2023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15376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5C5DFC15-9830-4DAA-93AE-6668C23736D2}" type="datetime1">
              <a:rPr lang="en-US" smtClean="0"/>
              <a:t>6/26/2023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8278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C9ECCDF0-7030-4054-9D72-99B3BCF96EAE}" type="datetime1">
              <a:rPr lang="en-US" smtClean="0"/>
              <a:t>6/26/2023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2446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7392191B-8B52-489E-9526-8C5E1575C21F}" type="datetime1">
              <a:rPr lang="en-US" smtClean="0"/>
              <a:t>6/26/2023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1502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B1B4A1A9-708A-41EB-B65F-1D6B6F95F7AB}" type="datetime1">
              <a:rPr lang="en-US" smtClean="0"/>
              <a:t>6/26/2023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9800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B57F12F2-7368-43A4-9948-C6AC6F3B0BDA}" type="datetime1">
              <a:rPr lang="en-US" smtClean="0"/>
              <a:t>6/26/2023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0880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562AEB22-2BB0-4A0A-84E4-06ADD293D27A}" type="datetime1">
              <a:rPr lang="en-US" smtClean="0"/>
              <a:t>6/26/2023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040BF3BB-87C6-42AA-A2A0-F0E25732DDA6}" type="datetime1">
              <a:rPr lang="en-US" smtClean="0"/>
              <a:t>6/26/2023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27137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81D17762-AC05-4CEC-B568-E9F6A9F57135}" type="datetime1">
              <a:rPr lang="en-US" smtClean="0"/>
              <a:t>6/26/2023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7959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0A6C77E2-74A8-4C79-A1D8-C8FF373E7B5B}" type="datetime1">
              <a:rPr lang="en-US" smtClean="0"/>
              <a:t>6/26/2023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0655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23116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29310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139025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152397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669234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424132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67310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F2FD521-2B0C-44AE-9D52-042D05DDCDBF}" type="datetime1">
              <a:rPr lang="en-US" smtClean="0"/>
              <a:t>6/26/2023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313257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44987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64767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085981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D172B1E9-4FDF-46F4-B8C3-4A3E7A052DD5}" type="datetime1">
              <a:rPr lang="en-US" smtClean="0"/>
              <a:t>6/26/2023</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58482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7FA4E599-57E4-4CBE-B031-BCCF2F3A4327}" type="datetime1">
              <a:rPr lang="en-US" smtClean="0"/>
              <a:t>6/26/2023</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47554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7AA9441B-69B6-4591-8EC2-04AEB1B86A3A}" type="datetime1">
              <a:rPr lang="en-US" smtClean="0"/>
              <a:t>6/26/2023</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71017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F174156C-BB4E-45C7-8D54-95D52ED54005}" type="datetime1">
              <a:rPr lang="en-US" smtClean="0"/>
              <a:t>6/26/2023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95768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DC4C4712-68FA-412C-B502-12396459908F}" type="datetime1">
              <a:rPr lang="en-US" smtClean="0"/>
              <a:t>6/26/2023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6633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56034B31-F09E-4E16-9BD5-FBDC757198D6}" type="datetime1">
              <a:rPr lang="en-US" smtClean="0"/>
              <a:t>6/26/2023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4322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9C351306-E08C-49E9-A7D4-B8DE747335ED}" type="datetime1">
              <a:rPr lang="en-US" smtClean="0"/>
              <a:t>6/26/2023</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89A3C427-B5FC-4CF0-AD9E-D391A8C88E76}" type="datetime1">
              <a:rPr lang="en-US" smtClean="0"/>
              <a:t>6/26/2023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024775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3DBEAFCD-85C1-480A-9973-CAA13F37F53E}" type="datetime1">
              <a:rPr lang="en-US" smtClean="0"/>
              <a:t>6/26/2023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8587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F174BC5A-292B-40BE-8168-8406C65D1174}" type="datetime1">
              <a:rPr lang="en-US" smtClean="0"/>
              <a:t>6/26/2023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837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95B00F54-B5C3-4A10-BF09-127597D06249}" type="datetime1">
              <a:rPr lang="en-US" smtClean="0"/>
              <a:t>6/26/2023</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961743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F80BE907-6E93-4B86-97DC-A814798EA457}" type="datetime1">
              <a:rPr lang="en-US" smtClean="0"/>
              <a:t>6/26/2023</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93814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823262A8-7BD2-4041-AF67-A2C260489A4D}" type="datetime1">
              <a:rPr lang="en-US" smtClean="0"/>
              <a:t>6/26/2023</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0F45CF78-02E3-4492-8050-A95EFF4862D0}" type="datetime1">
              <a:rPr lang="en-US" smtClean="0"/>
              <a:t>6/26/2023</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E271318A-622C-476B-BA97-AFC99A7AE9C5}" type="datetime1">
              <a:rPr lang="en-US" smtClean="0"/>
              <a:t>6/26/2023</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66225454-EF70-4C87-8164-F2FEC40F40E7}" type="datetime1">
              <a:rPr lang="en-US" smtClean="0"/>
              <a:t>6/26/2023</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7E2F9AD8-BC3B-4F98-974F-FA3632640997}" type="datetime1">
              <a:rPr lang="en-US" smtClean="0"/>
              <a:t>6/26/2023</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AA4FA-49E9-4486-B10B-F70B02ECC46F}" type="datetime1">
              <a:rPr lang="en-US" smtClean="0"/>
              <a:t>6/26/2023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E8E0-87F7-4B53-ADA6-11A1E065F237}" type="datetime1">
              <a:rPr lang="en-US" smtClean="0"/>
              <a:t>6/26/2023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4057127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6/26/2023</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
        <p:nvSpPr>
          <p:cNvPr id="7" name="MSIPCMContentMarking" descr="{&quot;HashCode&quot;:-1876667767,&quot;Placement&quot;:&quot;Footer&quot;,&quot;Top&quot;:523.380066,&quot;Left&quot;:0.0,&quot;SlideWidth&quot;:960,&quot;SlideHeight&quot;:540}">
            <a:extLst>
              <a:ext uri="{FF2B5EF4-FFF2-40B4-BE49-F238E27FC236}">
                <a16:creationId xmlns:a16="http://schemas.microsoft.com/office/drawing/2014/main" id="{5825D203-6C7D-4C5B-86B6-8FA4A1253F6A}"/>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dirty="0">
                <a:solidFill>
                  <a:srgbClr val="737373"/>
                </a:solidFill>
                <a:latin typeface="Calibri" panose="020F0502020204030204" pitchFamily="34" charset="0"/>
              </a:rPr>
              <a:t>Internal Use - Confidential</a:t>
            </a:r>
          </a:p>
        </p:txBody>
      </p:sp>
    </p:spTree>
    <p:extLst>
      <p:ext uri="{BB962C8B-B14F-4D97-AF65-F5344CB8AC3E}">
        <p14:creationId xmlns:p14="http://schemas.microsoft.com/office/powerpoint/2010/main" val="26219708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D6BA-E7B7-473B-B3F1-6344AFEB70C7}" type="datetime1">
              <a:rPr lang="en-US" smtClean="0"/>
              <a:t>6/26/2023</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9373692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eeexplore.ieee.org/document/9952199"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svg"/><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7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Eighth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June 26,</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2023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pic>
        <p:nvPicPr>
          <p:cNvPr id="5" name="Picture 7">
            <a:extLst>
              <a:ext uri="{FF2B5EF4-FFF2-40B4-BE49-F238E27FC236}">
                <a16:creationId xmlns:a16="http://schemas.microsoft.com/office/drawing/2014/main" id="{27F2C6A4-D3E6-49E6-56F6-0481C164C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170" y="999683"/>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197559"/>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p>
        </p:txBody>
      </p:sp>
    </p:spTree>
    <p:extLst>
      <p:ext uri="{BB962C8B-B14F-4D97-AF65-F5344CB8AC3E}">
        <p14:creationId xmlns:p14="http://schemas.microsoft.com/office/powerpoint/2010/main" val="374387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(biweekly)</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Security Vulnerabilities in HTTP/2, submitted </a:t>
            </a:r>
            <a:r>
              <a:rPr lang="en-US" b="1" i="1" dirty="0">
                <a:latin typeface="Times New Roman" panose="02020603050405020304" pitchFamily="18" charset="0"/>
                <a:cs typeface="Times New Roman" panose="02020603050405020304" pitchFamily="18" charset="0"/>
              </a:rPr>
              <a:t>September 2022</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and HTTP/3, being delivered today,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5G is a departure from traditional wireless networks </a:t>
            </a:r>
          </a:p>
          <a:p>
            <a:pPr lvl="1"/>
            <a:r>
              <a:rPr lang="en-US" dirty="0">
                <a:latin typeface="Times New Roman" panose="02020603050405020304" pitchFamily="18" charset="0"/>
                <a:cs typeface="Times New Roman" panose="02020603050405020304" pitchFamily="18" charset="0"/>
              </a:rPr>
              <a:t>It is not the next evolution building on 4G</a:t>
            </a:r>
          </a:p>
          <a:p>
            <a:pPr lvl="1"/>
            <a:r>
              <a:rPr lang="en-US" dirty="0">
                <a:latin typeface="Times New Roman" panose="02020603050405020304" pitchFamily="18" charset="0"/>
                <a:cs typeface="Times New Roman" panose="02020603050405020304" pitchFamily="18" charset="0"/>
              </a:rPr>
              <a:t>5G is a completely new architecture with “new” technology</a:t>
            </a:r>
          </a:p>
          <a:p>
            <a:pPr lvl="1"/>
            <a:r>
              <a:rPr lang="en-US" dirty="0">
                <a:latin typeface="Times New Roman" panose="02020603050405020304" pitchFamily="18" charset="0"/>
                <a:cs typeface="Times New Roman" panose="02020603050405020304" pitchFamily="18" charset="0"/>
              </a:rPr>
              <a:t>5G is built using IT and cloud technology and not telecom technology</a:t>
            </a:r>
          </a:p>
          <a:p>
            <a:r>
              <a:rPr lang="en-US" dirty="0">
                <a:latin typeface="Times New Roman" panose="02020603050405020304" pitchFamily="18" charset="0"/>
                <a:cs typeface="Times New Roman" panose="02020603050405020304" pitchFamily="18" charset="0"/>
              </a:rPr>
              <a:t>The signaling protocol used within the 5G core network and other parts of 5G (such as OSS/BSS) is HTTP</a:t>
            </a:r>
          </a:p>
          <a:p>
            <a:pPr lvl="1"/>
            <a:r>
              <a:rPr lang="en-US" dirty="0">
                <a:latin typeface="Times New Roman" panose="02020603050405020304" pitchFamily="18" charset="0"/>
                <a:cs typeface="Times New Roman" panose="02020603050405020304" pitchFamily="18" charset="0"/>
              </a:rPr>
              <a:t>The network core uses HTTP/2 while some support systems may use HTTP/1</a:t>
            </a:r>
          </a:p>
          <a:p>
            <a:pPr lvl="1"/>
            <a:r>
              <a:rPr lang="en-US" dirty="0">
                <a:latin typeface="Times New Roman" panose="02020603050405020304" pitchFamily="18" charset="0"/>
                <a:cs typeface="Times New Roman" panose="02020603050405020304" pitchFamily="18" charset="0"/>
              </a:rPr>
              <a:t>This raises concerns around known vulnerabilities in the HTTP protocol</a:t>
            </a:r>
          </a:p>
          <a:p>
            <a:pPr lvl="0"/>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Executive Summary</a:t>
            </a:r>
          </a:p>
        </p:txBody>
      </p:sp>
    </p:spTree>
    <p:extLst>
      <p:ext uri="{BB962C8B-B14F-4D97-AF65-F5344CB8AC3E}">
        <p14:creationId xmlns:p14="http://schemas.microsoft.com/office/powerpoint/2010/main" val="352265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96A3-F4C2-99A5-1709-7BFBE87BDDB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Executive Summary</a:t>
            </a:r>
          </a:p>
        </p:txBody>
      </p:sp>
      <p:sp>
        <p:nvSpPr>
          <p:cNvPr id="3" name="Content Placeholder 2">
            <a:extLst>
              <a:ext uri="{FF2B5EF4-FFF2-40B4-BE49-F238E27FC236}">
                <a16:creationId xmlns:a16="http://schemas.microsoft.com/office/drawing/2014/main" id="{46012F7F-0880-6BE1-B796-2C4653E8101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FCC tasked WG1 to identify any vulnerabilities 5G signaling vulnerabilities associated with the HTTP/2 protocol specifically </a:t>
            </a:r>
          </a:p>
          <a:p>
            <a:r>
              <a:rPr lang="en-US" dirty="0">
                <a:latin typeface="Times New Roman" panose="02020603050405020304" pitchFamily="18" charset="0"/>
                <a:cs typeface="Times New Roman" panose="02020603050405020304" pitchFamily="18" charset="0"/>
              </a:rPr>
              <a:t>The first deliverable is this report identifying those vulnerabilities</a:t>
            </a:r>
          </a:p>
          <a:p>
            <a:r>
              <a:rPr lang="en-US" dirty="0">
                <a:latin typeface="Times New Roman" panose="02020603050405020304" pitchFamily="18" charset="0"/>
                <a:cs typeface="Times New Roman" panose="02020603050405020304" pitchFamily="18" charset="0"/>
              </a:rPr>
              <a:t>The second deliverable is a report on how to mitigate those vulnerabilities and provide recommendations for both industry and the FCC </a:t>
            </a:r>
          </a:p>
          <a:p>
            <a:endParaRPr lang="en-US" dirty="0"/>
          </a:p>
        </p:txBody>
      </p:sp>
      <p:sp>
        <p:nvSpPr>
          <p:cNvPr id="4" name="Slide Number Placeholder 3">
            <a:extLst>
              <a:ext uri="{FF2B5EF4-FFF2-40B4-BE49-F238E27FC236}">
                <a16:creationId xmlns:a16="http://schemas.microsoft.com/office/drawing/2014/main" id="{003CA60E-B288-B371-080A-D108AD3CA79C}"/>
              </a:ext>
            </a:extLst>
          </p:cNvPr>
          <p:cNvSpPr>
            <a:spLocks noGrp="1"/>
          </p:cNvSpPr>
          <p:nvPr>
            <p:ph type="sldNum" sz="quarter" idx="12"/>
          </p:nvPr>
        </p:nvSpPr>
        <p:spPr/>
        <p:txBody>
          <a:bodyPr/>
          <a:lstStyle/>
          <a:p>
            <a:fld id="{5846E172-7DB7-4ECC-BC06-E801DC15E1A4}" type="slidenum">
              <a:rPr lang="en-US" smtClean="0"/>
              <a:t>13</a:t>
            </a:fld>
            <a:endParaRPr lang="en-US"/>
          </a:p>
        </p:txBody>
      </p:sp>
      <p:pic>
        <p:nvPicPr>
          <p:cNvPr id="5" name="Picture 7">
            <a:extLst>
              <a:ext uri="{FF2B5EF4-FFF2-40B4-BE49-F238E27FC236}">
                <a16:creationId xmlns:a16="http://schemas.microsoft.com/office/drawing/2014/main" id="{C4D3FEF6-D1AE-3632-60B0-327CA72EA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18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430B-ED8F-B458-8D6E-0A72B214395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21EB371F-BF19-A060-88EB-21F88147407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While there are many vulnerabilities in HTTP/2 for networks with public access (the Internet) these same vulnerabilities do not necessarily pose a threat in a closed network such as 5G</a:t>
            </a:r>
          </a:p>
          <a:p>
            <a:pPr lvl="1"/>
            <a:r>
              <a:rPr lang="en-US" dirty="0">
                <a:latin typeface="Times New Roman" panose="02020603050405020304" pitchFamily="18" charset="0"/>
                <a:cs typeface="Times New Roman" panose="02020603050405020304" pitchFamily="18" charset="0"/>
              </a:rPr>
              <a:t>This was taken into consideration as we examined all known vulnerabilities and explored other potential threats</a:t>
            </a:r>
          </a:p>
          <a:p>
            <a:pPr lvl="1"/>
            <a:r>
              <a:rPr lang="en-US" dirty="0">
                <a:latin typeface="Times New Roman" panose="02020603050405020304" pitchFamily="18" charset="0"/>
                <a:cs typeface="Times New Roman" panose="02020603050405020304" pitchFamily="18" charset="0"/>
              </a:rPr>
              <a:t>This report then identifies the vulnerabilities that pose a threat to 5G core networks rather than all vulnerabilities of HTTP</a:t>
            </a:r>
          </a:p>
          <a:p>
            <a:pPr lvl="1"/>
            <a:r>
              <a:rPr lang="en-US" dirty="0">
                <a:latin typeface="Times New Roman" panose="02020603050405020304" pitchFamily="18" charset="0"/>
                <a:cs typeface="Times New Roman" panose="02020603050405020304" pitchFamily="18" charset="0"/>
              </a:rPr>
              <a:t>The WG looked at existing industry sources, input from the FCC, as well as presentations from subject matter experts</a:t>
            </a:r>
          </a:p>
        </p:txBody>
      </p:sp>
      <p:sp>
        <p:nvSpPr>
          <p:cNvPr id="4" name="Slide Number Placeholder 3">
            <a:extLst>
              <a:ext uri="{FF2B5EF4-FFF2-40B4-BE49-F238E27FC236}">
                <a16:creationId xmlns:a16="http://schemas.microsoft.com/office/drawing/2014/main" id="{BA805DB5-DB67-B510-8F69-A93DCC7CC31F}"/>
              </a:ext>
            </a:extLst>
          </p:cNvPr>
          <p:cNvSpPr>
            <a:spLocks noGrp="1"/>
          </p:cNvSpPr>
          <p:nvPr>
            <p:ph type="sldNum" sz="quarter" idx="12"/>
          </p:nvPr>
        </p:nvSpPr>
        <p:spPr/>
        <p:txBody>
          <a:bodyPr/>
          <a:lstStyle/>
          <a:p>
            <a:fld id="{5846E172-7DB7-4ECC-BC06-E801DC15E1A4}" type="slidenum">
              <a:rPr lang="en-US" smtClean="0"/>
              <a:t>14</a:t>
            </a:fld>
            <a:endParaRPr lang="en-US"/>
          </a:p>
        </p:txBody>
      </p:sp>
      <p:pic>
        <p:nvPicPr>
          <p:cNvPr id="5" name="Picture 7">
            <a:extLst>
              <a:ext uri="{FF2B5EF4-FFF2-40B4-BE49-F238E27FC236}">
                <a16:creationId xmlns:a16="http://schemas.microsoft.com/office/drawing/2014/main" id="{E28AE46C-60A6-E69D-852F-2C5F8B48A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87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AB47-FC55-7BBC-3F94-32F389404D5B}"/>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References and Sources</a:t>
            </a:r>
          </a:p>
        </p:txBody>
      </p:sp>
      <p:sp>
        <p:nvSpPr>
          <p:cNvPr id="3" name="Content Placeholder 2">
            <a:extLst>
              <a:ext uri="{FF2B5EF4-FFF2-40B4-BE49-F238E27FC236}">
                <a16:creationId xmlns:a16="http://schemas.microsoft.com/office/drawing/2014/main" id="{7F5B7081-274B-674E-E32C-761450877677}"/>
              </a:ext>
            </a:extLst>
          </p:cNvPr>
          <p:cNvSpPr>
            <a:spLocks noGrp="1"/>
          </p:cNvSpPr>
          <p:nvPr>
            <p:ph idx="1"/>
          </p:nvPr>
        </p:nvSpPr>
        <p:spPr/>
        <p:txBody>
          <a:bodyPr>
            <a:normAutofit fontScale="92500" lnSpcReduction="20000"/>
          </a:bodyPr>
          <a:lstStyle/>
          <a:p>
            <a:pPr marL="0" marR="0" lvl="0" indent="0" algn="ctr">
              <a:spcBef>
                <a:spcPts val="0"/>
              </a:spcBef>
              <a:spcAft>
                <a:spcPts val="0"/>
              </a:spcAft>
              <a:buSzPts val="1200"/>
              <a:buNone/>
            </a:pPr>
            <a:r>
              <a:rPr lang="en-US" sz="1800" b="1" dirty="0">
                <a:effectLst/>
                <a:latin typeface="Times New Roman" panose="02020603050405020304" pitchFamily="18" charset="0"/>
                <a:ea typeface="Times New Roman" panose="02020603050405020304" pitchFamily="18" charset="0"/>
              </a:rPr>
              <a:t>INDUSTRY SPECIFICATIONS</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3GPP 28.533 Management and orchestration; Architecture framework</a:t>
            </a:r>
          </a:p>
          <a:p>
            <a:pPr marL="342900" indent="-342900">
              <a:spcBef>
                <a:spcPts val="0"/>
              </a:spcBef>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3GPP TR 29.893 Study on IETF QUIC Transport for 5GC Service </a:t>
            </a:r>
            <a:r>
              <a:rPr lang="en-US" sz="1800" dirty="0">
                <a:latin typeface="Times New Roman" panose="02020603050405020304" pitchFamily="18" charset="0"/>
                <a:ea typeface="Times New Roman" panose="02020603050405020304" pitchFamily="18" charset="0"/>
              </a:rPr>
              <a:t>Based Interfaces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3GPP TS 33.117 v17.0.0; Catalogue of general security assurance requirements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IETF RFC 7540; Hypertext Transfer </a:t>
            </a:r>
            <a:r>
              <a:rPr lang="en-US" sz="1800" dirty="0" err="1">
                <a:latin typeface="Times New Roman" panose="02020603050405020304" pitchFamily="18" charset="0"/>
                <a:ea typeface="Times New Roman" panose="02020603050405020304" pitchFamily="18" charset="0"/>
              </a:rPr>
              <a:t>Protocll</a:t>
            </a:r>
            <a:r>
              <a:rPr lang="en-US" sz="1800" dirty="0">
                <a:latin typeface="Times New Roman" panose="02020603050405020304" pitchFamily="18" charset="0"/>
                <a:ea typeface="Times New Roman" panose="02020603050405020304" pitchFamily="18" charset="0"/>
              </a:rPr>
              <a:t> Version 2 (HTTP/2); May 2015</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indent="0" algn="ctr">
              <a:spcBef>
                <a:spcPts val="0"/>
              </a:spcBef>
              <a:buSzPts val="1200"/>
              <a:buNone/>
            </a:pPr>
            <a:r>
              <a:rPr lang="en-US" sz="1800" b="1" dirty="0">
                <a:latin typeface="Times New Roman" panose="02020603050405020304" pitchFamily="18" charset="0"/>
                <a:ea typeface="Times New Roman" panose="02020603050405020304" pitchFamily="18" charset="0"/>
              </a:rPr>
              <a:t>INDUSTRY WHITE PAPERS</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The 3GPP defined Service Based Management Architecture White Paper (Nokia Bell Labs)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QUIC and HTTP/3; Ericsson presentation, April 2020</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marR="0" lvl="0" indent="0" algn="ctr">
              <a:spcBef>
                <a:spcPts val="0"/>
              </a:spcBef>
              <a:spcAft>
                <a:spcPts val="0"/>
              </a:spcAft>
              <a:buSzPts val="1200"/>
              <a:buNone/>
            </a:pPr>
            <a:r>
              <a:rPr lang="en-US" sz="1800" b="1" dirty="0">
                <a:effectLst/>
                <a:latin typeface="Times New Roman" panose="02020603050405020304" pitchFamily="18" charset="0"/>
                <a:ea typeface="Times New Roman" panose="02020603050405020304" pitchFamily="18" charset="0"/>
              </a:rPr>
              <a:t>RESEARCHER CLAIMS</a:t>
            </a:r>
          </a:p>
          <a:p>
            <a:pPr marL="342900" marR="0" lvl="0" indent="-342900">
              <a:spcBef>
                <a:spcPts val="0"/>
              </a:spcBef>
              <a:spcAft>
                <a:spcPts val="0"/>
              </a:spcAft>
              <a:buSzPts val="1200"/>
              <a:buFont typeface="Times New Roman" panose="02020603050405020304" pitchFamily="18"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HTTP/2: In-depth analysis of the top four flaws of the next generation web protocol; Imperva, Hacker Intelligence Initiative; August 2016, V1</a:t>
            </a:r>
          </a:p>
          <a:p>
            <a:pPr marL="342900" marR="0" lvl="0" indent="-342900">
              <a:spcBef>
                <a:spcPts val="0"/>
              </a:spcBef>
              <a:spcAft>
                <a:spcPts val="0"/>
              </a:spcAft>
              <a:buSzPts val="1200"/>
              <a:buFont typeface="Times New Roman" panose="02020603050405020304" pitchFamily="18" charset="0"/>
              <a:buAutoNum type="arabicPeriod"/>
            </a:pPr>
            <a:r>
              <a:rPr lang="en-US" sz="1800" dirty="0" err="1">
                <a:effectLst/>
                <a:latin typeface="Times New Roman" panose="02020603050405020304" pitchFamily="18" charset="0"/>
                <a:ea typeface="Times New Roman" panose="02020603050405020304" pitchFamily="18" charset="0"/>
              </a:rPr>
              <a:t>Signalling</a:t>
            </a:r>
            <a:r>
              <a:rPr lang="en-US" sz="1800" dirty="0">
                <a:effectLst/>
                <a:latin typeface="Times New Roman" panose="02020603050405020304" pitchFamily="18" charset="0"/>
                <a:ea typeface="Times New Roman" panose="02020603050405020304" pitchFamily="18" charset="0"/>
              </a:rPr>
              <a:t> Security Analysis: Is HTTP/2 Secure in 5G Core Network?; Hu, </a:t>
            </a:r>
            <a:r>
              <a:rPr lang="en-US" sz="1800" dirty="0" err="1">
                <a:effectLst/>
                <a:latin typeface="Times New Roman" panose="02020603050405020304" pitchFamily="18" charset="0"/>
                <a:ea typeface="Times New Roman" panose="02020603050405020304" pitchFamily="18" charset="0"/>
              </a:rPr>
              <a:t>Xinxin</a:t>
            </a:r>
            <a:r>
              <a:rPr lang="en-US" sz="1800" dirty="0">
                <a:effectLst/>
                <a:latin typeface="Times New Roman" panose="02020603050405020304" pitchFamily="18" charset="0"/>
                <a:ea typeface="Times New Roman" panose="02020603050405020304" pitchFamily="18" charset="0"/>
              </a:rPr>
              <a:t>; Liu, </a:t>
            </a:r>
            <a:r>
              <a:rPr lang="en-US" sz="1800" dirty="0" err="1">
                <a:effectLst/>
                <a:latin typeface="Times New Roman" panose="02020603050405020304" pitchFamily="18" charset="0"/>
                <a:ea typeface="Times New Roman" panose="02020603050405020304" pitchFamily="18" charset="0"/>
              </a:rPr>
              <a:t>Caixia</a:t>
            </a:r>
            <a:r>
              <a:rPr lang="en-US" sz="1800" dirty="0">
                <a:effectLst/>
                <a:latin typeface="Times New Roman" panose="02020603050405020304" pitchFamily="18" charset="0"/>
                <a:ea typeface="Times New Roman" panose="02020603050405020304" pitchFamily="18" charset="0"/>
              </a:rPr>
              <a:t>; You, Wei; Zhao, Yu; National Digital Switching System Engineering &amp; Technological Research Center; Zhengzhou China</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HTTP/2: The Sequel is Always Worse; Kettle James</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5G Network Slicing Security; McDaid, </a:t>
            </a:r>
            <a:r>
              <a:rPr lang="en-US" sz="1800" dirty="0" err="1">
                <a:effectLst/>
                <a:latin typeface="Times New Roman" panose="02020603050405020304" pitchFamily="18" charset="0"/>
                <a:ea typeface="Times New Roman" panose="02020603050405020304" pitchFamily="18" charset="0"/>
              </a:rPr>
              <a:t>Cathal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AdaptiveMobile</a:t>
            </a:r>
            <a:r>
              <a:rPr lang="en-US" sz="1800" dirty="0">
                <a:effectLst/>
                <a:latin typeface="Times New Roman" panose="02020603050405020304" pitchFamily="18" charset="0"/>
                <a:ea typeface="Times New Roman" panose="02020603050405020304" pitchFamily="18" charset="0"/>
              </a:rPr>
              <a:t>; Feb 2022</a:t>
            </a:r>
          </a:p>
          <a:p>
            <a:pPr marL="342900" marR="0" lvl="0" indent="-342900">
              <a:spcBef>
                <a:spcPts val="0"/>
              </a:spcBef>
              <a:spcAft>
                <a:spcPts val="0"/>
              </a:spcAft>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None/>
            </a:pPr>
            <a:r>
              <a:rPr lang="en-US" sz="1800" dirty="0">
                <a:effectLst/>
                <a:latin typeface="Times New Roman" panose="02020603050405020304" pitchFamily="18" charset="0"/>
                <a:ea typeface="Times New Roman" panose="02020603050405020304" pitchFamily="18" charset="0"/>
              </a:rPr>
              <a:t>We are very grateful to all the SMEs that presented to WG1. Your inputs were very valuable to our work. </a:t>
            </a:r>
          </a:p>
        </p:txBody>
      </p:sp>
      <p:sp>
        <p:nvSpPr>
          <p:cNvPr id="4" name="Slide Number Placeholder 3">
            <a:extLst>
              <a:ext uri="{FF2B5EF4-FFF2-40B4-BE49-F238E27FC236}">
                <a16:creationId xmlns:a16="http://schemas.microsoft.com/office/drawing/2014/main" id="{06554A97-6373-F50A-5058-926672CE0207}"/>
              </a:ext>
            </a:extLst>
          </p:cNvPr>
          <p:cNvSpPr>
            <a:spLocks noGrp="1"/>
          </p:cNvSpPr>
          <p:nvPr>
            <p:ph type="sldNum" sz="quarter" idx="12"/>
          </p:nvPr>
        </p:nvSpPr>
        <p:spPr/>
        <p:txBody>
          <a:bodyPr/>
          <a:lstStyle/>
          <a:p>
            <a:fld id="{5846E172-7DB7-4ECC-BC06-E801DC15E1A4}" type="slidenum">
              <a:rPr lang="en-US" smtClean="0"/>
              <a:t>15</a:t>
            </a:fld>
            <a:endParaRPr lang="en-US"/>
          </a:p>
        </p:txBody>
      </p:sp>
      <p:pic>
        <p:nvPicPr>
          <p:cNvPr id="5" name="Picture 7">
            <a:extLst>
              <a:ext uri="{FF2B5EF4-FFF2-40B4-BE49-F238E27FC236}">
                <a16:creationId xmlns:a16="http://schemas.microsoft.com/office/drawing/2014/main" id="{F8285E96-98BD-492B-AFFA-DA04B57AF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1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90B1-2BCE-B0A7-DCFA-A9DDF6F13B99}"/>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Use of HTTP/2 in 3GPP Systems</a:t>
            </a:r>
          </a:p>
        </p:txBody>
      </p:sp>
      <p:sp>
        <p:nvSpPr>
          <p:cNvPr id="3" name="Content Placeholder 2">
            <a:extLst>
              <a:ext uri="{FF2B5EF4-FFF2-40B4-BE49-F238E27FC236}">
                <a16:creationId xmlns:a16="http://schemas.microsoft.com/office/drawing/2014/main" id="{7B51F462-58C1-80AA-BDC7-F6FEDAA4CF0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HTTP/2 has never before been used in 3GPP Standards-based systems</a:t>
            </a:r>
          </a:p>
          <a:p>
            <a:pPr lvl="1"/>
            <a:r>
              <a:rPr lang="en-US" dirty="0">
                <a:latin typeface="Times New Roman" panose="02020603050405020304" pitchFamily="18" charset="0"/>
                <a:cs typeface="Times New Roman" panose="02020603050405020304" pitchFamily="18" charset="0"/>
              </a:rPr>
              <a:t>Industry relied on proprietary signaling technology signaling system #7 (SS7) and Diameter (4G signaling)</a:t>
            </a:r>
          </a:p>
          <a:p>
            <a:pPr lvl="1"/>
            <a:r>
              <a:rPr lang="en-US" dirty="0">
                <a:latin typeface="Times New Roman" panose="02020603050405020304" pitchFamily="18" charset="0"/>
                <a:cs typeface="Times New Roman" panose="02020603050405020304" pitchFamily="18" charset="0"/>
              </a:rPr>
              <a:t>The 3GPP has specified that HTTP/2 (or later versions) be the signaling protocol of choice for future 3GPP systems</a:t>
            </a:r>
          </a:p>
          <a:p>
            <a:pPr lvl="1"/>
            <a:r>
              <a:rPr lang="en-US" dirty="0">
                <a:latin typeface="Times New Roman" panose="02020603050405020304" pitchFamily="18" charset="0"/>
                <a:cs typeface="Times New Roman" panose="02020603050405020304" pitchFamily="18" charset="0"/>
              </a:rPr>
              <a:t>The 3GPP has specified HTTP/2 for use in the Service Based Architecture (SBA) and the SBA Management Architecture (SBMA) defined in 5G and beyond</a:t>
            </a:r>
          </a:p>
          <a:p>
            <a:pPr lvl="1"/>
            <a:r>
              <a:rPr lang="en-US" dirty="0">
                <a:latin typeface="Times New Roman" panose="02020603050405020304" pitchFamily="18" charset="0"/>
                <a:cs typeface="Times New Roman" panose="02020603050405020304" pitchFamily="18" charset="0"/>
              </a:rPr>
              <a:t>The GSMA has also specified HTTP/2 be used between networks to support roaming</a:t>
            </a:r>
          </a:p>
          <a:p>
            <a:pPr lvl="2"/>
            <a:r>
              <a:rPr lang="en-US" dirty="0">
                <a:latin typeface="Times New Roman" panose="02020603050405020304" pitchFamily="18" charset="0"/>
                <a:cs typeface="Times New Roman" panose="02020603050405020304" pitchFamily="18" charset="0"/>
              </a:rPr>
              <a:t>The GSMA is also specifying the use of HTTP/2 in other parts of the network</a:t>
            </a:r>
          </a:p>
          <a:p>
            <a:pPr lvl="2"/>
            <a:r>
              <a:rPr lang="en-US" dirty="0" err="1">
                <a:latin typeface="Times New Roman" panose="02020603050405020304" pitchFamily="18" charset="0"/>
                <a:cs typeface="Times New Roman" panose="02020603050405020304" pitchFamily="18" charset="0"/>
              </a:rPr>
              <a:t>eSIM</a:t>
            </a:r>
            <a:r>
              <a:rPr lang="en-US" dirty="0">
                <a:latin typeface="Times New Roman" panose="02020603050405020304" pitchFamily="18" charset="0"/>
                <a:cs typeface="Times New Roman" panose="02020603050405020304" pitchFamily="18" charset="0"/>
              </a:rPr>
              <a:t> management interfaces use HTTP/2</a:t>
            </a:r>
          </a:p>
          <a:p>
            <a:pPr lvl="1"/>
            <a:r>
              <a:rPr lang="en-US" dirty="0">
                <a:latin typeface="Times New Roman" panose="02020603050405020304" pitchFamily="18" charset="0"/>
                <a:cs typeface="Times New Roman" panose="02020603050405020304" pitchFamily="18" charset="0"/>
              </a:rPr>
              <a:t>The ORAN also uses HTTP/2 for orchestration and management interfaces</a:t>
            </a:r>
          </a:p>
        </p:txBody>
      </p:sp>
      <p:sp>
        <p:nvSpPr>
          <p:cNvPr id="4" name="Slide Number Placeholder 3">
            <a:extLst>
              <a:ext uri="{FF2B5EF4-FFF2-40B4-BE49-F238E27FC236}">
                <a16:creationId xmlns:a16="http://schemas.microsoft.com/office/drawing/2014/main" id="{05872864-3D5D-A190-4E7B-7D0D3C68B5FD}"/>
              </a:ext>
            </a:extLst>
          </p:cNvPr>
          <p:cNvSpPr>
            <a:spLocks noGrp="1"/>
          </p:cNvSpPr>
          <p:nvPr>
            <p:ph type="sldNum" sz="quarter" idx="12"/>
          </p:nvPr>
        </p:nvSpPr>
        <p:spPr/>
        <p:txBody>
          <a:bodyPr/>
          <a:lstStyle/>
          <a:p>
            <a:fld id="{5846E172-7DB7-4ECC-BC06-E801DC15E1A4}" type="slidenum">
              <a:rPr lang="en-US" smtClean="0"/>
              <a:t>16</a:t>
            </a:fld>
            <a:endParaRPr lang="en-US"/>
          </a:p>
        </p:txBody>
      </p:sp>
      <p:pic>
        <p:nvPicPr>
          <p:cNvPr id="5" name="Picture 7">
            <a:extLst>
              <a:ext uri="{FF2B5EF4-FFF2-40B4-BE49-F238E27FC236}">
                <a16:creationId xmlns:a16="http://schemas.microsoft.com/office/drawing/2014/main" id="{7D4566F9-E7E7-3D07-A588-8A20D81D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37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8C23-0DA3-4EFB-7DA7-3421A4F01A8A}"/>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What is an SBA?</a:t>
            </a:r>
          </a:p>
        </p:txBody>
      </p:sp>
      <p:sp>
        <p:nvSpPr>
          <p:cNvPr id="3" name="Content Placeholder 2">
            <a:extLst>
              <a:ext uri="{FF2B5EF4-FFF2-40B4-BE49-F238E27FC236}">
                <a16:creationId xmlns:a16="http://schemas.microsoft.com/office/drawing/2014/main" id="{D00FC7E1-584C-D4D2-12F3-9C2294F05DFC}"/>
              </a:ext>
            </a:extLst>
          </p:cNvPr>
          <p:cNvSpPr>
            <a:spLocks noGrp="1"/>
          </p:cNvSpPr>
          <p:nvPr>
            <p:ph idx="1"/>
          </p:nvPr>
        </p:nvSpPr>
        <p:spPr>
          <a:xfrm>
            <a:off x="964035" y="142349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In previous generations of wireless, the 3GPP system used point-to-point interfaces between network functions</a:t>
            </a:r>
          </a:p>
          <a:p>
            <a:pPr lvl="1"/>
            <a:r>
              <a:rPr lang="en-US" dirty="0">
                <a:latin typeface="Times New Roman" panose="02020603050405020304" pitchFamily="18" charset="0"/>
                <a:cs typeface="Times New Roman" panose="02020603050405020304" pitchFamily="18" charset="0"/>
              </a:rPr>
              <a:t>The network has become more dynamic with virtualization &amp; more functions</a:t>
            </a:r>
          </a:p>
          <a:p>
            <a:pPr lvl="1"/>
            <a:r>
              <a:rPr lang="en-US" dirty="0">
                <a:latin typeface="Times New Roman" panose="02020603050405020304" pitchFamily="18" charset="0"/>
                <a:cs typeface="Times New Roman" panose="02020603050405020304" pitchFamily="18" charset="0"/>
              </a:rPr>
              <a:t>This has made such an architecture unmanageable</a:t>
            </a:r>
          </a:p>
          <a:p>
            <a:pPr lvl="1"/>
            <a:r>
              <a:rPr lang="en-US" dirty="0">
                <a:latin typeface="Times New Roman" panose="02020603050405020304" pitchFamily="18" charset="0"/>
                <a:cs typeface="Times New Roman" panose="02020603050405020304" pitchFamily="18" charset="0"/>
              </a:rPr>
              <a:t>The 3GPP defined the SBA in 3GPP TS 23.501</a:t>
            </a:r>
          </a:p>
          <a:p>
            <a:pPr lvl="1"/>
            <a:r>
              <a:rPr lang="en-US" dirty="0">
                <a:latin typeface="Times New Roman" panose="02020603050405020304" pitchFamily="18" charset="0"/>
                <a:cs typeface="Times New Roman" panose="02020603050405020304" pitchFamily="18" charset="0"/>
              </a:rPr>
              <a:t>The SBA does not require the use of every network function for every mobile session – a departure from previous generations of wireless</a:t>
            </a:r>
          </a:p>
          <a:p>
            <a:pPr lvl="1"/>
            <a:r>
              <a:rPr lang="en-US" dirty="0">
                <a:latin typeface="Times New Roman" panose="02020603050405020304" pitchFamily="18" charset="0"/>
                <a:cs typeface="Times New Roman" panose="02020603050405020304" pitchFamily="18" charset="0"/>
              </a:rPr>
              <a:t>This illustration also demonstrates the increase in network functions used by the network core within the SBA (next slide)</a:t>
            </a:r>
          </a:p>
          <a:p>
            <a:pPr lvl="1"/>
            <a:r>
              <a:rPr lang="en-US" dirty="0">
                <a:latin typeface="Times New Roman" panose="02020603050405020304" pitchFamily="18" charset="0"/>
                <a:cs typeface="Times New Roman" panose="02020603050405020304" pitchFamily="18" charset="0"/>
              </a:rPr>
              <a:t>The Service Communication Proxy (SCP) is not shown in this illustration but also serves a key role in the SBA architecture </a:t>
            </a:r>
          </a:p>
          <a:p>
            <a:pPr lvl="1"/>
            <a:endParaRPr lang="en-US" dirty="0"/>
          </a:p>
        </p:txBody>
      </p:sp>
      <p:sp>
        <p:nvSpPr>
          <p:cNvPr id="4" name="Slide Number Placeholder 3">
            <a:extLst>
              <a:ext uri="{FF2B5EF4-FFF2-40B4-BE49-F238E27FC236}">
                <a16:creationId xmlns:a16="http://schemas.microsoft.com/office/drawing/2014/main" id="{8CFA9ADC-8A18-6D4C-D73B-1392359F69E8}"/>
              </a:ext>
            </a:extLst>
          </p:cNvPr>
          <p:cNvSpPr>
            <a:spLocks noGrp="1"/>
          </p:cNvSpPr>
          <p:nvPr>
            <p:ph type="sldNum" sz="quarter" idx="12"/>
          </p:nvPr>
        </p:nvSpPr>
        <p:spPr/>
        <p:txBody>
          <a:bodyPr/>
          <a:lstStyle/>
          <a:p>
            <a:fld id="{5846E172-7DB7-4ECC-BC06-E801DC15E1A4}" type="slidenum">
              <a:rPr lang="en-US" smtClean="0"/>
              <a:t>17</a:t>
            </a:fld>
            <a:endParaRPr lang="en-US"/>
          </a:p>
        </p:txBody>
      </p:sp>
      <p:pic>
        <p:nvPicPr>
          <p:cNvPr id="5" name="Picture 7">
            <a:extLst>
              <a:ext uri="{FF2B5EF4-FFF2-40B4-BE49-F238E27FC236}">
                <a16:creationId xmlns:a16="http://schemas.microsoft.com/office/drawing/2014/main" id="{4AF1005B-3FCC-21B4-0F91-8CB779E0C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6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B5C6-56EB-66A0-7AD2-BE35E3B70051}"/>
              </a:ext>
            </a:extLst>
          </p:cNvPr>
          <p:cNvSpPr>
            <a:spLocks noGrp="1"/>
          </p:cNvSpPr>
          <p:nvPr>
            <p:ph type="title"/>
          </p:nvPr>
        </p:nvSpPr>
        <p:spPr>
          <a:xfrm>
            <a:off x="838200" y="248312"/>
            <a:ext cx="105156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What is an SBA?</a:t>
            </a:r>
          </a:p>
        </p:txBody>
      </p:sp>
      <p:graphicFrame>
        <p:nvGraphicFramePr>
          <p:cNvPr id="5" name="Object 4">
            <a:extLst>
              <a:ext uri="{FF2B5EF4-FFF2-40B4-BE49-F238E27FC236}">
                <a16:creationId xmlns:a16="http://schemas.microsoft.com/office/drawing/2014/main" id="{34FEA19F-B478-1C89-B49A-91052366AD86}"/>
              </a:ext>
            </a:extLst>
          </p:cNvPr>
          <p:cNvGraphicFramePr>
            <a:graphicFrameLocks noChangeAspect="1"/>
          </p:cNvGraphicFramePr>
          <p:nvPr>
            <p:extLst>
              <p:ext uri="{D42A27DB-BD31-4B8C-83A1-F6EECF244321}">
                <p14:modId xmlns:p14="http://schemas.microsoft.com/office/powerpoint/2010/main" val="2460333153"/>
              </p:ext>
            </p:extLst>
          </p:nvPr>
        </p:nvGraphicFramePr>
        <p:xfrm>
          <a:off x="639418" y="1027906"/>
          <a:ext cx="10714382" cy="5077588"/>
        </p:xfrm>
        <a:graphic>
          <a:graphicData uri="http://schemas.openxmlformats.org/presentationml/2006/ole">
            <mc:AlternateContent xmlns:mc="http://schemas.openxmlformats.org/markup-compatibility/2006">
              <mc:Choice xmlns:v="urn:schemas-microsoft-com:vml" Requires="v">
                <p:oleObj r:id="rId2" imgW="6578600" imgH="2844800" progId="Visio.Drawing.11">
                  <p:embed/>
                </p:oleObj>
              </mc:Choice>
              <mc:Fallback>
                <p:oleObj r:id="rId2" imgW="6578600" imgH="2844800" progId="Visio.Drawing.11">
                  <p:embed/>
                  <p:pic>
                    <p:nvPicPr>
                      <p:cNvPr id="5" name="Object 4">
                        <a:extLst>
                          <a:ext uri="{FF2B5EF4-FFF2-40B4-BE49-F238E27FC236}">
                            <a16:creationId xmlns:a16="http://schemas.microsoft.com/office/drawing/2014/main" id="{34FEA19F-B478-1C89-B49A-91052366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18" y="1027906"/>
                        <a:ext cx="10714382" cy="507758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8A567DC-F93D-C2C1-2E27-C67E107BA87F}"/>
              </a:ext>
            </a:extLst>
          </p:cNvPr>
          <p:cNvSpPr txBox="1"/>
          <p:nvPr/>
        </p:nvSpPr>
        <p:spPr>
          <a:xfrm>
            <a:off x="1877551" y="5546493"/>
            <a:ext cx="9476249"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protocol specified for use between each network function is HTTP/2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HTTP/2 is the lowest version of HTTP allowed to be used in the SBA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access from the outside Internet into the SBA using HTTP</a:t>
            </a:r>
          </a:p>
        </p:txBody>
      </p:sp>
      <p:sp>
        <p:nvSpPr>
          <p:cNvPr id="7" name="Slide Number Placeholder 6">
            <a:extLst>
              <a:ext uri="{FF2B5EF4-FFF2-40B4-BE49-F238E27FC236}">
                <a16:creationId xmlns:a16="http://schemas.microsoft.com/office/drawing/2014/main" id="{4EC05085-1DFD-0399-800E-2236D2609BA5}"/>
              </a:ext>
            </a:extLst>
          </p:cNvPr>
          <p:cNvSpPr>
            <a:spLocks noGrp="1"/>
          </p:cNvSpPr>
          <p:nvPr>
            <p:ph type="sldNum" sz="quarter" idx="12"/>
          </p:nvPr>
        </p:nvSpPr>
        <p:spPr>
          <a:xfrm>
            <a:off x="8954549" y="6381697"/>
            <a:ext cx="2743200" cy="365125"/>
          </a:xfrm>
        </p:spPr>
        <p:txBody>
          <a:bodyPr/>
          <a:lstStyle/>
          <a:p>
            <a:fld id="{5846E172-7DB7-4ECC-BC06-E801DC15E1A4}" type="slidenum">
              <a:rPr lang="en-US" smtClean="0"/>
              <a:t>18</a:t>
            </a:fld>
            <a:endParaRPr lang="en-US" dirty="0"/>
          </a:p>
        </p:txBody>
      </p:sp>
      <p:pic>
        <p:nvPicPr>
          <p:cNvPr id="8" name="Picture 7">
            <a:extLst>
              <a:ext uri="{FF2B5EF4-FFF2-40B4-BE49-F238E27FC236}">
                <a16:creationId xmlns:a16="http://schemas.microsoft.com/office/drawing/2014/main" id="{539BF78D-944F-AB90-AEBF-555D0806D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88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7848-5145-8C95-8D5A-F4B8A8AFA185}"/>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What is SBMA?</a:t>
            </a:r>
          </a:p>
        </p:txBody>
      </p:sp>
      <p:sp>
        <p:nvSpPr>
          <p:cNvPr id="3" name="Content Placeholder 2">
            <a:extLst>
              <a:ext uri="{FF2B5EF4-FFF2-40B4-BE49-F238E27FC236}">
                <a16:creationId xmlns:a16="http://schemas.microsoft.com/office/drawing/2014/main" id="{2590165E-0092-B5BF-EA48-C14BFCA7A3A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Prior to 5G, the management system consisted of two functions</a:t>
            </a:r>
          </a:p>
          <a:p>
            <a:pPr lvl="1"/>
            <a:r>
              <a:rPr lang="en-US" dirty="0">
                <a:latin typeface="Times New Roman" panose="02020603050405020304" pitchFamily="18" charset="0"/>
                <a:cs typeface="Times New Roman" panose="02020603050405020304" pitchFamily="18" charset="0"/>
              </a:rPr>
              <a:t>An element manager</a:t>
            </a:r>
          </a:p>
          <a:p>
            <a:pPr lvl="1"/>
            <a:r>
              <a:rPr lang="en-US" dirty="0">
                <a:latin typeface="Times New Roman" panose="02020603050405020304" pitchFamily="18" charset="0"/>
                <a:cs typeface="Times New Roman" panose="02020603050405020304" pitchFamily="18" charset="0"/>
              </a:rPr>
              <a:t>A network manager</a:t>
            </a:r>
          </a:p>
          <a:p>
            <a:pPr lvl="1"/>
            <a:r>
              <a:rPr lang="en-US" dirty="0">
                <a:latin typeface="Times New Roman" panose="02020603050405020304" pitchFamily="18" charset="0"/>
                <a:cs typeface="Times New Roman" panose="02020603050405020304" pitchFamily="18" charset="0"/>
              </a:rPr>
              <a:t>A “reference point” was then identified between the two functions (</a:t>
            </a:r>
            <a:r>
              <a:rPr lang="en-US" dirty="0" err="1">
                <a:latin typeface="Times New Roman" panose="02020603050405020304" pitchFamily="18" charset="0"/>
                <a:cs typeface="Times New Roman" panose="02020603050405020304" pitchFamily="18" charset="0"/>
              </a:rPr>
              <a:t>ltf</a:t>
            </a:r>
            <a:r>
              <a:rPr lang="en-US" dirty="0">
                <a:latin typeface="Times New Roman" panose="02020603050405020304" pitchFamily="18" charset="0"/>
                <a:cs typeface="Times New Roman" panose="02020603050405020304" pitchFamily="18" charset="0"/>
              </a:rPr>
              <a:t>-N)</a:t>
            </a:r>
          </a:p>
          <a:p>
            <a:pPr lvl="1"/>
            <a:r>
              <a:rPr lang="en-US" dirty="0">
                <a:latin typeface="Times New Roman" panose="02020603050405020304" pitchFamily="18" charset="0"/>
                <a:cs typeface="Times New Roman" panose="02020603050405020304" pitchFamily="18" charset="0"/>
              </a:rPr>
              <a:t>Management interfaces were then defined for </a:t>
            </a:r>
            <a:r>
              <a:rPr lang="en-US" dirty="0" err="1">
                <a:latin typeface="Times New Roman" panose="02020603050405020304" pitchFamily="18" charset="0"/>
                <a:cs typeface="Times New Roman" panose="02020603050405020304" pitchFamily="18" charset="0"/>
              </a:rPr>
              <a:t>ltf</a:t>
            </a:r>
            <a:r>
              <a:rPr lang="en-US" dirty="0">
                <a:latin typeface="Times New Roman" panose="02020603050405020304" pitchFamily="18" charset="0"/>
                <a:cs typeface="Times New Roman" panose="02020603050405020304" pitchFamily="18" charset="0"/>
              </a:rPr>
              <a:t>-N</a:t>
            </a:r>
          </a:p>
          <a:p>
            <a:r>
              <a:rPr lang="en-US" dirty="0">
                <a:latin typeface="Times New Roman" panose="02020603050405020304" pitchFamily="18" charset="0"/>
                <a:cs typeface="Times New Roman" panose="02020603050405020304" pitchFamily="18" charset="0"/>
              </a:rPr>
              <a:t>Starting with 5G, the architecture was changed to align with a service-based architecture</a:t>
            </a:r>
          </a:p>
        </p:txBody>
      </p:sp>
      <p:sp>
        <p:nvSpPr>
          <p:cNvPr id="4" name="Slide Number Placeholder 3">
            <a:extLst>
              <a:ext uri="{FF2B5EF4-FFF2-40B4-BE49-F238E27FC236}">
                <a16:creationId xmlns:a16="http://schemas.microsoft.com/office/drawing/2014/main" id="{978BC2B3-0C5C-6F05-F7C2-E716F6D28D78}"/>
              </a:ext>
            </a:extLst>
          </p:cNvPr>
          <p:cNvSpPr>
            <a:spLocks noGrp="1"/>
          </p:cNvSpPr>
          <p:nvPr>
            <p:ph type="sldNum" sz="quarter" idx="12"/>
          </p:nvPr>
        </p:nvSpPr>
        <p:spPr/>
        <p:txBody>
          <a:bodyPr/>
          <a:lstStyle/>
          <a:p>
            <a:fld id="{5846E172-7DB7-4ECC-BC06-E801DC15E1A4}" type="slidenum">
              <a:rPr lang="en-US" smtClean="0"/>
              <a:t>19</a:t>
            </a:fld>
            <a:endParaRPr lang="en-US"/>
          </a:p>
        </p:txBody>
      </p:sp>
      <p:pic>
        <p:nvPicPr>
          <p:cNvPr id="5" name="Picture 7">
            <a:extLst>
              <a:ext uri="{FF2B5EF4-FFF2-40B4-BE49-F238E27FC236}">
                <a16:creationId xmlns:a16="http://schemas.microsoft.com/office/drawing/2014/main" id="{1BA00776-5C6F-0978-F022-36E71C82B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8477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14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pic>
        <p:nvPicPr>
          <p:cNvPr id="7" name="Picture 7">
            <a:extLst>
              <a:ext uri="{FF2B5EF4-FFF2-40B4-BE49-F238E27FC236}">
                <a16:creationId xmlns:a16="http://schemas.microsoft.com/office/drawing/2014/main" id="{D2235DF5-846B-10A4-E9A3-83802A3E6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594-B2A3-DE23-6E27-E417487FCBA8}"/>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What is the SBMA?</a:t>
            </a:r>
          </a:p>
        </p:txBody>
      </p:sp>
      <p:sp>
        <p:nvSpPr>
          <p:cNvPr id="3" name="Content Placeholder 2">
            <a:extLst>
              <a:ext uri="{FF2B5EF4-FFF2-40B4-BE49-F238E27FC236}">
                <a16:creationId xmlns:a16="http://schemas.microsoft.com/office/drawing/2014/main" id="{A021D743-7CD6-348E-243C-75F7FFB4D070}"/>
              </a:ext>
            </a:extLst>
          </p:cNvPr>
          <p:cNvSpPr>
            <a:spLocks noGrp="1"/>
          </p:cNvSpPr>
          <p:nvPr>
            <p:ph idx="1"/>
          </p:nvPr>
        </p:nvSpPr>
        <p:spPr>
          <a:xfrm>
            <a:off x="893762" y="1423497"/>
            <a:ext cx="52578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The SBMA is comprised of </a:t>
            </a:r>
            <a:r>
              <a:rPr lang="en-US" dirty="0" err="1">
                <a:latin typeface="Times New Roman" panose="02020603050405020304" pitchFamily="18" charset="0"/>
                <a:cs typeface="Times New Roman" panose="02020603050405020304" pitchFamily="18" charset="0"/>
              </a:rPr>
              <a:t>mgmt</a:t>
            </a:r>
            <a:r>
              <a:rPr lang="en-US" dirty="0">
                <a:latin typeface="Times New Roman" panose="02020603050405020304" pitchFamily="18" charset="0"/>
                <a:cs typeface="Times New Roman" panose="02020603050405020304" pitchFamily="18" charset="0"/>
              </a:rPr>
              <a:t> services</a:t>
            </a:r>
          </a:p>
          <a:p>
            <a:pPr lvl="1"/>
            <a:r>
              <a:rPr lang="en-US" dirty="0">
                <a:latin typeface="Times New Roman" panose="02020603050405020304" pitchFamily="18" charset="0"/>
                <a:cs typeface="Times New Roman" panose="02020603050405020304" pitchFamily="18" charset="0"/>
              </a:rPr>
              <a:t>Configuration</a:t>
            </a:r>
          </a:p>
          <a:p>
            <a:pPr lvl="1"/>
            <a:r>
              <a:rPr lang="en-US" dirty="0">
                <a:latin typeface="Times New Roman" panose="02020603050405020304" pitchFamily="18" charset="0"/>
                <a:cs typeface="Times New Roman" panose="02020603050405020304" pitchFamily="18" charset="0"/>
              </a:rPr>
              <a:t>Performance</a:t>
            </a:r>
          </a:p>
          <a:p>
            <a:pPr lvl="1"/>
            <a:r>
              <a:rPr lang="en-US" dirty="0">
                <a:latin typeface="Times New Roman" panose="02020603050405020304" pitchFamily="18" charset="0"/>
                <a:cs typeface="Times New Roman" panose="02020603050405020304" pitchFamily="18" charset="0"/>
              </a:rPr>
              <a:t>Fault mgmt.</a:t>
            </a:r>
          </a:p>
          <a:p>
            <a:pPr lvl="1"/>
            <a:r>
              <a:rPr lang="en-US" dirty="0">
                <a:latin typeface="Times New Roman" panose="02020603050405020304" pitchFamily="18" charset="0"/>
                <a:cs typeface="Times New Roman" panose="02020603050405020304" pitchFamily="18" charset="0"/>
              </a:rPr>
              <a:t>New services are being added in subsequent releases of the specs</a:t>
            </a:r>
          </a:p>
          <a:p>
            <a:r>
              <a:rPr lang="en-US" dirty="0">
                <a:latin typeface="Times New Roman" panose="02020603050405020304" pitchFamily="18" charset="0"/>
                <a:cs typeface="Times New Roman" panose="02020603050405020304" pitchFamily="18" charset="0"/>
              </a:rPr>
              <a:t>Each 5G network function type has its own set of services</a:t>
            </a:r>
          </a:p>
          <a:p>
            <a:pPr lvl="1"/>
            <a:r>
              <a:rPr lang="en-US" dirty="0">
                <a:latin typeface="Times New Roman" panose="02020603050405020304" pitchFamily="18" charset="0"/>
                <a:cs typeface="Times New Roman" panose="02020603050405020304" pitchFamily="18" charset="0"/>
              </a:rPr>
              <a:t>This provides flexibility and allows suppliers to provide their own set of services for their NFs</a:t>
            </a:r>
          </a:p>
        </p:txBody>
      </p:sp>
      <p:sp>
        <p:nvSpPr>
          <p:cNvPr id="4" name="Slide Number Placeholder 3">
            <a:extLst>
              <a:ext uri="{FF2B5EF4-FFF2-40B4-BE49-F238E27FC236}">
                <a16:creationId xmlns:a16="http://schemas.microsoft.com/office/drawing/2014/main" id="{41A22013-3832-27F1-07C9-69EC02707E82}"/>
              </a:ext>
            </a:extLst>
          </p:cNvPr>
          <p:cNvSpPr>
            <a:spLocks noGrp="1"/>
          </p:cNvSpPr>
          <p:nvPr>
            <p:ph type="sldNum" sz="quarter" idx="12"/>
          </p:nvPr>
        </p:nvSpPr>
        <p:spPr/>
        <p:txBody>
          <a:bodyPr/>
          <a:lstStyle/>
          <a:p>
            <a:fld id="{5846E172-7DB7-4ECC-BC06-E801DC15E1A4}" type="slidenum">
              <a:rPr lang="en-US" smtClean="0"/>
              <a:t>20</a:t>
            </a:fld>
            <a:endParaRPr lang="en-US"/>
          </a:p>
        </p:txBody>
      </p:sp>
      <p:pic>
        <p:nvPicPr>
          <p:cNvPr id="5" name="Picture 4">
            <a:extLst>
              <a:ext uri="{FF2B5EF4-FFF2-40B4-BE49-F238E27FC236}">
                <a16:creationId xmlns:a16="http://schemas.microsoft.com/office/drawing/2014/main" id="{F6BD2C87-95E7-CB4B-A56B-44688C0C5B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6010" y="2591255"/>
            <a:ext cx="5090795" cy="2286000"/>
          </a:xfrm>
          <a:prstGeom prst="rect">
            <a:avLst/>
          </a:prstGeom>
          <a:noFill/>
        </p:spPr>
      </p:pic>
      <p:pic>
        <p:nvPicPr>
          <p:cNvPr id="6" name="Picture 7">
            <a:extLst>
              <a:ext uri="{FF2B5EF4-FFF2-40B4-BE49-F238E27FC236}">
                <a16:creationId xmlns:a16="http://schemas.microsoft.com/office/drawing/2014/main" id="{9BDB29BE-ADAC-32D6-ED35-BCD2D5DAA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92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F6B1-AE93-1AA4-B755-5A17B577147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Standardization of HTTP</a:t>
            </a:r>
          </a:p>
        </p:txBody>
      </p:sp>
      <p:sp>
        <p:nvSpPr>
          <p:cNvPr id="3" name="Content Placeholder 2">
            <a:extLst>
              <a:ext uri="{FF2B5EF4-FFF2-40B4-BE49-F238E27FC236}">
                <a16:creationId xmlns:a16="http://schemas.microsoft.com/office/drawing/2014/main" id="{4D24BE20-18FA-7B4E-EBEC-B3383339B54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IETF defines the specifications for the Hyper Text Transfer Protocol (HTTP)</a:t>
            </a:r>
          </a:p>
          <a:p>
            <a:pPr lvl="1"/>
            <a:r>
              <a:rPr lang="en-US" dirty="0">
                <a:latin typeface="Times New Roman" panose="02020603050405020304" pitchFamily="18" charset="0"/>
                <a:cs typeface="Times New Roman" panose="02020603050405020304" pitchFamily="18" charset="0"/>
              </a:rPr>
              <a:t>The protocol was developed for internet users to access and retrieve website information</a:t>
            </a:r>
          </a:p>
          <a:p>
            <a:pPr lvl="1"/>
            <a:r>
              <a:rPr lang="en-US" dirty="0">
                <a:latin typeface="Times New Roman" panose="02020603050405020304" pitchFamily="18" charset="0"/>
                <a:cs typeface="Times New Roman" panose="02020603050405020304" pitchFamily="18" charset="0"/>
              </a:rPr>
              <a:t>There have been 4 iterations of HTTP since its inception in 1991</a:t>
            </a:r>
          </a:p>
          <a:p>
            <a:pPr lvl="1"/>
            <a:r>
              <a:rPr lang="en-US" dirty="0">
                <a:latin typeface="Times New Roman" panose="02020603050405020304" pitchFamily="18" charset="0"/>
                <a:cs typeface="Times New Roman" panose="02020603050405020304" pitchFamily="18" charset="0"/>
              </a:rPr>
              <a:t>HTTP/2 was released in 2015 as a major revision &amp; replacement to HTTP/1.1</a:t>
            </a:r>
          </a:p>
          <a:p>
            <a:pPr lvl="1"/>
            <a:r>
              <a:rPr lang="en-US" dirty="0">
                <a:latin typeface="Times New Roman" panose="02020603050405020304" pitchFamily="18" charset="0"/>
                <a:cs typeface="Times New Roman" panose="02020603050405020304" pitchFamily="18" charset="0"/>
              </a:rPr>
              <a:t>It provided better efficiency and reduced online latency</a:t>
            </a:r>
          </a:p>
          <a:p>
            <a:r>
              <a:rPr lang="en-US" dirty="0">
                <a:latin typeface="Times New Roman" panose="02020603050405020304" pitchFamily="18" charset="0"/>
                <a:cs typeface="Times New Roman" panose="02020603050405020304" pitchFamily="18" charset="0"/>
              </a:rPr>
              <a:t>HTTP/2 is defined in IETF RFC 7540</a:t>
            </a:r>
          </a:p>
        </p:txBody>
      </p:sp>
      <p:sp>
        <p:nvSpPr>
          <p:cNvPr id="4" name="Slide Number Placeholder 3">
            <a:extLst>
              <a:ext uri="{FF2B5EF4-FFF2-40B4-BE49-F238E27FC236}">
                <a16:creationId xmlns:a16="http://schemas.microsoft.com/office/drawing/2014/main" id="{378F4F00-79F1-884C-454D-71235D975BDA}"/>
              </a:ext>
            </a:extLst>
          </p:cNvPr>
          <p:cNvSpPr>
            <a:spLocks noGrp="1"/>
          </p:cNvSpPr>
          <p:nvPr>
            <p:ph type="sldNum" sz="quarter" idx="12"/>
          </p:nvPr>
        </p:nvSpPr>
        <p:spPr/>
        <p:txBody>
          <a:bodyPr/>
          <a:lstStyle/>
          <a:p>
            <a:fld id="{5846E172-7DB7-4ECC-BC06-E801DC15E1A4}" type="slidenum">
              <a:rPr lang="en-US" smtClean="0"/>
              <a:t>21</a:t>
            </a:fld>
            <a:endParaRPr lang="en-US"/>
          </a:p>
        </p:txBody>
      </p:sp>
      <p:pic>
        <p:nvPicPr>
          <p:cNvPr id="5" name="Picture 7">
            <a:extLst>
              <a:ext uri="{FF2B5EF4-FFF2-40B4-BE49-F238E27FC236}">
                <a16:creationId xmlns:a16="http://schemas.microsoft.com/office/drawing/2014/main" id="{E56B3680-3E90-FBCA-2D7C-AC1E860D1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26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60B0-D7D1-F22F-A32D-CA9F3FE9C3C9}"/>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Standardization of HTTP</a:t>
            </a:r>
          </a:p>
        </p:txBody>
      </p:sp>
      <p:sp>
        <p:nvSpPr>
          <p:cNvPr id="3" name="Content Placeholder 2">
            <a:extLst>
              <a:ext uri="{FF2B5EF4-FFF2-40B4-BE49-F238E27FC236}">
                <a16:creationId xmlns:a16="http://schemas.microsoft.com/office/drawing/2014/main" id="{3F991476-6BAB-8953-F7D1-E92F9CB2DB35}"/>
              </a:ext>
            </a:extLst>
          </p:cNvPr>
          <p:cNvSpPr>
            <a:spLocks noGrp="1"/>
          </p:cNvSpPr>
          <p:nvPr>
            <p:ph idx="1"/>
          </p:nvPr>
        </p:nvSpPr>
        <p:spPr>
          <a:xfrm>
            <a:off x="980813" y="1423497"/>
            <a:ext cx="105156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HTTP/3 is still a work in progress</a:t>
            </a:r>
          </a:p>
          <a:p>
            <a:pPr lvl="1"/>
            <a:r>
              <a:rPr lang="en-US" dirty="0">
                <a:latin typeface="Times New Roman" panose="02020603050405020304" pitchFamily="18" charset="0"/>
                <a:cs typeface="Times New Roman" panose="02020603050405020304" pitchFamily="18" charset="0"/>
              </a:rPr>
              <a:t>HTTP/2 runs on TCP, which introduces latency issues within signaling</a:t>
            </a:r>
          </a:p>
          <a:p>
            <a:pPr lvl="1"/>
            <a:r>
              <a:rPr lang="en-US" dirty="0">
                <a:latin typeface="Times New Roman" panose="02020603050405020304" pitchFamily="18" charset="0"/>
                <a:cs typeface="Times New Roman" panose="02020603050405020304" pitchFamily="18" charset="0"/>
              </a:rPr>
              <a:t>Google has defined an adaptation layer called Quick UDP Internet Connections (QUIC) that emulates the connection-oriented features of TCP over a UDP connection</a:t>
            </a:r>
          </a:p>
          <a:p>
            <a:pPr lvl="1"/>
            <a:r>
              <a:rPr lang="en-US" dirty="0">
                <a:latin typeface="Times New Roman" panose="02020603050405020304" pitchFamily="18" charset="0"/>
                <a:cs typeface="Times New Roman" panose="02020603050405020304" pitchFamily="18" charset="0"/>
              </a:rPr>
              <a:t>UDP is much faster than TCP but uses “best-effort” to delivery (connection-less) but QUIC will resolve this issue</a:t>
            </a:r>
          </a:p>
          <a:p>
            <a:r>
              <a:rPr lang="en-US" dirty="0">
                <a:latin typeface="Times New Roman" panose="02020603050405020304" pitchFamily="18" charset="0"/>
                <a:cs typeface="Times New Roman" panose="02020603050405020304" pitchFamily="18" charset="0"/>
              </a:rPr>
              <a:t>HTTP/3 and QUIC has not yet been endorsed by the 3GPP for use in 3GPP networks</a:t>
            </a:r>
          </a:p>
          <a:p>
            <a:pPr lvl="1"/>
            <a:r>
              <a:rPr lang="en-US" dirty="0">
                <a:latin typeface="Times New Roman" panose="02020603050405020304" pitchFamily="18" charset="0"/>
                <a:cs typeface="Times New Roman" panose="02020603050405020304" pitchFamily="18" charset="0"/>
              </a:rPr>
              <a:t>There is still work to be done in the IETF</a:t>
            </a:r>
          </a:p>
          <a:p>
            <a:pPr lvl="1"/>
            <a:r>
              <a:rPr lang="en-US" dirty="0">
                <a:latin typeface="Times New Roman" panose="02020603050405020304" pitchFamily="18" charset="0"/>
                <a:cs typeface="Times New Roman" panose="02020603050405020304" pitchFamily="18" charset="0"/>
              </a:rPr>
              <a:t>The 3GPP continuously profiles the work of IETF and updates 3GPP specifications accordingly</a:t>
            </a:r>
          </a:p>
        </p:txBody>
      </p:sp>
      <p:sp>
        <p:nvSpPr>
          <p:cNvPr id="4" name="Slide Number Placeholder 3">
            <a:extLst>
              <a:ext uri="{FF2B5EF4-FFF2-40B4-BE49-F238E27FC236}">
                <a16:creationId xmlns:a16="http://schemas.microsoft.com/office/drawing/2014/main" id="{286C5DB1-ED04-3464-D90C-029080CF2292}"/>
              </a:ext>
            </a:extLst>
          </p:cNvPr>
          <p:cNvSpPr>
            <a:spLocks noGrp="1"/>
          </p:cNvSpPr>
          <p:nvPr>
            <p:ph type="sldNum" sz="quarter" idx="12"/>
          </p:nvPr>
        </p:nvSpPr>
        <p:spPr/>
        <p:txBody>
          <a:bodyPr/>
          <a:lstStyle/>
          <a:p>
            <a:fld id="{5846E172-7DB7-4ECC-BC06-E801DC15E1A4}" type="slidenum">
              <a:rPr lang="en-US" smtClean="0"/>
              <a:t>22</a:t>
            </a:fld>
            <a:endParaRPr lang="en-US"/>
          </a:p>
        </p:txBody>
      </p:sp>
      <p:pic>
        <p:nvPicPr>
          <p:cNvPr id="5" name="Picture 7">
            <a:extLst>
              <a:ext uri="{FF2B5EF4-FFF2-40B4-BE49-F238E27FC236}">
                <a16:creationId xmlns:a16="http://schemas.microsoft.com/office/drawing/2014/main" id="{4F566A6A-900A-5F87-9CA4-6D8637FCB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00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4017-1866-DCAE-4338-92C72E896DF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Analysis of HTTP Vulnerabilities</a:t>
            </a:r>
          </a:p>
        </p:txBody>
      </p:sp>
      <p:sp>
        <p:nvSpPr>
          <p:cNvPr id="3" name="Content Placeholder 2">
            <a:extLst>
              <a:ext uri="{FF2B5EF4-FFF2-40B4-BE49-F238E27FC236}">
                <a16:creationId xmlns:a16="http://schemas.microsoft.com/office/drawing/2014/main" id="{17C46BBF-5CA7-8CB6-21C8-8DD934FA26F9}"/>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HTTP/2 supports a wide range of applications including the WWW, Internet, and specialized services (such as micro-services)</a:t>
            </a:r>
          </a:p>
          <a:p>
            <a:r>
              <a:rPr lang="en-US" dirty="0">
                <a:latin typeface="Times New Roman" panose="02020603050405020304" pitchFamily="18" charset="0"/>
                <a:cs typeface="Times New Roman" panose="02020603050405020304" pitchFamily="18" charset="0"/>
              </a:rPr>
              <a:t>The SBA/SBMA is one example of a specialized service</a:t>
            </a:r>
          </a:p>
          <a:p>
            <a:r>
              <a:rPr lang="en-US" dirty="0">
                <a:latin typeface="Times New Roman" panose="02020603050405020304" pitchFamily="18" charset="0"/>
                <a:cs typeface="Times New Roman" panose="02020603050405020304" pitchFamily="18" charset="0"/>
              </a:rPr>
              <a:t>While it is possible to use these known vulnerabilities researched by this CSRIC against any Internet connected entity, the 5G SBA/SBMA is not connected to the Internet, and is a closed network</a:t>
            </a:r>
          </a:p>
          <a:p>
            <a:pPr lvl="1"/>
            <a:r>
              <a:rPr lang="en-US" dirty="0">
                <a:latin typeface="Times New Roman" panose="02020603050405020304" pitchFamily="18" charset="0"/>
                <a:cs typeface="Times New Roman" panose="02020603050405020304" pitchFamily="18" charset="0"/>
              </a:rPr>
              <a:t>To gain access to the SBA/SBMA would require compromise of the network from within a company’s resources</a:t>
            </a:r>
          </a:p>
          <a:p>
            <a:pPr lvl="1"/>
            <a:r>
              <a:rPr lang="en-US" dirty="0">
                <a:latin typeface="Times New Roman" panose="02020603050405020304" pitchFamily="18" charset="0"/>
                <a:cs typeface="Times New Roman" panose="02020603050405020304" pitchFamily="18" charset="0"/>
              </a:rPr>
              <a:t>This may be possible but is highly unlikely</a:t>
            </a:r>
          </a:p>
          <a:p>
            <a:pPr lvl="1"/>
            <a:r>
              <a:rPr lang="en-US" dirty="0">
                <a:latin typeface="Times New Roman" panose="02020603050405020304" pitchFamily="18" charset="0"/>
                <a:cs typeface="Times New Roman" panose="02020603050405020304" pitchFamily="18" charset="0"/>
              </a:rPr>
              <a:t>This WG1 provides recommendations to prevent insider threats in its final report</a:t>
            </a:r>
          </a:p>
        </p:txBody>
      </p:sp>
      <p:sp>
        <p:nvSpPr>
          <p:cNvPr id="4" name="Slide Number Placeholder 3">
            <a:extLst>
              <a:ext uri="{FF2B5EF4-FFF2-40B4-BE49-F238E27FC236}">
                <a16:creationId xmlns:a16="http://schemas.microsoft.com/office/drawing/2014/main" id="{FEE70AD1-61A9-4C84-B5C8-B7D6C93F8984}"/>
              </a:ext>
            </a:extLst>
          </p:cNvPr>
          <p:cNvSpPr>
            <a:spLocks noGrp="1"/>
          </p:cNvSpPr>
          <p:nvPr>
            <p:ph type="sldNum" sz="quarter" idx="12"/>
          </p:nvPr>
        </p:nvSpPr>
        <p:spPr/>
        <p:txBody>
          <a:bodyPr/>
          <a:lstStyle/>
          <a:p>
            <a:fld id="{5846E172-7DB7-4ECC-BC06-E801DC15E1A4}" type="slidenum">
              <a:rPr lang="en-US" smtClean="0"/>
              <a:t>23</a:t>
            </a:fld>
            <a:endParaRPr lang="en-US"/>
          </a:p>
        </p:txBody>
      </p:sp>
      <p:pic>
        <p:nvPicPr>
          <p:cNvPr id="5" name="Picture 7">
            <a:extLst>
              <a:ext uri="{FF2B5EF4-FFF2-40B4-BE49-F238E27FC236}">
                <a16:creationId xmlns:a16="http://schemas.microsoft.com/office/drawing/2014/main" id="{978902E1-95BA-0F29-83E6-B163728D1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70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3082-EDA6-653D-E709-0303FF87FFC1}"/>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Assumptions: Analysis of HTTP Vulnerabilities</a:t>
            </a:r>
          </a:p>
        </p:txBody>
      </p:sp>
      <p:sp>
        <p:nvSpPr>
          <p:cNvPr id="3" name="Content Placeholder 2">
            <a:extLst>
              <a:ext uri="{FF2B5EF4-FFF2-40B4-BE49-F238E27FC236}">
                <a16:creationId xmlns:a16="http://schemas.microsoft.com/office/drawing/2014/main" id="{86F2C106-E23D-3BC9-5219-6B43ED779B9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assumption of WG1 is that the 5G core has deployed robust network perimeter defenses (between closed networks) around the SBA/SBMA functions</a:t>
            </a:r>
          </a:p>
          <a:p>
            <a:r>
              <a:rPr lang="en-US" dirty="0">
                <a:latin typeface="Times New Roman" panose="02020603050405020304" pitchFamily="18" charset="0"/>
                <a:cs typeface="Times New Roman" panose="02020603050405020304" pitchFamily="18" charset="0"/>
              </a:rPr>
              <a:t>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assumption is that these vulnerabilities would be second or subsequent stages in a multi-stage attack</a:t>
            </a:r>
          </a:p>
          <a:p>
            <a:pPr lvl="1"/>
            <a:r>
              <a:rPr lang="en-US" dirty="0">
                <a:latin typeface="Times New Roman" panose="02020603050405020304" pitchFamily="18" charset="0"/>
                <a:cs typeface="Times New Roman" panose="02020603050405020304" pitchFamily="18" charset="0"/>
              </a:rPr>
              <a:t>An earlier stage would be to compromise access to the SBA/SBMA</a:t>
            </a:r>
          </a:p>
          <a:p>
            <a:pPr lvl="1"/>
            <a:r>
              <a:rPr lang="en-US" dirty="0">
                <a:latin typeface="Times New Roman" panose="02020603050405020304" pitchFamily="18" charset="0"/>
                <a:cs typeface="Times New Roman" panose="02020603050405020304" pitchFamily="18" charset="0"/>
              </a:rPr>
              <a:t>This means that some of the vulnerabilities that we researched would not be applicable to a 5G network core, or have minimal impact</a:t>
            </a:r>
          </a:p>
        </p:txBody>
      </p:sp>
      <p:sp>
        <p:nvSpPr>
          <p:cNvPr id="4" name="Slide Number Placeholder 3">
            <a:extLst>
              <a:ext uri="{FF2B5EF4-FFF2-40B4-BE49-F238E27FC236}">
                <a16:creationId xmlns:a16="http://schemas.microsoft.com/office/drawing/2014/main" id="{B23CE3AC-ACDB-8EF0-221D-05DDDA715202}"/>
              </a:ext>
            </a:extLst>
          </p:cNvPr>
          <p:cNvSpPr>
            <a:spLocks noGrp="1"/>
          </p:cNvSpPr>
          <p:nvPr>
            <p:ph type="sldNum" sz="quarter" idx="12"/>
          </p:nvPr>
        </p:nvSpPr>
        <p:spPr/>
        <p:txBody>
          <a:bodyPr/>
          <a:lstStyle/>
          <a:p>
            <a:fld id="{5846E172-7DB7-4ECC-BC06-E801DC15E1A4}" type="slidenum">
              <a:rPr lang="en-US" smtClean="0"/>
              <a:t>24</a:t>
            </a:fld>
            <a:endParaRPr lang="en-US"/>
          </a:p>
        </p:txBody>
      </p:sp>
      <p:pic>
        <p:nvPicPr>
          <p:cNvPr id="5" name="Picture 7">
            <a:extLst>
              <a:ext uri="{FF2B5EF4-FFF2-40B4-BE49-F238E27FC236}">
                <a16:creationId xmlns:a16="http://schemas.microsoft.com/office/drawing/2014/main" id="{4DEB7BBE-C09B-913C-7605-6B729714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7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9801"/>
          </a:xfrm>
        </p:spPr>
        <p:txBody>
          <a:bodyPr/>
          <a:lstStyle/>
          <a:p>
            <a:r>
              <a:rPr lang="en-US" b="1" dirty="0">
                <a:latin typeface="Times New Roman" panose="02020603050405020304" pitchFamily="18" charset="0"/>
                <a:cs typeface="Times New Roman" panose="02020603050405020304" pitchFamily="18" charset="0"/>
              </a:rPr>
              <a:t>Overall Recommendations:</a:t>
            </a:r>
          </a:p>
        </p:txBody>
      </p:sp>
      <p:sp>
        <p:nvSpPr>
          <p:cNvPr id="3" name="Content Placeholder 2"/>
          <p:cNvSpPr>
            <a:spLocks noGrp="1"/>
          </p:cNvSpPr>
          <p:nvPr>
            <p:ph idx="1"/>
          </p:nvPr>
        </p:nvSpPr>
        <p:spPr>
          <a:xfrm>
            <a:off x="1110916" y="1303295"/>
            <a:ext cx="10515600" cy="4584157"/>
          </a:xfrm>
        </p:spPr>
        <p:txBody>
          <a:bodyPr>
            <a:noAutofit/>
          </a:bodyPr>
          <a:lstStyle/>
          <a:p>
            <a:r>
              <a:rPr lang="en-US" sz="2000" dirty="0">
                <a:latin typeface="Times New Roman" panose="02020603050405020304" pitchFamily="18" charset="0"/>
                <a:cs typeface="Times New Roman" panose="02020603050405020304" pitchFamily="18" charset="0"/>
              </a:rPr>
              <a:t>While use of HTTP/1.1 may be common outside of the 5G core network, the known vulnerabilities associated with HTTP/1.1 suggest use of HTTP/2.0 or later versions of the standard is recommended for 5G signaling applications. For use in USA deployments, HTTP/2 is strongly recommended for cybersecurity reasons. </a:t>
            </a:r>
          </a:p>
          <a:p>
            <a:r>
              <a:rPr lang="en-US" sz="2000" dirty="0">
                <a:latin typeface="Times New Roman" panose="02020603050405020304" pitchFamily="18" charset="0"/>
                <a:cs typeface="Times New Roman" panose="02020603050405020304" pitchFamily="18" charset="0"/>
              </a:rPr>
              <a:t>HTTP/2 allows an option to implement clear text mode which enables trusted middle boxes to eavesdrop, modify, and inject HTTP requests and responses. This option is not intended to be used for signaling in critical infrastructure like 5G. </a:t>
            </a:r>
          </a:p>
          <a:p>
            <a:r>
              <a:rPr lang="en-US" sz="2000" dirty="0">
                <a:latin typeface="Times New Roman" panose="02020603050405020304" pitchFamily="18" charset="0"/>
                <a:cs typeface="Times New Roman" panose="02020603050405020304" pitchFamily="18" charset="0"/>
              </a:rPr>
              <a:t>HTTP/2 encryption is on a per JSON Packet basis providing integrity protection, where JSON packets with routing information can be sent with clear text mode, with the payload JSON packets being fully encrypted.</a:t>
            </a:r>
          </a:p>
          <a:p>
            <a:r>
              <a:rPr lang="en-US" sz="2000" dirty="0">
                <a:latin typeface="Times New Roman" panose="02020603050405020304" pitchFamily="18" charset="0"/>
                <a:cs typeface="Times New Roman" panose="02020603050405020304" pitchFamily="18" charset="0"/>
              </a:rPr>
              <a:t>HTTP/2 in 5G Core networks should use encryption and provide integrity protection. </a:t>
            </a:r>
          </a:p>
          <a:p>
            <a:r>
              <a:rPr lang="en-US" sz="2000" dirty="0">
                <a:latin typeface="Times New Roman" panose="02020603050405020304" pitchFamily="18" charset="0"/>
                <a:cs typeface="Times New Roman" panose="02020603050405020304" pitchFamily="18" charset="0"/>
              </a:rPr>
              <a:t>If and when 3GPP adopts HTTP/3, HTTP/3 mandates encryption and integrity protection based on TLS 1.3. Consistent use of authentication, encryption, and integrity protection aligns with zero-trust principles. </a:t>
            </a:r>
          </a:p>
          <a:p>
            <a:endParaRPr lang="en-US" sz="2000" dirty="0"/>
          </a:p>
        </p:txBody>
      </p:sp>
      <p:sp>
        <p:nvSpPr>
          <p:cNvPr id="4" name="Slide Number Placeholder 3"/>
          <p:cNvSpPr>
            <a:spLocks noGrp="1"/>
          </p:cNvSpPr>
          <p:nvPr>
            <p:ph type="sldNum" sz="quarter" idx="12"/>
          </p:nvPr>
        </p:nvSpPr>
        <p:spPr/>
        <p:txBody>
          <a:bodyPr/>
          <a:lstStyle/>
          <a:p>
            <a:fld id="{5846E172-7DB7-4ECC-BC06-E801DC15E1A4}" type="slidenum">
              <a:rPr lang="en-US" smtClean="0"/>
              <a:t>25</a:t>
            </a:fld>
            <a:endParaRPr lang="en-US"/>
          </a:p>
        </p:txBody>
      </p:sp>
      <p:pic>
        <p:nvPicPr>
          <p:cNvPr id="5" name="Picture 7">
            <a:extLst>
              <a:ext uri="{FF2B5EF4-FFF2-40B4-BE49-F238E27FC236}">
                <a16:creationId xmlns:a16="http://schemas.microsoft.com/office/drawing/2014/main" id="{4DEB7BBE-C09B-913C-7605-6B729714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95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9801"/>
          </a:xfrm>
        </p:spPr>
        <p:txBody>
          <a:bodyPr/>
          <a:lstStyle/>
          <a:p>
            <a:r>
              <a:rPr lang="en-US" b="1" dirty="0">
                <a:latin typeface="Times New Roman" panose="02020603050405020304" pitchFamily="18" charset="0"/>
                <a:cs typeface="Times New Roman" panose="02020603050405020304" pitchFamily="18" charset="0"/>
              </a:rPr>
              <a:t>Overall Recommendations - continued:</a:t>
            </a:r>
          </a:p>
        </p:txBody>
      </p:sp>
      <p:sp>
        <p:nvSpPr>
          <p:cNvPr id="3" name="Content Placeholder 2"/>
          <p:cNvSpPr>
            <a:spLocks noGrp="1"/>
          </p:cNvSpPr>
          <p:nvPr>
            <p:ph idx="1"/>
          </p:nvPr>
        </p:nvSpPr>
        <p:spPr>
          <a:xfrm>
            <a:off x="1471863" y="1114926"/>
            <a:ext cx="10515600" cy="4965031"/>
          </a:xfrm>
        </p:spPr>
        <p:txBody>
          <a:bodyPr>
            <a:noAutofit/>
          </a:bodyPr>
          <a:lstStyle/>
          <a:p>
            <a:r>
              <a:rPr lang="en-US" sz="2400" dirty="0">
                <a:latin typeface="Times New Roman" panose="02020603050405020304" pitchFamily="18" charset="0"/>
                <a:cs typeface="Times New Roman" panose="02020603050405020304" pitchFamily="18" charset="0"/>
              </a:rPr>
              <a:t>Further, this report assumes and recommends that proper security controls and best practices are in place to mitigate threats that may be internal to an organization to detect and mitigate risks and compromise to system credentials and unauthorized access. </a:t>
            </a:r>
          </a:p>
          <a:p>
            <a:r>
              <a:rPr lang="en-US" sz="2400" dirty="0">
                <a:latin typeface="Times New Roman" panose="02020603050405020304" pitchFamily="18" charset="0"/>
                <a:cs typeface="Times New Roman" panose="02020603050405020304" pitchFamily="18" charset="0"/>
              </a:rPr>
              <a:t>In terms of operational segmentation, the group also recommends that operational administrative systems and controls rely on dedicated consoles and not use generic or general purpose devices (e.g. Laptops or PCs) to access administrative and operational systems. Any laptop or PC used to access the Internet or email should never be used for accessing the 5G system. </a:t>
            </a:r>
          </a:p>
          <a:p>
            <a:r>
              <a:rPr lang="en-US" sz="2400" dirty="0">
                <a:latin typeface="Times New Roman" panose="02020603050405020304" pitchFamily="18" charset="0"/>
                <a:cs typeface="Times New Roman" panose="02020603050405020304" pitchFamily="18" charset="0"/>
              </a:rPr>
              <a:t>It is also recommended that monitoring and detection of NF deletion actions require proper escalation, review and approval prior to actual implementation of a deletion request. Given the automated nature of network scaling, this is best accomplished through AI mechanisms that detect multiple NF deletions and can prevent such an activity. </a:t>
            </a:r>
          </a:p>
          <a:p>
            <a:endParaRPr lang="en-US" sz="1800" dirty="0"/>
          </a:p>
        </p:txBody>
      </p:sp>
      <p:sp>
        <p:nvSpPr>
          <p:cNvPr id="4" name="Slide Number Placeholder 3"/>
          <p:cNvSpPr>
            <a:spLocks noGrp="1"/>
          </p:cNvSpPr>
          <p:nvPr>
            <p:ph type="sldNum" sz="quarter" idx="12"/>
          </p:nvPr>
        </p:nvSpPr>
        <p:spPr/>
        <p:txBody>
          <a:bodyPr/>
          <a:lstStyle/>
          <a:p>
            <a:fld id="{5846E172-7DB7-4ECC-BC06-E801DC15E1A4}" type="slidenum">
              <a:rPr lang="en-US" smtClean="0"/>
              <a:t>26</a:t>
            </a:fld>
            <a:endParaRPr lang="en-US"/>
          </a:p>
        </p:txBody>
      </p:sp>
      <p:pic>
        <p:nvPicPr>
          <p:cNvPr id="5" name="Picture 7">
            <a:extLst>
              <a:ext uri="{FF2B5EF4-FFF2-40B4-BE49-F238E27FC236}">
                <a16:creationId xmlns:a16="http://schemas.microsoft.com/office/drawing/2014/main" id="{4DEB7BBE-C09B-913C-7605-6B729714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93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27A-BD37-C79E-100A-3AE3AF4ACB1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Client initiated attacks on servers</a:t>
            </a:r>
            <a:endParaRPr lang="en-US" sz="6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0986C7-7B3C-5842-4EF5-07860DC79A5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This type of attack is initiated against HTTP/2 clients HTTP/2 servers</a:t>
            </a:r>
          </a:p>
          <a:p>
            <a:pPr lvl="1"/>
            <a:r>
              <a:rPr lang="en-US" dirty="0">
                <a:latin typeface="Times New Roman" panose="02020603050405020304" pitchFamily="18" charset="0"/>
                <a:cs typeface="Times New Roman" panose="02020603050405020304" pitchFamily="18" charset="0"/>
              </a:rPr>
              <a:t>Slow Read Attack, Slow Post Attack</a:t>
            </a:r>
          </a:p>
          <a:p>
            <a:pPr lvl="1"/>
            <a:r>
              <a:rPr lang="en-US" dirty="0">
                <a:latin typeface="Times New Roman" panose="02020603050405020304" pitchFamily="18" charset="0"/>
                <a:cs typeface="Times New Roman" panose="02020603050405020304" pitchFamily="18" charset="0"/>
              </a:rPr>
              <a:t>HPACK Bombs</a:t>
            </a:r>
          </a:p>
          <a:p>
            <a:pPr lvl="1"/>
            <a:r>
              <a:rPr lang="en-US" dirty="0">
                <a:latin typeface="Times New Roman" panose="02020603050405020304" pitchFamily="18" charset="0"/>
                <a:cs typeface="Times New Roman" panose="02020603050405020304" pitchFamily="18" charset="0"/>
              </a:rPr>
              <a:t>Dependency Cycle Attacks</a:t>
            </a:r>
          </a:p>
          <a:p>
            <a:pPr lvl="1"/>
            <a:r>
              <a:rPr lang="en-US" dirty="0">
                <a:latin typeface="Times New Roman" panose="02020603050405020304" pitchFamily="18" charset="0"/>
                <a:cs typeface="Times New Roman" panose="02020603050405020304" pitchFamily="18" charset="0"/>
              </a:rPr>
              <a:t>Stream Multiplexing Attacks</a:t>
            </a:r>
          </a:p>
          <a:p>
            <a:pPr lvl="1"/>
            <a:r>
              <a:rPr lang="en-US" dirty="0">
                <a:latin typeface="Times New Roman" panose="02020603050405020304" pitchFamily="18" charset="0"/>
                <a:cs typeface="Times New Roman" panose="02020603050405020304" pitchFamily="18" charset="0"/>
              </a:rPr>
              <a:t>URL Prefix Injection</a:t>
            </a:r>
          </a:p>
          <a:p>
            <a:pPr lvl="1"/>
            <a:r>
              <a:rPr lang="en-US" dirty="0">
                <a:latin typeface="Times New Roman" panose="02020603050405020304" pitchFamily="18" charset="0"/>
                <a:cs typeface="Times New Roman" panose="02020603050405020304" pitchFamily="18" charset="0"/>
              </a:rPr>
              <a:t>SBA customer attack </a:t>
            </a:r>
          </a:p>
          <a:p>
            <a:pPr lvl="1"/>
            <a:r>
              <a:rPr lang="en-US" dirty="0">
                <a:latin typeface="Times New Roman" panose="02020603050405020304" pitchFamily="18" charset="0"/>
                <a:cs typeface="Times New Roman" panose="02020603050405020304" pitchFamily="18" charset="0"/>
              </a:rPr>
              <a:t>Custom Headers Attack</a:t>
            </a:r>
          </a:p>
          <a:p>
            <a:pPr lvl="1"/>
            <a:endParaRPr lang="en-US" dirty="0"/>
          </a:p>
        </p:txBody>
      </p:sp>
      <p:sp>
        <p:nvSpPr>
          <p:cNvPr id="4" name="Slide Number Placeholder 3">
            <a:extLst>
              <a:ext uri="{FF2B5EF4-FFF2-40B4-BE49-F238E27FC236}">
                <a16:creationId xmlns:a16="http://schemas.microsoft.com/office/drawing/2014/main" id="{8BEC02CB-41F6-4CC3-EED0-86CC0CD1CAC4}"/>
              </a:ext>
            </a:extLst>
          </p:cNvPr>
          <p:cNvSpPr>
            <a:spLocks noGrp="1"/>
          </p:cNvSpPr>
          <p:nvPr>
            <p:ph type="sldNum" sz="quarter" idx="12"/>
          </p:nvPr>
        </p:nvSpPr>
        <p:spPr/>
        <p:txBody>
          <a:bodyPr/>
          <a:lstStyle/>
          <a:p>
            <a:fld id="{5846E172-7DB7-4ECC-BC06-E801DC15E1A4}" type="slidenum">
              <a:rPr lang="en-US" smtClean="0"/>
              <a:t>27</a:t>
            </a:fld>
            <a:endParaRPr lang="en-US"/>
          </a:p>
        </p:txBody>
      </p:sp>
      <p:pic>
        <p:nvPicPr>
          <p:cNvPr id="5" name="Picture 7">
            <a:extLst>
              <a:ext uri="{FF2B5EF4-FFF2-40B4-BE49-F238E27FC236}">
                <a16:creationId xmlns:a16="http://schemas.microsoft.com/office/drawing/2014/main" id="{311D06C9-C760-15DD-2364-178011E7A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34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209-86AE-4921-B0DC-F923D85ADA5B}"/>
              </a:ext>
            </a:extLst>
          </p:cNvPr>
          <p:cNvSpPr>
            <a:spLocks noGrp="1"/>
          </p:cNvSpPr>
          <p:nvPr>
            <p:ph type="title"/>
          </p:nvPr>
        </p:nvSpPr>
        <p:spPr/>
        <p:txBody>
          <a:bodyPr>
            <a:normAutofit/>
          </a:bodyPr>
          <a:lstStyle/>
          <a:p>
            <a:pPr lvl="1" algn="ctr"/>
            <a:r>
              <a:rPr lang="en-US" sz="4000" b="1" dirty="0">
                <a:latin typeface="Times New Roman" panose="02020603050405020304" pitchFamily="18" charset="0"/>
                <a:cs typeface="Times New Roman" panose="02020603050405020304" pitchFamily="18" charset="0"/>
              </a:rPr>
              <a:t>Slow Read Attack</a:t>
            </a:r>
          </a:p>
        </p:txBody>
      </p:sp>
      <p:sp>
        <p:nvSpPr>
          <p:cNvPr id="3" name="Content Placeholder 2">
            <a:extLst>
              <a:ext uri="{FF2B5EF4-FFF2-40B4-BE49-F238E27FC236}">
                <a16:creationId xmlns:a16="http://schemas.microsoft.com/office/drawing/2014/main" id="{70220ABC-1CD6-854A-DE5E-DDCD7A861C52}"/>
              </a:ext>
            </a:extLst>
          </p:cNvPr>
          <p:cNvSpPr>
            <a:spLocks noGrp="1"/>
          </p:cNvSpPr>
          <p:nvPr>
            <p:ph idx="1"/>
          </p:nvPr>
        </p:nvSpPr>
        <p:spPr>
          <a:xfrm>
            <a:off x="893762" y="1423497"/>
            <a:ext cx="10515600" cy="4351338"/>
          </a:xfrm>
        </p:spPr>
        <p:txBody>
          <a:bodyPr/>
          <a:lstStyle/>
          <a:p>
            <a:r>
              <a:rPr lang="en-US" dirty="0">
                <a:latin typeface="Times New Roman" panose="02020603050405020304" pitchFamily="18" charset="0"/>
                <a:cs typeface="Times New Roman" panose="02020603050405020304" pitchFamily="18" charset="0"/>
              </a:rPr>
              <a:t>This vulnerability was identified by the FCC as an example of vulnerabilities and included in the WG1 tasking</a:t>
            </a:r>
          </a:p>
          <a:p>
            <a:pPr lvl="1"/>
            <a:r>
              <a:rPr lang="en-US" dirty="0">
                <a:latin typeface="Times New Roman" panose="02020603050405020304" pitchFamily="18" charset="0"/>
                <a:cs typeface="Times New Roman" panose="02020603050405020304" pitchFamily="18" charset="0"/>
              </a:rPr>
              <a:t>Attacker sends valid HTTP requests to the server</a:t>
            </a:r>
          </a:p>
          <a:p>
            <a:pPr lvl="1"/>
            <a:r>
              <a:rPr lang="en-US" dirty="0">
                <a:latin typeface="Times New Roman" panose="02020603050405020304" pitchFamily="18" charset="0"/>
                <a:cs typeface="Times New Roman" panose="02020603050405020304" pitchFamily="18" charset="0"/>
              </a:rPr>
              <a:t>Attacker reads responses very slowly</a:t>
            </a:r>
          </a:p>
          <a:p>
            <a:pPr lvl="1"/>
            <a:r>
              <a:rPr lang="en-US" dirty="0">
                <a:latin typeface="Times New Roman" panose="02020603050405020304" pitchFamily="18" charset="0"/>
                <a:cs typeface="Times New Roman" panose="02020603050405020304" pitchFamily="18" charset="0"/>
              </a:rPr>
              <a:t>This keeps the connection alive without timing out</a:t>
            </a:r>
          </a:p>
          <a:p>
            <a:pPr lvl="1"/>
            <a:r>
              <a:rPr lang="en-US" dirty="0">
                <a:latin typeface="Times New Roman" panose="02020603050405020304" pitchFamily="18" charset="0"/>
                <a:cs typeface="Times New Roman" panose="02020603050405020304" pitchFamily="18" charset="0"/>
              </a:rPr>
              <a:t>This results in the server dedicating resources to the connection</a:t>
            </a:r>
          </a:p>
          <a:p>
            <a:pPr lvl="1"/>
            <a:r>
              <a:rPr lang="en-US" dirty="0">
                <a:latin typeface="Times New Roman" panose="02020603050405020304" pitchFamily="18" charset="0"/>
                <a:cs typeface="Times New Roman" panose="02020603050405020304" pitchFamily="18" charset="0"/>
              </a:rPr>
              <a:t>Eventually resources are overwhelmed or resources flooded with such requests blocking other requests from getting through</a:t>
            </a:r>
          </a:p>
          <a:p>
            <a:pPr lvl="1"/>
            <a:r>
              <a:rPr lang="en-US" dirty="0">
                <a:latin typeface="Times New Roman" panose="02020603050405020304" pitchFamily="18" charset="0"/>
                <a:cs typeface="Times New Roman" panose="02020603050405020304" pitchFamily="18" charset="0"/>
              </a:rPr>
              <a:t>This attack is not explicitly banned by RFC 7540</a:t>
            </a:r>
          </a:p>
        </p:txBody>
      </p:sp>
      <p:sp>
        <p:nvSpPr>
          <p:cNvPr id="4" name="Slide Number Placeholder 3">
            <a:extLst>
              <a:ext uri="{FF2B5EF4-FFF2-40B4-BE49-F238E27FC236}">
                <a16:creationId xmlns:a16="http://schemas.microsoft.com/office/drawing/2014/main" id="{55E20D73-C36C-3A33-6DD4-27AC4D14F1FF}"/>
              </a:ext>
            </a:extLst>
          </p:cNvPr>
          <p:cNvSpPr>
            <a:spLocks noGrp="1"/>
          </p:cNvSpPr>
          <p:nvPr>
            <p:ph type="sldNum" sz="quarter" idx="12"/>
          </p:nvPr>
        </p:nvSpPr>
        <p:spPr/>
        <p:txBody>
          <a:bodyPr/>
          <a:lstStyle/>
          <a:p>
            <a:fld id="{5846E172-7DB7-4ECC-BC06-E801DC15E1A4}" type="slidenum">
              <a:rPr lang="en-US" smtClean="0"/>
              <a:t>28</a:t>
            </a:fld>
            <a:endParaRPr lang="en-US"/>
          </a:p>
        </p:txBody>
      </p:sp>
      <p:pic>
        <p:nvPicPr>
          <p:cNvPr id="5" name="Picture 7">
            <a:extLst>
              <a:ext uri="{FF2B5EF4-FFF2-40B4-BE49-F238E27FC236}">
                <a16:creationId xmlns:a16="http://schemas.microsoft.com/office/drawing/2014/main" id="{A24E12D0-2E20-388E-5E22-0A970B55C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209-86AE-4921-B0DC-F923D85ADA5B}"/>
              </a:ext>
            </a:extLst>
          </p:cNvPr>
          <p:cNvSpPr>
            <a:spLocks noGrp="1"/>
          </p:cNvSpPr>
          <p:nvPr>
            <p:ph type="title"/>
          </p:nvPr>
        </p:nvSpPr>
        <p:spPr/>
        <p:txBody>
          <a:bodyPr>
            <a:normAutofit/>
          </a:bodyPr>
          <a:lstStyle/>
          <a:p>
            <a:pPr lvl="1" algn="ctr"/>
            <a:r>
              <a:rPr lang="en-US" sz="4000" b="1" dirty="0">
                <a:latin typeface="Times New Roman" panose="02020603050405020304" pitchFamily="18" charset="0"/>
                <a:cs typeface="Times New Roman" panose="02020603050405020304" pitchFamily="18" charset="0"/>
              </a:rPr>
              <a:t>Recommendations: Slow Read Attack</a:t>
            </a:r>
          </a:p>
        </p:txBody>
      </p:sp>
      <p:sp>
        <p:nvSpPr>
          <p:cNvPr id="3" name="Content Placeholder 2">
            <a:extLst>
              <a:ext uri="{FF2B5EF4-FFF2-40B4-BE49-F238E27FC236}">
                <a16:creationId xmlns:a16="http://schemas.microsoft.com/office/drawing/2014/main" id="{70220ABC-1CD6-854A-DE5E-DDCD7A861C52}"/>
              </a:ext>
            </a:extLst>
          </p:cNvPr>
          <p:cNvSpPr>
            <a:spLocks noGrp="1"/>
          </p:cNvSpPr>
          <p:nvPr>
            <p:ph idx="1"/>
          </p:nvPr>
        </p:nvSpPr>
        <p:spPr>
          <a:xfrm>
            <a:off x="893762" y="1423497"/>
            <a:ext cx="10515600" cy="4351338"/>
          </a:xfrm>
        </p:spPr>
        <p:txBody>
          <a:bodyPr>
            <a:normAutofit fontScale="92500"/>
          </a:bodyPr>
          <a:lstStyle/>
          <a:p>
            <a:r>
              <a:rPr lang="en-US" dirty="0">
                <a:latin typeface="Times New Roman" panose="02020603050405020304" pitchFamily="18" charset="0"/>
                <a:cs typeface="Times New Roman" panose="02020603050405020304" pitchFamily="18" charset="0"/>
              </a:rPr>
              <a:t>SEPP and SCP server implementations and network integration should consider:</a:t>
            </a:r>
            <a:r>
              <a:rPr lang="en-US" baseline="30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Server capacity: Upgrading capacity is a stopgap as an aggressive attacker can step up the attack rate to still overwhelm the increased server capacity,</a:t>
            </a:r>
          </a:p>
          <a:p>
            <a:pPr lvl="1"/>
            <a:r>
              <a:rPr lang="en-US" dirty="0">
                <a:latin typeface="Times New Roman" panose="02020603050405020304" pitchFamily="18" charset="0"/>
                <a:cs typeface="Times New Roman" panose="02020603050405020304" pitchFamily="18" charset="0"/>
              </a:rPr>
              <a:t>Reverse-proxy-based protection: This approach is can potentially intercept some of these attacks. A reverse proxy can rate-limit requests on a per-route basis,</a:t>
            </a:r>
          </a:p>
          <a:p>
            <a:pPr lvl="1"/>
            <a:r>
              <a:rPr lang="en-US" dirty="0">
                <a:latin typeface="Times New Roman" panose="02020603050405020304" pitchFamily="18" charset="0"/>
                <a:cs typeface="Times New Roman" panose="02020603050405020304" pitchFamily="18" charset="0"/>
              </a:rPr>
              <a:t>Timeout rules: A connection timeout heuristic can be determined on the statistics of other connections,</a:t>
            </a:r>
          </a:p>
          <a:p>
            <a:pPr lvl="1"/>
            <a:r>
              <a:rPr lang="en-US" dirty="0">
                <a:latin typeface="Times New Roman" panose="02020603050405020304" pitchFamily="18" charset="0"/>
                <a:cs typeface="Times New Roman" panose="02020603050405020304" pitchFamily="18" charset="0"/>
              </a:rPr>
              <a:t>Data rate rules: Enforce a minimum data rate,</a:t>
            </a:r>
          </a:p>
          <a:p>
            <a:pPr lvl="1"/>
            <a:r>
              <a:rPr lang="en-US" dirty="0">
                <a:latin typeface="Times New Roman" panose="02020603050405020304" pitchFamily="18" charset="0"/>
                <a:cs typeface="Times New Roman" panose="02020603050405020304" pitchFamily="18" charset="0"/>
              </a:rPr>
              <a:t>Pattern analysis: An intrusion detection and prevention system using patterns of requests can potentially identify malicious connections, and</a:t>
            </a:r>
          </a:p>
          <a:p>
            <a:pPr lvl="1"/>
            <a:r>
              <a:rPr lang="en-US" dirty="0">
                <a:latin typeface="Times New Roman" panose="02020603050405020304" pitchFamily="18" charset="0"/>
                <a:cs typeface="Times New Roman" panose="02020603050405020304" pitchFamily="18" charset="0"/>
              </a:rPr>
              <a:t>Non-specific </a:t>
            </a:r>
            <a:r>
              <a:rPr lang="en-US" dirty="0" err="1">
                <a:latin typeface="Times New Roman" panose="02020603050405020304" pitchFamily="18" charset="0"/>
                <a:cs typeface="Times New Roman" panose="02020603050405020304" pitchFamily="18" charset="0"/>
              </a:rPr>
              <a:t>DDoS</a:t>
            </a:r>
            <a:r>
              <a:rPr lang="en-US" dirty="0">
                <a:latin typeface="Times New Roman" panose="02020603050405020304" pitchFamily="18" charset="0"/>
                <a:cs typeface="Times New Roman" panose="02020603050405020304" pitchFamily="18" charset="0"/>
              </a:rPr>
              <a:t> mitigations: e.g. segmentation and monitoring. </a:t>
            </a:r>
          </a:p>
        </p:txBody>
      </p:sp>
      <p:sp>
        <p:nvSpPr>
          <p:cNvPr id="4" name="Slide Number Placeholder 3">
            <a:extLst>
              <a:ext uri="{FF2B5EF4-FFF2-40B4-BE49-F238E27FC236}">
                <a16:creationId xmlns:a16="http://schemas.microsoft.com/office/drawing/2014/main" id="{55E20D73-C36C-3A33-6DD4-27AC4D14F1FF}"/>
              </a:ext>
            </a:extLst>
          </p:cNvPr>
          <p:cNvSpPr>
            <a:spLocks noGrp="1"/>
          </p:cNvSpPr>
          <p:nvPr>
            <p:ph type="sldNum" sz="quarter" idx="12"/>
          </p:nvPr>
        </p:nvSpPr>
        <p:spPr/>
        <p:txBody>
          <a:bodyPr/>
          <a:lstStyle/>
          <a:p>
            <a:fld id="{5846E172-7DB7-4ECC-BC06-E801DC15E1A4}" type="slidenum">
              <a:rPr lang="en-US" smtClean="0"/>
              <a:t>29</a:t>
            </a:fld>
            <a:endParaRPr lang="en-US"/>
          </a:p>
        </p:txBody>
      </p:sp>
      <p:pic>
        <p:nvPicPr>
          <p:cNvPr id="5" name="Picture 7">
            <a:extLst>
              <a:ext uri="{FF2B5EF4-FFF2-40B4-BE49-F238E27FC236}">
                <a16:creationId xmlns:a16="http://schemas.microsoft.com/office/drawing/2014/main" id="{A24E12D0-2E20-388E-5E22-0A970B55C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83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PSHSB Chief</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273432F-FCC2-4335-B900-FF2E3E9B5FC0}"/>
              </a:ext>
            </a:extLst>
          </p:cNvPr>
          <p:cNvSpPr txBox="1"/>
          <p:nvPr/>
        </p:nvSpPr>
        <p:spPr>
          <a:xfrm>
            <a:off x="8001939" y="4297998"/>
            <a:ext cx="26202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Debra Jordan, FCC</a:t>
            </a:r>
          </a:p>
        </p:txBody>
      </p:sp>
      <p:pic>
        <p:nvPicPr>
          <p:cNvPr id="7" name="Picture 7">
            <a:extLst>
              <a:ext uri="{FF2B5EF4-FFF2-40B4-BE49-F238E27FC236}">
                <a16:creationId xmlns:a16="http://schemas.microsoft.com/office/drawing/2014/main" id="{40607CF9-8F63-FD66-D0A6-D3CABA774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1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209-86AE-4921-B0DC-F923D85ADA5B}"/>
              </a:ext>
            </a:extLst>
          </p:cNvPr>
          <p:cNvSpPr>
            <a:spLocks noGrp="1"/>
          </p:cNvSpPr>
          <p:nvPr>
            <p:ph type="title"/>
          </p:nvPr>
        </p:nvSpPr>
        <p:spPr/>
        <p:txBody>
          <a:bodyPr>
            <a:normAutofit/>
          </a:bodyPr>
          <a:lstStyle/>
          <a:p>
            <a:pPr lvl="1" algn="ctr"/>
            <a:r>
              <a:rPr lang="en-US" sz="4000" b="1" dirty="0">
                <a:latin typeface="Times New Roman" panose="02020603050405020304" pitchFamily="18" charset="0"/>
                <a:cs typeface="Times New Roman" panose="02020603050405020304" pitchFamily="18" charset="0"/>
              </a:rPr>
              <a:t>Recommendations: Slow Post Attack</a:t>
            </a:r>
          </a:p>
        </p:txBody>
      </p:sp>
      <p:sp>
        <p:nvSpPr>
          <p:cNvPr id="3" name="Content Placeholder 2">
            <a:extLst>
              <a:ext uri="{FF2B5EF4-FFF2-40B4-BE49-F238E27FC236}">
                <a16:creationId xmlns:a16="http://schemas.microsoft.com/office/drawing/2014/main" id="{70220ABC-1CD6-854A-DE5E-DDCD7A861C52}"/>
              </a:ext>
            </a:extLst>
          </p:cNvPr>
          <p:cNvSpPr>
            <a:spLocks noGrp="1"/>
          </p:cNvSpPr>
          <p:nvPr>
            <p:ph idx="1"/>
          </p:nvPr>
        </p:nvSpPr>
        <p:spPr>
          <a:xfrm>
            <a:off x="893762" y="1423497"/>
            <a:ext cx="10515600" cy="4351338"/>
          </a:xfrm>
        </p:spPr>
        <p:txBody>
          <a:bodyPr>
            <a:normAutofit fontScale="92500"/>
          </a:bodyPr>
          <a:lstStyle/>
          <a:p>
            <a:pPr marL="0" indent="0">
              <a:buNone/>
            </a:pPr>
            <a:r>
              <a:rPr lang="en-US" dirty="0">
                <a:latin typeface="Times New Roman" panose="02020603050405020304" pitchFamily="18" charset="0"/>
                <a:cs typeface="Times New Roman" panose="02020603050405020304" pitchFamily="18" charset="0"/>
              </a:rPr>
              <a:t>The attack can be mitigated by:</a:t>
            </a:r>
          </a:p>
          <a:p>
            <a:r>
              <a:rPr lang="en-US" dirty="0">
                <a:latin typeface="Times New Roman" panose="02020603050405020304" pitchFamily="18" charset="0"/>
                <a:cs typeface="Times New Roman" panose="02020603050405020304" pitchFamily="18" charset="0"/>
              </a:rPr>
              <a:t>Establishing a minimum incoming data rate,</a:t>
            </a:r>
          </a:p>
          <a:p>
            <a:r>
              <a:rPr lang="en-US" dirty="0">
                <a:latin typeface="Times New Roman" panose="02020603050405020304" pitchFamily="18" charset="0"/>
                <a:cs typeface="Times New Roman" panose="02020603050405020304" pitchFamily="18" charset="0"/>
              </a:rPr>
              <a:t>Ignoring/Dropping any connections that have a rate slower than minimum,</a:t>
            </a:r>
          </a:p>
          <a:p>
            <a:r>
              <a:rPr lang="en-US" dirty="0">
                <a:latin typeface="Times New Roman" panose="02020603050405020304" pitchFamily="18" charset="0"/>
                <a:cs typeface="Times New Roman" panose="02020603050405020304" pitchFamily="18" charset="0"/>
              </a:rPr>
              <a:t>Setting an absolute connection timeout, and</a:t>
            </a:r>
          </a:p>
          <a:p>
            <a:r>
              <a:rPr lang="en-US" dirty="0">
                <a:latin typeface="Times New Roman" panose="02020603050405020304" pitchFamily="18" charset="0"/>
                <a:cs typeface="Times New Roman" panose="02020603050405020304" pitchFamily="18" charset="0"/>
              </a:rPr>
              <a:t>Rejecting or drop connections to HTTP methods that are not supported by the server, in order to drop POST messages which are not expected by the service. Note: SCPs / SEPPs cannot say if the target HTTP servers support the specific HTTP methods (and these won’t be able to cache this info for each NF producer / NF consumer for callbacks/notifications).</a:t>
            </a:r>
          </a:p>
        </p:txBody>
      </p:sp>
      <p:sp>
        <p:nvSpPr>
          <p:cNvPr id="4" name="Slide Number Placeholder 3">
            <a:extLst>
              <a:ext uri="{FF2B5EF4-FFF2-40B4-BE49-F238E27FC236}">
                <a16:creationId xmlns:a16="http://schemas.microsoft.com/office/drawing/2014/main" id="{55E20D73-C36C-3A33-6DD4-27AC4D14F1FF}"/>
              </a:ext>
            </a:extLst>
          </p:cNvPr>
          <p:cNvSpPr>
            <a:spLocks noGrp="1"/>
          </p:cNvSpPr>
          <p:nvPr>
            <p:ph type="sldNum" sz="quarter" idx="12"/>
          </p:nvPr>
        </p:nvSpPr>
        <p:spPr/>
        <p:txBody>
          <a:bodyPr/>
          <a:lstStyle/>
          <a:p>
            <a:fld id="{5846E172-7DB7-4ECC-BC06-E801DC15E1A4}" type="slidenum">
              <a:rPr lang="en-US" smtClean="0"/>
              <a:t>30</a:t>
            </a:fld>
            <a:endParaRPr lang="en-US"/>
          </a:p>
        </p:txBody>
      </p:sp>
      <p:pic>
        <p:nvPicPr>
          <p:cNvPr id="5" name="Picture 7">
            <a:extLst>
              <a:ext uri="{FF2B5EF4-FFF2-40B4-BE49-F238E27FC236}">
                <a16:creationId xmlns:a16="http://schemas.microsoft.com/office/drawing/2014/main" id="{A24E12D0-2E20-388E-5E22-0A970B55C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38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9631-F8C3-5825-278F-6153EFFD1C74}"/>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HPACK Bombs</a:t>
            </a:r>
          </a:p>
        </p:txBody>
      </p:sp>
      <p:sp>
        <p:nvSpPr>
          <p:cNvPr id="3" name="Content Placeholder 2">
            <a:extLst>
              <a:ext uri="{FF2B5EF4-FFF2-40B4-BE49-F238E27FC236}">
                <a16:creationId xmlns:a16="http://schemas.microsoft.com/office/drawing/2014/main" id="{441FB279-D444-9DB6-517D-EBF44E7404A5}"/>
              </a:ext>
            </a:extLst>
          </p:cNvPr>
          <p:cNvSpPr>
            <a:spLocks noGrp="1"/>
          </p:cNvSpPr>
          <p:nvPr>
            <p:ph idx="1"/>
          </p:nvPr>
        </p:nvSpPr>
        <p:spPr>
          <a:xfrm>
            <a:off x="893762" y="1557093"/>
            <a:ext cx="105156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This vulnerability was identified by the FCC as an example of vulnerabilities and included in the WG1 tasking</a:t>
            </a:r>
          </a:p>
          <a:p>
            <a:pPr lvl="1"/>
            <a:r>
              <a:rPr lang="en-US" dirty="0">
                <a:latin typeface="Times New Roman" panose="02020603050405020304" pitchFamily="18" charset="0"/>
                <a:cs typeface="Times New Roman" panose="02020603050405020304" pitchFamily="18" charset="0"/>
              </a:rPr>
              <a:t>RFC 7540 permits the sender to define the max size of the header compression table</a:t>
            </a:r>
          </a:p>
          <a:p>
            <a:pPr lvl="1"/>
            <a:r>
              <a:rPr lang="en-US" dirty="0">
                <a:latin typeface="Times New Roman" panose="02020603050405020304" pitchFamily="18" charset="0"/>
                <a:cs typeface="Times New Roman" panose="02020603050405020304" pitchFamily="18" charset="0"/>
              </a:rPr>
              <a:t>The RFC does not restrict the size of individual headers</a:t>
            </a:r>
          </a:p>
          <a:p>
            <a:pPr lvl="1"/>
            <a:r>
              <a:rPr lang="en-US" dirty="0">
                <a:latin typeface="Times New Roman" panose="02020603050405020304" pitchFamily="18" charset="0"/>
                <a:cs typeface="Times New Roman" panose="02020603050405020304" pitchFamily="18" charset="0"/>
              </a:rPr>
              <a:t>The attacker inserts a header field that is exactly the size of the HPACK dynamic header table in the dynamic header table</a:t>
            </a:r>
          </a:p>
          <a:p>
            <a:pPr lvl="1"/>
            <a:r>
              <a:rPr lang="en-US" dirty="0">
                <a:latin typeface="Times New Roman" panose="02020603050405020304" pitchFamily="18" charset="0"/>
                <a:cs typeface="Times New Roman" panose="02020603050405020304" pitchFamily="18" charset="0"/>
              </a:rPr>
              <a:t>The attacker than sends requests to expand the header field in the dynamic table repeatedly</a:t>
            </a:r>
          </a:p>
          <a:p>
            <a:pPr lvl="1"/>
            <a:r>
              <a:rPr lang="en-US" dirty="0">
                <a:latin typeface="Times New Roman" panose="02020603050405020304" pitchFamily="18" charset="0"/>
                <a:cs typeface="Times New Roman" panose="02020603050405020304" pitchFamily="18" charset="0"/>
              </a:rPr>
              <a:t>The attacks can quickly result in gigabyte-level storage </a:t>
            </a:r>
            <a:r>
              <a:rPr lang="en-US" dirty="0" err="1">
                <a:latin typeface="Times New Roman" panose="02020603050405020304" pitchFamily="18" charset="0"/>
                <a:cs typeface="Times New Roman" panose="02020603050405020304" pitchFamily="18" charset="0"/>
              </a:rPr>
              <a:t>rqmts</a:t>
            </a:r>
            <a:r>
              <a:rPr lang="en-US" dirty="0">
                <a:latin typeface="Times New Roman" panose="02020603050405020304" pitchFamily="18" charset="0"/>
                <a:cs typeface="Times New Roman" panose="02020603050405020304" pitchFamily="18" charset="0"/>
              </a:rPr>
              <a:t> on target machine</a:t>
            </a:r>
          </a:p>
          <a:p>
            <a:pPr lvl="1"/>
            <a:r>
              <a:rPr lang="en-US" dirty="0">
                <a:latin typeface="Times New Roman" panose="02020603050405020304" pitchFamily="18" charset="0"/>
                <a:cs typeface="Times New Roman" panose="02020603050405020304" pitchFamily="18" charset="0"/>
              </a:rPr>
              <a:t>The end-result is a DoS as the target servers resources are exhausted</a:t>
            </a:r>
          </a:p>
        </p:txBody>
      </p:sp>
      <p:sp>
        <p:nvSpPr>
          <p:cNvPr id="4" name="Slide Number Placeholder 3">
            <a:extLst>
              <a:ext uri="{FF2B5EF4-FFF2-40B4-BE49-F238E27FC236}">
                <a16:creationId xmlns:a16="http://schemas.microsoft.com/office/drawing/2014/main" id="{49FDB727-0994-6D4B-E4B3-91DAA8BAEAD6}"/>
              </a:ext>
            </a:extLst>
          </p:cNvPr>
          <p:cNvSpPr>
            <a:spLocks noGrp="1"/>
          </p:cNvSpPr>
          <p:nvPr>
            <p:ph type="sldNum" sz="quarter" idx="12"/>
          </p:nvPr>
        </p:nvSpPr>
        <p:spPr/>
        <p:txBody>
          <a:bodyPr/>
          <a:lstStyle/>
          <a:p>
            <a:fld id="{5846E172-7DB7-4ECC-BC06-E801DC15E1A4}" type="slidenum">
              <a:rPr lang="en-US" smtClean="0"/>
              <a:t>31</a:t>
            </a:fld>
            <a:endParaRPr lang="en-US"/>
          </a:p>
        </p:txBody>
      </p:sp>
      <p:pic>
        <p:nvPicPr>
          <p:cNvPr id="5" name="Picture 7">
            <a:extLst>
              <a:ext uri="{FF2B5EF4-FFF2-40B4-BE49-F238E27FC236}">
                <a16:creationId xmlns:a16="http://schemas.microsoft.com/office/drawing/2014/main" id="{E3A87963-1EC1-4649-83A0-BB18C63B5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146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9631-F8C3-5825-278F-6153EFFD1C74}"/>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HPACK Bombs</a:t>
            </a:r>
          </a:p>
        </p:txBody>
      </p:sp>
      <p:sp>
        <p:nvSpPr>
          <p:cNvPr id="3" name="Content Placeholder 2">
            <a:extLst>
              <a:ext uri="{FF2B5EF4-FFF2-40B4-BE49-F238E27FC236}">
                <a16:creationId xmlns:a16="http://schemas.microsoft.com/office/drawing/2014/main" id="{441FB279-D444-9DB6-517D-EBF44E7404A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HPACK Bomb attack takes advantage of a server implementation that does not limit unpacked memory in response to requests using HPACK header compression. </a:t>
            </a:r>
          </a:p>
          <a:p>
            <a:r>
              <a:rPr lang="en-US" dirty="0">
                <a:latin typeface="Times New Roman" panose="02020603050405020304" pitchFamily="18" charset="0"/>
                <a:cs typeface="Times New Roman" panose="02020603050405020304" pitchFamily="18" charset="0"/>
              </a:rPr>
              <a:t>The mitigation is to set limits, either fixed or dynamic according to some heuristic.</a:t>
            </a:r>
          </a:p>
          <a:p>
            <a:pPr lvl="1"/>
            <a:r>
              <a:rPr lang="en-US" dirty="0">
                <a:latin typeface="Times New Roman" panose="02020603050405020304" pitchFamily="18" charset="0"/>
                <a:cs typeface="Times New Roman" panose="02020603050405020304" pitchFamily="18" charset="0"/>
              </a:rPr>
              <a:t>https://www.imperva.com/docs/Imperva_HII_HTTP2.pdf</a:t>
            </a:r>
          </a:p>
        </p:txBody>
      </p:sp>
      <p:sp>
        <p:nvSpPr>
          <p:cNvPr id="4" name="Slide Number Placeholder 3">
            <a:extLst>
              <a:ext uri="{FF2B5EF4-FFF2-40B4-BE49-F238E27FC236}">
                <a16:creationId xmlns:a16="http://schemas.microsoft.com/office/drawing/2014/main" id="{49FDB727-0994-6D4B-E4B3-91DAA8BAEAD6}"/>
              </a:ext>
            </a:extLst>
          </p:cNvPr>
          <p:cNvSpPr>
            <a:spLocks noGrp="1"/>
          </p:cNvSpPr>
          <p:nvPr>
            <p:ph type="sldNum" sz="quarter" idx="12"/>
          </p:nvPr>
        </p:nvSpPr>
        <p:spPr/>
        <p:txBody>
          <a:bodyPr/>
          <a:lstStyle/>
          <a:p>
            <a:fld id="{5846E172-7DB7-4ECC-BC06-E801DC15E1A4}" type="slidenum">
              <a:rPr lang="en-US" smtClean="0"/>
              <a:t>32</a:t>
            </a:fld>
            <a:endParaRPr lang="en-US"/>
          </a:p>
        </p:txBody>
      </p:sp>
      <p:pic>
        <p:nvPicPr>
          <p:cNvPr id="5" name="Picture 7">
            <a:extLst>
              <a:ext uri="{FF2B5EF4-FFF2-40B4-BE49-F238E27FC236}">
                <a16:creationId xmlns:a16="http://schemas.microsoft.com/office/drawing/2014/main" id="{E3A87963-1EC1-4649-83A0-BB18C63B5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13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915B-6EC2-8F17-848F-C7233AAAAC93}"/>
              </a:ext>
            </a:extLst>
          </p:cNvPr>
          <p:cNvSpPr>
            <a:spLocks noGrp="1"/>
          </p:cNvSpPr>
          <p:nvPr>
            <p:ph type="title"/>
          </p:nvPr>
        </p:nvSpPr>
        <p:spPr/>
        <p:txBody>
          <a:bodyPr>
            <a:normAutofit/>
          </a:bodyPr>
          <a:lstStyle/>
          <a:p>
            <a:pPr lvl="1" algn="ctr"/>
            <a:r>
              <a:rPr lang="en-US" sz="4000" b="1" dirty="0">
                <a:latin typeface="Times New Roman" panose="02020603050405020304" pitchFamily="18" charset="0"/>
                <a:cs typeface="Times New Roman" panose="02020603050405020304" pitchFamily="18" charset="0"/>
              </a:rPr>
              <a:t>Dependency Cycle Attacks</a:t>
            </a:r>
          </a:p>
        </p:txBody>
      </p:sp>
      <p:sp>
        <p:nvSpPr>
          <p:cNvPr id="3" name="Content Placeholder 2">
            <a:extLst>
              <a:ext uri="{FF2B5EF4-FFF2-40B4-BE49-F238E27FC236}">
                <a16:creationId xmlns:a16="http://schemas.microsoft.com/office/drawing/2014/main" id="{44A41A31-76B0-6178-4F34-D4AE84C99D8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This vulnerability was identified by the FCC as an example of vulnerabilities and included in the WG1 tasking</a:t>
            </a:r>
          </a:p>
          <a:p>
            <a:pPr lvl="1"/>
            <a:r>
              <a:rPr lang="en-US" dirty="0">
                <a:latin typeface="Times New Roman" panose="02020603050405020304" pitchFamily="18" charset="0"/>
                <a:cs typeface="Times New Roman" panose="02020603050405020304" pitchFamily="18" charset="0"/>
              </a:rPr>
              <a:t>RFC 7540 allows a stream to give an explicit dependency on another stream</a:t>
            </a:r>
          </a:p>
          <a:p>
            <a:pPr lvl="1"/>
            <a:r>
              <a:rPr lang="en-US" dirty="0">
                <a:latin typeface="Times New Roman" panose="02020603050405020304" pitchFamily="18" charset="0"/>
                <a:cs typeface="Times New Roman" panose="02020603050405020304" pitchFamily="18" charset="0"/>
              </a:rPr>
              <a:t>This allows the server to prioritize stream handling</a:t>
            </a:r>
          </a:p>
          <a:p>
            <a:pPr lvl="1"/>
            <a:r>
              <a:rPr lang="en-US" dirty="0">
                <a:latin typeface="Times New Roman" panose="02020603050405020304" pitchFamily="18" charset="0"/>
                <a:cs typeface="Times New Roman" panose="02020603050405020304" pitchFamily="18" charset="0"/>
              </a:rPr>
              <a:t>The dependency graph must be a strict tree – processing a loop or cycle in the graph can cause unpredictable behavior (infinite loops, i.e.)</a:t>
            </a:r>
          </a:p>
          <a:p>
            <a:pPr lvl="1"/>
            <a:r>
              <a:rPr lang="en-US" dirty="0">
                <a:latin typeface="Times New Roman" panose="02020603050405020304" pitchFamily="18" charset="0"/>
                <a:cs typeface="Times New Roman" panose="02020603050405020304" pitchFamily="18" charset="0"/>
              </a:rPr>
              <a:t>The result is a DoS as the target servers resources are exhausted</a:t>
            </a:r>
          </a:p>
        </p:txBody>
      </p:sp>
      <p:sp>
        <p:nvSpPr>
          <p:cNvPr id="4" name="Slide Number Placeholder 3">
            <a:extLst>
              <a:ext uri="{FF2B5EF4-FFF2-40B4-BE49-F238E27FC236}">
                <a16:creationId xmlns:a16="http://schemas.microsoft.com/office/drawing/2014/main" id="{26B7D032-5B7F-64D1-6884-2065DE71BAB7}"/>
              </a:ext>
            </a:extLst>
          </p:cNvPr>
          <p:cNvSpPr>
            <a:spLocks noGrp="1"/>
          </p:cNvSpPr>
          <p:nvPr>
            <p:ph type="sldNum" sz="quarter" idx="12"/>
          </p:nvPr>
        </p:nvSpPr>
        <p:spPr/>
        <p:txBody>
          <a:bodyPr/>
          <a:lstStyle/>
          <a:p>
            <a:fld id="{5846E172-7DB7-4ECC-BC06-E801DC15E1A4}" type="slidenum">
              <a:rPr lang="en-US" smtClean="0"/>
              <a:t>33</a:t>
            </a:fld>
            <a:endParaRPr lang="en-US"/>
          </a:p>
        </p:txBody>
      </p:sp>
      <p:pic>
        <p:nvPicPr>
          <p:cNvPr id="5" name="Picture 7">
            <a:extLst>
              <a:ext uri="{FF2B5EF4-FFF2-40B4-BE49-F238E27FC236}">
                <a16:creationId xmlns:a16="http://schemas.microsoft.com/office/drawing/2014/main" id="{D3E253B5-326F-8C11-FF0C-21B31061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150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915B-6EC2-8F17-848F-C7233AAAAC93}"/>
              </a:ext>
            </a:extLst>
          </p:cNvPr>
          <p:cNvSpPr>
            <a:spLocks noGrp="1"/>
          </p:cNvSpPr>
          <p:nvPr>
            <p:ph type="title"/>
          </p:nvPr>
        </p:nvSpPr>
        <p:spPr>
          <a:xfrm>
            <a:off x="838200" y="365125"/>
            <a:ext cx="11065042" cy="1325563"/>
          </a:xfrm>
        </p:spPr>
        <p:txBody>
          <a:bodyPr>
            <a:normAutofit/>
          </a:bodyPr>
          <a:lstStyle/>
          <a:p>
            <a:pPr lvl="1" algn="ctr"/>
            <a:r>
              <a:rPr lang="en-US" sz="4000" b="1" dirty="0">
                <a:latin typeface="Times New Roman" panose="02020603050405020304" pitchFamily="18" charset="0"/>
                <a:cs typeface="Times New Roman" panose="02020603050405020304" pitchFamily="18" charset="0"/>
              </a:rPr>
              <a:t>Recommendations: Dependency Cycle Attacks</a:t>
            </a:r>
          </a:p>
        </p:txBody>
      </p:sp>
      <p:sp>
        <p:nvSpPr>
          <p:cNvPr id="3" name="Content Placeholder 2">
            <a:extLst>
              <a:ext uri="{FF2B5EF4-FFF2-40B4-BE49-F238E27FC236}">
                <a16:creationId xmlns:a16="http://schemas.microsoft.com/office/drawing/2014/main" id="{44A41A31-76B0-6178-4F34-D4AE84C99D84}"/>
              </a:ext>
            </a:extLst>
          </p:cNvPr>
          <p:cNvSpPr>
            <a:spLocks noGrp="1"/>
          </p:cNvSpPr>
          <p:nvPr>
            <p:ph idx="1"/>
          </p:nvPr>
        </p:nvSpPr>
        <p:spPr>
          <a:xfrm>
            <a:off x="1299410" y="1825625"/>
            <a:ext cx="10054389" cy="4351338"/>
          </a:xfrm>
        </p:spPr>
        <p:txBody>
          <a:bodyPr>
            <a:normAutofit/>
          </a:bodyPr>
          <a:lstStyle/>
          <a:p>
            <a:r>
              <a:rPr lang="en-US" dirty="0">
                <a:latin typeface="Times New Roman" panose="02020603050405020304" pitchFamily="18" charset="0"/>
                <a:cs typeface="Times New Roman" panose="02020603050405020304" pitchFamily="18" charset="0"/>
              </a:rPr>
              <a:t>There are two elements to mitigation: Prevent dependency cycles and prevent unlimited graph size. </a:t>
            </a:r>
          </a:p>
          <a:p>
            <a:r>
              <a:rPr lang="en-US" dirty="0">
                <a:latin typeface="Times New Roman" panose="02020603050405020304" pitchFamily="18" charset="0"/>
                <a:cs typeface="Times New Roman" panose="02020603050405020304" pitchFamily="18" charset="0"/>
              </a:rPr>
              <a:t>As noted in the original </a:t>
            </a:r>
            <a:r>
              <a:rPr lang="en-US" dirty="0" err="1">
                <a:latin typeface="Times New Roman" panose="02020603050405020304" pitchFamily="18" charset="0"/>
                <a:cs typeface="Times New Roman" panose="02020603050405020304" pitchFamily="18" charset="0"/>
              </a:rPr>
              <a:t>Imperva</a:t>
            </a:r>
            <a:r>
              <a:rPr lang="en-US" dirty="0">
                <a:latin typeface="Times New Roman" panose="02020603050405020304" pitchFamily="18" charset="0"/>
                <a:cs typeface="Times New Roman" panose="02020603050405020304" pitchFamily="18" charset="0"/>
              </a:rPr>
              <a:t> research,</a:t>
            </a:r>
          </a:p>
          <a:p>
            <a:pPr lvl="1"/>
            <a:r>
              <a:rPr lang="en-US" i="1" dirty="0">
                <a:latin typeface="Times New Roman" panose="02020603050405020304" pitchFamily="18" charset="0"/>
                <a:cs typeface="Times New Roman" panose="02020603050405020304" pitchFamily="18" charset="0"/>
              </a:rPr>
              <a:t>“Nghttp2 restricts the dependency graph size to MAX_CONCURRENT_STREAMS. When a client tries to create a larger graph using priority frames, the server throws away old streams.”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https://www.imperva.com/docs/Imperva_HII_HTTP2.pdf</a:t>
            </a:r>
          </a:p>
          <a:p>
            <a:r>
              <a:rPr lang="en-US" dirty="0">
                <a:latin typeface="Times New Roman" panose="02020603050405020304" pitchFamily="18" charset="0"/>
                <a:cs typeface="Times New Roman" panose="02020603050405020304" pitchFamily="18" charset="0"/>
              </a:rPr>
              <a:t>However, the server implementation should also restrict dependency graphs to strict tree structure.</a:t>
            </a:r>
          </a:p>
        </p:txBody>
      </p:sp>
      <p:sp>
        <p:nvSpPr>
          <p:cNvPr id="4" name="Slide Number Placeholder 3">
            <a:extLst>
              <a:ext uri="{FF2B5EF4-FFF2-40B4-BE49-F238E27FC236}">
                <a16:creationId xmlns:a16="http://schemas.microsoft.com/office/drawing/2014/main" id="{26B7D032-5B7F-64D1-6884-2065DE71BAB7}"/>
              </a:ext>
            </a:extLst>
          </p:cNvPr>
          <p:cNvSpPr>
            <a:spLocks noGrp="1"/>
          </p:cNvSpPr>
          <p:nvPr>
            <p:ph type="sldNum" sz="quarter" idx="12"/>
          </p:nvPr>
        </p:nvSpPr>
        <p:spPr/>
        <p:txBody>
          <a:bodyPr/>
          <a:lstStyle/>
          <a:p>
            <a:fld id="{5846E172-7DB7-4ECC-BC06-E801DC15E1A4}" type="slidenum">
              <a:rPr lang="en-US" smtClean="0"/>
              <a:t>34</a:t>
            </a:fld>
            <a:endParaRPr lang="en-US"/>
          </a:p>
        </p:txBody>
      </p:sp>
      <p:pic>
        <p:nvPicPr>
          <p:cNvPr id="5" name="Picture 7">
            <a:extLst>
              <a:ext uri="{FF2B5EF4-FFF2-40B4-BE49-F238E27FC236}">
                <a16:creationId xmlns:a16="http://schemas.microsoft.com/office/drawing/2014/main" id="{D3E253B5-326F-8C11-FF0C-21B31061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500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6707-B000-3368-AA26-D165CA295577}"/>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Stream Multiplexing Attacks</a:t>
            </a:r>
            <a:endParaRPr lang="en-US" sz="6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8B8B58-BB2B-8469-ACFF-A9EFAC78DB5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This vulnerability was identified by the FCC as an example of vulnerabilities and included in the WG1 tasking</a:t>
            </a:r>
          </a:p>
          <a:p>
            <a:pPr lvl="1"/>
            <a:r>
              <a:rPr lang="en-US" dirty="0">
                <a:latin typeface="Times New Roman" panose="02020603050405020304" pitchFamily="18" charset="0"/>
                <a:cs typeface="Times New Roman" panose="02020603050405020304" pitchFamily="18" charset="0"/>
              </a:rPr>
              <a:t>An HTTP/2 stream represents a single request/response cycle</a:t>
            </a:r>
          </a:p>
          <a:p>
            <a:pPr lvl="1"/>
            <a:r>
              <a:rPr lang="en-US" dirty="0">
                <a:latin typeface="Times New Roman" panose="02020603050405020304" pitchFamily="18" charset="0"/>
                <a:cs typeface="Times New Roman" panose="02020603050405020304" pitchFamily="18" charset="0"/>
              </a:rPr>
              <a:t>Once the cycle is closed, RFC 7540 requires the stream identifier is not sued again over the same connection</a:t>
            </a:r>
          </a:p>
          <a:p>
            <a:pPr lvl="1"/>
            <a:r>
              <a:rPr lang="en-US" dirty="0">
                <a:latin typeface="Times New Roman" panose="02020603050405020304" pitchFamily="18" charset="0"/>
                <a:cs typeface="Times New Roman" panose="02020603050405020304" pitchFamily="18" charset="0"/>
              </a:rPr>
              <a:t>If an implementation of the HTTP/2 protocol stack on a server fails to follow this requirement, the result is a DoS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WG1 classified this as an implementation vulnerability, defined in section 6.1.7</a:t>
            </a:r>
          </a:p>
        </p:txBody>
      </p:sp>
      <p:sp>
        <p:nvSpPr>
          <p:cNvPr id="4" name="Slide Number Placeholder 3">
            <a:extLst>
              <a:ext uri="{FF2B5EF4-FFF2-40B4-BE49-F238E27FC236}">
                <a16:creationId xmlns:a16="http://schemas.microsoft.com/office/drawing/2014/main" id="{518CBA32-DEDF-A1D2-FAAE-855924015245}"/>
              </a:ext>
            </a:extLst>
          </p:cNvPr>
          <p:cNvSpPr>
            <a:spLocks noGrp="1"/>
          </p:cNvSpPr>
          <p:nvPr>
            <p:ph type="sldNum" sz="quarter" idx="12"/>
          </p:nvPr>
        </p:nvSpPr>
        <p:spPr/>
        <p:txBody>
          <a:bodyPr/>
          <a:lstStyle/>
          <a:p>
            <a:fld id="{5846E172-7DB7-4ECC-BC06-E801DC15E1A4}" type="slidenum">
              <a:rPr lang="en-US" smtClean="0"/>
              <a:t>35</a:t>
            </a:fld>
            <a:endParaRPr lang="en-US"/>
          </a:p>
        </p:txBody>
      </p:sp>
      <p:pic>
        <p:nvPicPr>
          <p:cNvPr id="5" name="Picture 7">
            <a:extLst>
              <a:ext uri="{FF2B5EF4-FFF2-40B4-BE49-F238E27FC236}">
                <a16:creationId xmlns:a16="http://schemas.microsoft.com/office/drawing/2014/main" id="{4030543C-024D-D144-805A-89DDBF2C4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75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6707-B000-3368-AA26-D165CA295577}"/>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Stream Multiplexing Attacks</a:t>
            </a:r>
            <a:endParaRPr lang="en-US" sz="6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8B8B58-BB2B-8469-ACFF-A9EFAC78DB5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RFC7540 clearly states that for a given connection, “</a:t>
            </a:r>
            <a:r>
              <a:rPr lang="en-US" i="1" dirty="0">
                <a:latin typeface="Times New Roman" panose="02020603050405020304" pitchFamily="18" charset="0"/>
                <a:cs typeface="Times New Roman" panose="02020603050405020304" pitchFamily="18" charset="0"/>
              </a:rPr>
              <a:t>Stream identifiers cannot be reused.</a:t>
            </a:r>
            <a:r>
              <a:rPr lang="en-US" dirty="0">
                <a:latin typeface="Times New Roman" panose="02020603050405020304" pitchFamily="18" charset="0"/>
                <a:cs typeface="Times New Roman" panose="02020603050405020304" pitchFamily="18" charset="0"/>
              </a:rPr>
              <a:t>” In this vulnerability, a flawed implementation fails to observe this requirement consistently. The mitigation is therefore for implementations to follow the RFC in this detail.</a:t>
            </a:r>
          </a:p>
        </p:txBody>
      </p:sp>
      <p:sp>
        <p:nvSpPr>
          <p:cNvPr id="4" name="Slide Number Placeholder 3">
            <a:extLst>
              <a:ext uri="{FF2B5EF4-FFF2-40B4-BE49-F238E27FC236}">
                <a16:creationId xmlns:a16="http://schemas.microsoft.com/office/drawing/2014/main" id="{518CBA32-DEDF-A1D2-FAAE-855924015245}"/>
              </a:ext>
            </a:extLst>
          </p:cNvPr>
          <p:cNvSpPr>
            <a:spLocks noGrp="1"/>
          </p:cNvSpPr>
          <p:nvPr>
            <p:ph type="sldNum" sz="quarter" idx="12"/>
          </p:nvPr>
        </p:nvSpPr>
        <p:spPr/>
        <p:txBody>
          <a:bodyPr/>
          <a:lstStyle/>
          <a:p>
            <a:fld id="{5846E172-7DB7-4ECC-BC06-E801DC15E1A4}" type="slidenum">
              <a:rPr lang="en-US" smtClean="0"/>
              <a:t>36</a:t>
            </a:fld>
            <a:endParaRPr lang="en-US"/>
          </a:p>
        </p:txBody>
      </p:sp>
      <p:pic>
        <p:nvPicPr>
          <p:cNvPr id="5" name="Picture 7">
            <a:extLst>
              <a:ext uri="{FF2B5EF4-FFF2-40B4-BE49-F238E27FC236}">
                <a16:creationId xmlns:a16="http://schemas.microsoft.com/office/drawing/2014/main" id="{4030543C-024D-D144-805A-89DDBF2C4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58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9DFA-F600-542E-6FCC-0A29BA275A72}"/>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URL Prefix Injection</a:t>
            </a:r>
            <a:endParaRPr lang="en-US" sz="6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B5C4DE-E0C1-CB34-7B70-395B7AC14E04}"/>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value of the scheme header is meant to be HTTP or HTTPS but it supports arbitrary bytes</a:t>
            </a:r>
          </a:p>
          <a:p>
            <a:pPr lvl="1"/>
            <a:r>
              <a:rPr lang="en-US" dirty="0">
                <a:latin typeface="Times New Roman" panose="02020603050405020304" pitchFamily="18" charset="0"/>
                <a:cs typeface="Times New Roman" panose="02020603050405020304" pitchFamily="18" charset="0"/>
              </a:rPr>
              <a:t>Some protocol stacks (implementations) use it to construct a URL w/out performing validation</a:t>
            </a:r>
          </a:p>
          <a:p>
            <a:pPr lvl="1"/>
            <a:r>
              <a:rPr lang="en-US" dirty="0">
                <a:latin typeface="Times New Roman" panose="02020603050405020304" pitchFamily="18" charset="0"/>
                <a:cs typeface="Times New Roman" panose="02020603050405020304" pitchFamily="18" charset="0"/>
              </a:rPr>
              <a:t>This allows the attacker to override the path and possibly poison the cache or create a server side request forgery (SSRF) vulnerability</a:t>
            </a:r>
          </a:p>
          <a:p>
            <a:pPr lvl="1"/>
            <a:r>
              <a:rPr lang="en-US" dirty="0">
                <a:latin typeface="Times New Roman" panose="02020603050405020304" pitchFamily="18" charset="0"/>
                <a:cs typeface="Times New Roman" panose="02020603050405020304" pitchFamily="18" charset="0"/>
              </a:rPr>
              <a:t>While the RFC allows this, implementations lacking validation this vulnerability can be affective</a:t>
            </a:r>
          </a:p>
          <a:p>
            <a:pPr lvl="1"/>
            <a:r>
              <a:rPr lang="en-US" dirty="0">
                <a:latin typeface="Times New Roman" panose="02020603050405020304" pitchFamily="18" charset="0"/>
                <a:cs typeface="Times New Roman" panose="02020603050405020304" pitchFamily="18" charset="0"/>
              </a:rPr>
              <a:t>Since the specific 5G implementations are unknown this was considered as a protocol level vulnerability</a:t>
            </a:r>
          </a:p>
          <a:p>
            <a:pPr lvl="1"/>
            <a:endParaRPr lang="en-US"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While this may not be an implementation vulnerability, it was included in the report for more thorough review and classification for the next report</a:t>
            </a:r>
          </a:p>
        </p:txBody>
      </p:sp>
      <p:sp>
        <p:nvSpPr>
          <p:cNvPr id="4" name="Slide Number Placeholder 3">
            <a:extLst>
              <a:ext uri="{FF2B5EF4-FFF2-40B4-BE49-F238E27FC236}">
                <a16:creationId xmlns:a16="http://schemas.microsoft.com/office/drawing/2014/main" id="{E71A6C2D-75E4-29A3-39B3-FB753347AE25}"/>
              </a:ext>
            </a:extLst>
          </p:cNvPr>
          <p:cNvSpPr>
            <a:spLocks noGrp="1"/>
          </p:cNvSpPr>
          <p:nvPr>
            <p:ph type="sldNum" sz="quarter" idx="12"/>
          </p:nvPr>
        </p:nvSpPr>
        <p:spPr/>
        <p:txBody>
          <a:bodyPr/>
          <a:lstStyle/>
          <a:p>
            <a:fld id="{5846E172-7DB7-4ECC-BC06-E801DC15E1A4}" type="slidenum">
              <a:rPr lang="en-US" smtClean="0"/>
              <a:t>37</a:t>
            </a:fld>
            <a:endParaRPr lang="en-US"/>
          </a:p>
        </p:txBody>
      </p:sp>
      <p:pic>
        <p:nvPicPr>
          <p:cNvPr id="5" name="Picture 7">
            <a:extLst>
              <a:ext uri="{FF2B5EF4-FFF2-40B4-BE49-F238E27FC236}">
                <a16:creationId xmlns:a16="http://schemas.microsoft.com/office/drawing/2014/main" id="{7BB80FF0-D67B-8262-CA0D-564BC03C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88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9DFA-F600-542E-6FCC-0A29BA275A72}"/>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URL Prefix Injection</a:t>
            </a:r>
            <a:endParaRPr lang="en-US" sz="6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B5C4DE-E0C1-CB34-7B70-395B7AC14E0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mitigation is to perform data validation on all header fields received from the client, but specifically for the arbitrary data in the </a:t>
            </a:r>
            <a:r>
              <a:rPr lang="en-US" i="1" dirty="0">
                <a:latin typeface="Times New Roman" panose="02020603050405020304" pitchFamily="18" charset="0"/>
                <a:cs typeface="Times New Roman" panose="02020603050405020304" pitchFamily="18" charset="0"/>
              </a:rPr>
              <a:t>:scheme </a:t>
            </a:r>
            <a:r>
              <a:rPr lang="en-US" dirty="0">
                <a:latin typeface="Times New Roman" panose="02020603050405020304" pitchFamily="18" charset="0"/>
                <a:cs typeface="Times New Roman" panose="02020603050405020304" pitchFamily="18" charset="0"/>
              </a:rPr>
              <a:t>pseudo-header. The server should accept only “http”, “https”, or other specific character strings as may be required. The ALPN extension in TLS is also for this purpose, however if the actual </a:t>
            </a:r>
            <a:r>
              <a:rPr lang="en-US" i="1" dirty="0">
                <a:latin typeface="Times New Roman" panose="02020603050405020304" pitchFamily="18" charset="0"/>
                <a:cs typeface="Times New Roman" panose="02020603050405020304" pitchFamily="18" charset="0"/>
              </a:rPr>
              <a:t>:scheme </a:t>
            </a:r>
            <a:r>
              <a:rPr lang="en-US" dirty="0">
                <a:latin typeface="Times New Roman" panose="02020603050405020304" pitchFamily="18" charset="0"/>
                <a:cs typeface="Times New Roman" panose="02020603050405020304" pitchFamily="18" charset="0"/>
              </a:rPr>
              <a:t>is not as expected then it should be rejected.</a:t>
            </a:r>
          </a:p>
        </p:txBody>
      </p:sp>
      <p:sp>
        <p:nvSpPr>
          <p:cNvPr id="4" name="Slide Number Placeholder 3">
            <a:extLst>
              <a:ext uri="{FF2B5EF4-FFF2-40B4-BE49-F238E27FC236}">
                <a16:creationId xmlns:a16="http://schemas.microsoft.com/office/drawing/2014/main" id="{E71A6C2D-75E4-29A3-39B3-FB753347AE25}"/>
              </a:ext>
            </a:extLst>
          </p:cNvPr>
          <p:cNvSpPr>
            <a:spLocks noGrp="1"/>
          </p:cNvSpPr>
          <p:nvPr>
            <p:ph type="sldNum" sz="quarter" idx="12"/>
          </p:nvPr>
        </p:nvSpPr>
        <p:spPr/>
        <p:txBody>
          <a:bodyPr/>
          <a:lstStyle/>
          <a:p>
            <a:fld id="{5846E172-7DB7-4ECC-BC06-E801DC15E1A4}" type="slidenum">
              <a:rPr lang="en-US" smtClean="0"/>
              <a:t>38</a:t>
            </a:fld>
            <a:endParaRPr lang="en-US"/>
          </a:p>
        </p:txBody>
      </p:sp>
      <p:pic>
        <p:nvPicPr>
          <p:cNvPr id="5" name="Picture 7">
            <a:extLst>
              <a:ext uri="{FF2B5EF4-FFF2-40B4-BE49-F238E27FC236}">
                <a16:creationId xmlns:a16="http://schemas.microsoft.com/office/drawing/2014/main" id="{7BB80FF0-D67B-8262-CA0D-564BC03C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0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1C1F-37E6-A57A-D9BE-D80267F240A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SBA customer attack </a:t>
            </a:r>
          </a:p>
        </p:txBody>
      </p:sp>
      <p:sp>
        <p:nvSpPr>
          <p:cNvPr id="3" name="Content Placeholder 2">
            <a:extLst>
              <a:ext uri="{FF2B5EF4-FFF2-40B4-BE49-F238E27FC236}">
                <a16:creationId xmlns:a16="http://schemas.microsoft.com/office/drawing/2014/main" id="{06C97D5C-0600-A026-7F19-24AB3E35E3C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following sequence illustrates this attack</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Attacker compromises or takes control over a Session </a:t>
            </a:r>
            <a:r>
              <a:rPr lang="en-US" dirty="0" err="1">
                <a:latin typeface="Times New Roman" panose="02020603050405020304" pitchFamily="18" charset="0"/>
                <a:cs typeface="Times New Roman" panose="02020603050405020304" pitchFamily="18" charset="0"/>
              </a:rPr>
              <a:t>Mgmt</a:t>
            </a:r>
            <a:r>
              <a:rPr lang="en-US" dirty="0">
                <a:latin typeface="Times New Roman" panose="02020603050405020304" pitchFamily="18" charset="0"/>
                <a:cs typeface="Times New Roman" panose="02020603050405020304" pitchFamily="18" charset="0"/>
              </a:rPr>
              <a:t> Function (SMF) (consumer) and is now ”inside” the SBA</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The compromised SMF mounts an SBA DoS attack against the Universal Data </a:t>
            </a:r>
            <a:r>
              <a:rPr lang="en-US" dirty="0" err="1">
                <a:latin typeface="Times New Roman" panose="02020603050405020304" pitchFamily="18" charset="0"/>
                <a:cs typeface="Times New Roman" panose="02020603050405020304" pitchFamily="18" charset="0"/>
              </a:rPr>
              <a:t>Mgmt</a:t>
            </a:r>
            <a:r>
              <a:rPr lang="en-US" dirty="0">
                <a:latin typeface="Times New Roman" panose="02020603050405020304" pitchFamily="18" charset="0"/>
                <a:cs typeface="Times New Roman" panose="02020603050405020304" pitchFamily="18" charset="0"/>
              </a:rPr>
              <a:t> (UDM) (producer) using the slow read vulnerability</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The 5G network operations degrade under this attack by the compromised SMF instance</a:t>
            </a:r>
          </a:p>
          <a:p>
            <a:pPr marL="914400" lvl="1" indent="-457200">
              <a:buFont typeface="+mj-lt"/>
              <a:buAutoNum type="arabicPeriod"/>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attack requires earlier steps to compromise the SMF (insider attack)</a:t>
            </a:r>
          </a:p>
        </p:txBody>
      </p:sp>
      <p:sp>
        <p:nvSpPr>
          <p:cNvPr id="4" name="Slide Number Placeholder 3">
            <a:extLst>
              <a:ext uri="{FF2B5EF4-FFF2-40B4-BE49-F238E27FC236}">
                <a16:creationId xmlns:a16="http://schemas.microsoft.com/office/drawing/2014/main" id="{A638A6CC-633E-2788-532F-155FBE26BB4D}"/>
              </a:ext>
            </a:extLst>
          </p:cNvPr>
          <p:cNvSpPr>
            <a:spLocks noGrp="1"/>
          </p:cNvSpPr>
          <p:nvPr>
            <p:ph type="sldNum" sz="quarter" idx="12"/>
          </p:nvPr>
        </p:nvSpPr>
        <p:spPr/>
        <p:txBody>
          <a:bodyPr/>
          <a:lstStyle/>
          <a:p>
            <a:fld id="{5846E172-7DB7-4ECC-BC06-E801DC15E1A4}" type="slidenum">
              <a:rPr lang="en-US" smtClean="0"/>
              <a:t>39</a:t>
            </a:fld>
            <a:endParaRPr lang="en-US"/>
          </a:p>
        </p:txBody>
      </p:sp>
      <p:pic>
        <p:nvPicPr>
          <p:cNvPr id="5" name="Picture 7">
            <a:extLst>
              <a:ext uri="{FF2B5EF4-FFF2-40B4-BE49-F238E27FC236}">
                <a16:creationId xmlns:a16="http://schemas.microsoft.com/office/drawing/2014/main" id="{5E0DF0D6-E75D-177E-0F95-D42FDBC2D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31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pic>
        <p:nvPicPr>
          <p:cNvPr id="7" name="Picture 7">
            <a:extLst>
              <a:ext uri="{FF2B5EF4-FFF2-40B4-BE49-F238E27FC236}">
                <a16:creationId xmlns:a16="http://schemas.microsoft.com/office/drawing/2014/main" id="{ACF2CE29-6963-C7B1-CEAC-7E84BAFC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289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1C1F-37E6-A57A-D9BE-D80267F240A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SBA customer attack </a:t>
            </a:r>
          </a:p>
        </p:txBody>
      </p:sp>
      <p:sp>
        <p:nvSpPr>
          <p:cNvPr id="3" name="Content Placeholder 2">
            <a:extLst>
              <a:ext uri="{FF2B5EF4-FFF2-40B4-BE49-F238E27FC236}">
                <a16:creationId xmlns:a16="http://schemas.microsoft.com/office/drawing/2014/main" id="{06C97D5C-0600-A026-7F19-24AB3E35E3C8}"/>
              </a:ext>
            </a:extLst>
          </p:cNvPr>
          <p:cNvSpPr>
            <a:spLocks noGrp="1"/>
          </p:cNvSpPr>
          <p:nvPr>
            <p:ph idx="1"/>
          </p:nvPr>
        </p:nvSpPr>
        <p:spPr>
          <a:xfrm>
            <a:off x="1126958" y="1557093"/>
            <a:ext cx="10515600" cy="4351338"/>
          </a:xfrm>
        </p:spPr>
        <p:txBody>
          <a:bodyPr/>
          <a:lstStyle/>
          <a:p>
            <a:r>
              <a:rPr lang="en-US" dirty="0">
                <a:latin typeface="Times New Roman" panose="02020603050405020304" pitchFamily="18" charset="0"/>
                <a:cs typeface="Times New Roman" panose="02020603050405020304" pitchFamily="18" charset="0"/>
              </a:rPr>
              <a:t>As stated previously and in the context of insider threats, the group recommends that operational administrative systems and controls rely on dedicated consoles and not use generic or general purpose devices (e.g. Laptops or PCs) to access administrative and operational systems. Any laptop or PC used to access the Internet or email should </a:t>
            </a:r>
            <a:r>
              <a:rPr lang="en-US" u="sng" dirty="0">
                <a:latin typeface="Times New Roman" panose="02020603050405020304" pitchFamily="18" charset="0"/>
                <a:cs typeface="Times New Roman" panose="02020603050405020304" pitchFamily="18" charset="0"/>
              </a:rPr>
              <a:t>never</a:t>
            </a:r>
            <a:r>
              <a:rPr lang="en-US" dirty="0">
                <a:latin typeface="Times New Roman" panose="02020603050405020304" pitchFamily="18" charset="0"/>
                <a:cs typeface="Times New Roman" panose="02020603050405020304" pitchFamily="18" charset="0"/>
              </a:rPr>
              <a:t> be used for accessing the 5G SBA system.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reiterate the group recommends the monitoring and detection of NF actions and further require proper escalation, review and approval prior to actual implementation of functional changes to the network. </a:t>
            </a:r>
          </a:p>
        </p:txBody>
      </p:sp>
      <p:sp>
        <p:nvSpPr>
          <p:cNvPr id="4" name="Slide Number Placeholder 3">
            <a:extLst>
              <a:ext uri="{FF2B5EF4-FFF2-40B4-BE49-F238E27FC236}">
                <a16:creationId xmlns:a16="http://schemas.microsoft.com/office/drawing/2014/main" id="{A638A6CC-633E-2788-532F-155FBE26BB4D}"/>
              </a:ext>
            </a:extLst>
          </p:cNvPr>
          <p:cNvSpPr>
            <a:spLocks noGrp="1"/>
          </p:cNvSpPr>
          <p:nvPr>
            <p:ph type="sldNum" sz="quarter" idx="12"/>
          </p:nvPr>
        </p:nvSpPr>
        <p:spPr/>
        <p:txBody>
          <a:bodyPr/>
          <a:lstStyle/>
          <a:p>
            <a:fld id="{5846E172-7DB7-4ECC-BC06-E801DC15E1A4}" type="slidenum">
              <a:rPr lang="en-US" smtClean="0"/>
              <a:t>40</a:t>
            </a:fld>
            <a:endParaRPr lang="en-US"/>
          </a:p>
        </p:txBody>
      </p:sp>
      <p:pic>
        <p:nvPicPr>
          <p:cNvPr id="5" name="Picture 7">
            <a:extLst>
              <a:ext uri="{FF2B5EF4-FFF2-40B4-BE49-F238E27FC236}">
                <a16:creationId xmlns:a16="http://schemas.microsoft.com/office/drawing/2014/main" id="{5E0DF0D6-E75D-177E-0F95-D42FDBC2D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87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327F-CB2F-D3A9-30B7-56F92DEC05E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Heist Attack</a:t>
            </a:r>
          </a:p>
        </p:txBody>
      </p:sp>
      <p:sp>
        <p:nvSpPr>
          <p:cNvPr id="3" name="Content Placeholder 2">
            <a:extLst>
              <a:ext uri="{FF2B5EF4-FFF2-40B4-BE49-F238E27FC236}">
                <a16:creationId xmlns:a16="http://schemas.microsoft.com/office/drawing/2014/main" id="{C47FD8B3-0B90-4996-EA83-88E8AE29C90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This attack is based on vulnerabilities in other protocols and implementation shortfalls</a:t>
            </a:r>
          </a:p>
          <a:p>
            <a:endParaRPr lang="en-US" dirty="0">
              <a:latin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“…because SSL/TLS does not hide the length of the clear-text message (a weakness that has been well-known to the security community since 1996) adversaries can directly infer the length of the response before encryption.”</a:t>
            </a:r>
          </a:p>
          <a:p>
            <a:pPr marL="457200" marR="0">
              <a:spcBef>
                <a:spcPts val="0"/>
              </a:spcBef>
              <a:spcAft>
                <a:spcPts val="0"/>
              </a:spcAft>
            </a:pPr>
            <a:endParaRPr lang="en-US" sz="1800" i="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With this information, the attacker can utilize the details of other protocols and web-browser activity including the handling of 3</a:t>
            </a:r>
            <a:r>
              <a:rPr lang="en-US" sz="1800" baseline="30000" dirty="0">
                <a:latin typeface="Times New Roman" panose="02020603050405020304" pitchFamily="18" charset="0"/>
                <a:ea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party cookies to extract encrypted behavior</a:t>
            </a: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More information and its applicability (as well as mitigation) on this type of attack will be provided in the final report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919021-2A14-C73F-7AAE-D365F8AC7660}"/>
              </a:ext>
            </a:extLst>
          </p:cNvPr>
          <p:cNvSpPr>
            <a:spLocks noGrp="1"/>
          </p:cNvSpPr>
          <p:nvPr>
            <p:ph type="sldNum" sz="quarter" idx="12"/>
          </p:nvPr>
        </p:nvSpPr>
        <p:spPr/>
        <p:txBody>
          <a:bodyPr/>
          <a:lstStyle/>
          <a:p>
            <a:fld id="{5846E172-7DB7-4ECC-BC06-E801DC15E1A4}" type="slidenum">
              <a:rPr lang="en-US" smtClean="0"/>
              <a:t>41</a:t>
            </a:fld>
            <a:endParaRPr lang="en-US"/>
          </a:p>
        </p:txBody>
      </p:sp>
      <p:pic>
        <p:nvPicPr>
          <p:cNvPr id="5" name="Picture 7">
            <a:extLst>
              <a:ext uri="{FF2B5EF4-FFF2-40B4-BE49-F238E27FC236}">
                <a16:creationId xmlns:a16="http://schemas.microsoft.com/office/drawing/2014/main" id="{47D506B3-C8FD-A5F1-A8D7-C9F6EDE45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179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327F-CB2F-D3A9-30B7-56F92DEC05E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Heist Attack</a:t>
            </a:r>
          </a:p>
        </p:txBody>
      </p:sp>
      <p:sp>
        <p:nvSpPr>
          <p:cNvPr id="3" name="Content Placeholder 2">
            <a:extLst>
              <a:ext uri="{FF2B5EF4-FFF2-40B4-BE49-F238E27FC236}">
                <a16:creationId xmlns:a16="http://schemas.microsoft.com/office/drawing/2014/main" id="{C47FD8B3-0B90-4996-EA83-88E8AE29C907}"/>
              </a:ext>
            </a:extLst>
          </p:cNvPr>
          <p:cNvSpPr>
            <a:spLocks noGrp="1"/>
          </p:cNvSpPr>
          <p:nvPr>
            <p:ph idx="1"/>
          </p:nvPr>
        </p:nvSpPr>
        <p:spPr>
          <a:xfrm>
            <a:off x="893762" y="1557093"/>
            <a:ext cx="10515600" cy="4351338"/>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following is the recommended mitigation for the Heist Attack.</a:t>
            </a:r>
          </a:p>
          <a:p>
            <a:r>
              <a:rPr lang="en-US" dirty="0">
                <a:latin typeface="Times New Roman" panose="02020603050405020304" pitchFamily="18" charset="0"/>
                <a:cs typeface="Times New Roman" panose="02020603050405020304" pitchFamily="18" charset="0"/>
              </a:rPr>
              <a:t> The 5G Core needs to be continuously scanned for: </a:t>
            </a:r>
          </a:p>
          <a:p>
            <a:pPr lvl="1"/>
            <a:r>
              <a:rPr lang="en-US" dirty="0">
                <a:latin typeface="Times New Roman" panose="02020603050405020304" pitchFamily="18" charset="0"/>
                <a:cs typeface="Times New Roman" panose="02020603050405020304" pitchFamily="18" charset="0"/>
              </a:rPr>
              <a:t>Port scans of the Operating System.  A credential scan of OS may be performed on some NFs depending upon business requirements, and</a:t>
            </a:r>
          </a:p>
          <a:p>
            <a:pPr lvl="1"/>
            <a:r>
              <a:rPr lang="en-US" dirty="0">
                <a:latin typeface="Times New Roman" panose="02020603050405020304" pitchFamily="18" charset="0"/>
                <a:cs typeface="Times New Roman" panose="02020603050405020304" pitchFamily="18" charset="0"/>
              </a:rPr>
              <a:t>Application layer scan of Network Functions [both Virtual Network Functions and Containerized Network Functions]. </a:t>
            </a:r>
          </a:p>
          <a:p>
            <a:pPr lvl="0"/>
            <a:r>
              <a:rPr lang="en-US" dirty="0">
                <a:latin typeface="Times New Roman" panose="02020603050405020304" pitchFamily="18" charset="0"/>
                <a:cs typeface="Times New Roman" panose="02020603050405020304" pitchFamily="18" charset="0"/>
              </a:rPr>
              <a:t>Once an anomaly is detected, the following actions are taken: </a:t>
            </a:r>
          </a:p>
          <a:p>
            <a:pPr lvl="1"/>
            <a:r>
              <a:rPr lang="en-US" dirty="0">
                <a:latin typeface="Times New Roman" panose="02020603050405020304" pitchFamily="18" charset="0"/>
                <a:cs typeface="Times New Roman" panose="02020603050405020304" pitchFamily="18" charset="0"/>
              </a:rPr>
              <a:t>A ticket is generated for any vulnerabilities found from the scan,</a:t>
            </a:r>
          </a:p>
          <a:p>
            <a:pPr lvl="1"/>
            <a:r>
              <a:rPr lang="en-US" dirty="0">
                <a:latin typeface="Times New Roman" panose="02020603050405020304" pitchFamily="18" charset="0"/>
                <a:cs typeface="Times New Roman" panose="02020603050405020304" pitchFamily="18" charset="0"/>
              </a:rPr>
              <a:t>The Security Operations team contacts the vendor to confirm the vulnerabilities OR to make sure there aren’t any false positives. If no false positives, then start planning to have a timeline to fix the vulnerabilities with the respective vendors, and </a:t>
            </a:r>
          </a:p>
          <a:p>
            <a:pPr lvl="1"/>
            <a:r>
              <a:rPr lang="en-US" dirty="0">
                <a:latin typeface="Times New Roman" panose="02020603050405020304" pitchFamily="18" charset="0"/>
                <a:cs typeface="Times New Roman" panose="02020603050405020304" pitchFamily="18" charset="0"/>
              </a:rPr>
              <a:t>Subsequent Lab testing of patch/point release updates that remedies the open scan vulnerabilities. </a:t>
            </a: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919021-2A14-C73F-7AAE-D365F8AC7660}"/>
              </a:ext>
            </a:extLst>
          </p:cNvPr>
          <p:cNvSpPr>
            <a:spLocks noGrp="1"/>
          </p:cNvSpPr>
          <p:nvPr>
            <p:ph type="sldNum" sz="quarter" idx="12"/>
          </p:nvPr>
        </p:nvSpPr>
        <p:spPr/>
        <p:txBody>
          <a:bodyPr/>
          <a:lstStyle/>
          <a:p>
            <a:fld id="{5846E172-7DB7-4ECC-BC06-E801DC15E1A4}" type="slidenum">
              <a:rPr lang="en-US" smtClean="0"/>
              <a:t>42</a:t>
            </a:fld>
            <a:endParaRPr lang="en-US"/>
          </a:p>
        </p:txBody>
      </p:sp>
      <p:pic>
        <p:nvPicPr>
          <p:cNvPr id="5" name="Picture 7">
            <a:extLst>
              <a:ext uri="{FF2B5EF4-FFF2-40B4-BE49-F238E27FC236}">
                <a16:creationId xmlns:a16="http://schemas.microsoft.com/office/drawing/2014/main" id="{47D506B3-C8FD-A5F1-A8D7-C9F6EDE45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363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327F-CB2F-D3A9-30B7-56F92DEC05E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Custom Headers Attack</a:t>
            </a:r>
          </a:p>
        </p:txBody>
      </p:sp>
      <p:sp>
        <p:nvSpPr>
          <p:cNvPr id="3" name="Content Placeholder 2">
            <a:extLst>
              <a:ext uri="{FF2B5EF4-FFF2-40B4-BE49-F238E27FC236}">
                <a16:creationId xmlns:a16="http://schemas.microsoft.com/office/drawing/2014/main" id="{C47FD8B3-0B90-4996-EA83-88E8AE29C90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addition to the standard HTTP/2 headers, 3GPP has specified several custom headers that are specific to a 5G SBA.  Some of these custom headers are defined for flow control and could be used by a compromised NF to slow or shut down critical functions within other NFs. </a:t>
            </a:r>
          </a:p>
          <a:p>
            <a:pPr lvl="1"/>
            <a:r>
              <a:rPr lang="en-US" dirty="0">
                <a:latin typeface="Times New Roman" panose="02020603050405020304" pitchFamily="18" charset="0"/>
                <a:cs typeface="Times New Roman" panose="02020603050405020304" pitchFamily="18" charset="0"/>
                <a:hlinkClick r:id="rId2" tooltip="https://ieeexplore.ieee.org/document/9952199"/>
              </a:rPr>
              <a:t>https://ieeexplore.ieee.org/document/9952199</a:t>
            </a:r>
            <a:endParaRPr lang="en-US" dirty="0">
              <a:latin typeface="Times New Roman" panose="02020603050405020304" pitchFamily="18" charset="0"/>
              <a:cs typeface="Times New Roman" panose="02020603050405020304" pitchFamily="18" charset="0"/>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919021-2A14-C73F-7AAE-D365F8AC7660}"/>
              </a:ext>
            </a:extLst>
          </p:cNvPr>
          <p:cNvSpPr>
            <a:spLocks noGrp="1"/>
          </p:cNvSpPr>
          <p:nvPr>
            <p:ph type="sldNum" sz="quarter" idx="12"/>
          </p:nvPr>
        </p:nvSpPr>
        <p:spPr/>
        <p:txBody>
          <a:bodyPr/>
          <a:lstStyle/>
          <a:p>
            <a:fld id="{5846E172-7DB7-4ECC-BC06-E801DC15E1A4}" type="slidenum">
              <a:rPr lang="en-US" smtClean="0"/>
              <a:t>43</a:t>
            </a:fld>
            <a:endParaRPr lang="en-US"/>
          </a:p>
        </p:txBody>
      </p:sp>
      <p:pic>
        <p:nvPicPr>
          <p:cNvPr id="5" name="Picture 7">
            <a:extLst>
              <a:ext uri="{FF2B5EF4-FFF2-40B4-BE49-F238E27FC236}">
                <a16:creationId xmlns:a16="http://schemas.microsoft.com/office/drawing/2014/main" id="{47D506B3-C8FD-A5F1-A8D7-C9F6EDE45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9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327F-CB2F-D3A9-30B7-56F92DEC05E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Recommendations: Custom Headers Attack</a:t>
            </a:r>
          </a:p>
        </p:txBody>
      </p:sp>
      <p:sp>
        <p:nvSpPr>
          <p:cNvPr id="3" name="Content Placeholder 2">
            <a:extLst>
              <a:ext uri="{FF2B5EF4-FFF2-40B4-BE49-F238E27FC236}">
                <a16:creationId xmlns:a16="http://schemas.microsoft.com/office/drawing/2014/main" id="{C47FD8B3-0B90-4996-EA83-88E8AE29C90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Monitoring of NF functions is recommended to determine if a NF is compromised. The mitigation is to ensure that comprehensive monitoring capabilities are in place which can detect and notify the network operator about abnormal NF behavior and hence enable the execution of appropriate mitigation countermeasures e.g. isolate and remove the NF from live service. </a:t>
            </a:r>
          </a:p>
          <a:p>
            <a:pPr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919021-2A14-C73F-7AAE-D365F8AC7660}"/>
              </a:ext>
            </a:extLst>
          </p:cNvPr>
          <p:cNvSpPr>
            <a:spLocks noGrp="1"/>
          </p:cNvSpPr>
          <p:nvPr>
            <p:ph type="sldNum" sz="quarter" idx="12"/>
          </p:nvPr>
        </p:nvSpPr>
        <p:spPr/>
        <p:txBody>
          <a:bodyPr/>
          <a:lstStyle/>
          <a:p>
            <a:fld id="{5846E172-7DB7-4ECC-BC06-E801DC15E1A4}" type="slidenum">
              <a:rPr lang="en-US" smtClean="0"/>
              <a:t>44</a:t>
            </a:fld>
            <a:endParaRPr lang="en-US"/>
          </a:p>
        </p:txBody>
      </p:sp>
      <p:pic>
        <p:nvPicPr>
          <p:cNvPr id="5" name="Picture 7">
            <a:extLst>
              <a:ext uri="{FF2B5EF4-FFF2-40B4-BE49-F238E27FC236}">
                <a16:creationId xmlns:a16="http://schemas.microsoft.com/office/drawing/2014/main" id="{47D506B3-C8FD-A5F1-A8D7-C9F6EDE45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913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0226-5C8B-3E0F-CB98-1A18637FE83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Implementation Vulnerabilities</a:t>
            </a:r>
          </a:p>
        </p:txBody>
      </p:sp>
      <p:sp>
        <p:nvSpPr>
          <p:cNvPr id="3" name="Content Placeholder 2">
            <a:extLst>
              <a:ext uri="{FF2B5EF4-FFF2-40B4-BE49-F238E27FC236}">
                <a16:creationId xmlns:a16="http://schemas.microsoft.com/office/drawing/2014/main" id="{D72E5C85-1CDF-D18C-570F-4DFA763A7AD4}"/>
              </a:ext>
            </a:extLst>
          </p:cNvPr>
          <p:cNvSpPr>
            <a:spLocks noGrp="1"/>
          </p:cNvSpPr>
          <p:nvPr>
            <p:ph idx="1"/>
          </p:nvPr>
        </p:nvSpPr>
        <p:spPr>
          <a:xfrm>
            <a:off x="838200" y="1566128"/>
            <a:ext cx="105156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Implementation issues do not implicate HTTP/2 systems in general, as do protocol issues. Recommended mitigation for implementation issues is a matter of upgrading to a version of the software provided by the product vendor that has a fix for the issue.</a:t>
            </a:r>
          </a:p>
          <a:p>
            <a:r>
              <a:rPr lang="en-US" dirty="0">
                <a:latin typeface="Times New Roman" panose="02020603050405020304" pitchFamily="18" charset="0"/>
                <a:cs typeface="Times New Roman" panose="02020603050405020304" pitchFamily="18" charset="0"/>
              </a:rPr>
              <a:t>When selecting vendors providing NFs to be used in the 5G system, those NFs should be tested and validated prior to deploying in the network. All NFs should be compliant with the 3GPP Security Assurance Specifications (SCAS) and its evolution for the specific NF. </a:t>
            </a:r>
          </a:p>
          <a:p>
            <a:r>
              <a:rPr lang="en-US" dirty="0">
                <a:latin typeface="Times New Roman" panose="02020603050405020304" pitchFamily="18" charset="0"/>
                <a:cs typeface="Times New Roman" panose="02020603050405020304" pitchFamily="18" charset="0"/>
              </a:rPr>
              <a:t>These vulnerabilities were not considered by WG1, as they are tracked through CVEs and fixed by each individual product supplier through patches – it is outside the scope of WG1</a:t>
            </a:r>
          </a:p>
        </p:txBody>
      </p:sp>
      <p:sp>
        <p:nvSpPr>
          <p:cNvPr id="4" name="Slide Number Placeholder 3">
            <a:extLst>
              <a:ext uri="{FF2B5EF4-FFF2-40B4-BE49-F238E27FC236}">
                <a16:creationId xmlns:a16="http://schemas.microsoft.com/office/drawing/2014/main" id="{34BD42B1-24E7-30CA-9ABE-343ADE472C50}"/>
              </a:ext>
            </a:extLst>
          </p:cNvPr>
          <p:cNvSpPr>
            <a:spLocks noGrp="1"/>
          </p:cNvSpPr>
          <p:nvPr>
            <p:ph type="sldNum" sz="quarter" idx="12"/>
          </p:nvPr>
        </p:nvSpPr>
        <p:spPr/>
        <p:txBody>
          <a:bodyPr/>
          <a:lstStyle/>
          <a:p>
            <a:fld id="{5846E172-7DB7-4ECC-BC06-E801DC15E1A4}" type="slidenum">
              <a:rPr lang="en-US" smtClean="0"/>
              <a:t>45</a:t>
            </a:fld>
            <a:endParaRPr lang="en-US"/>
          </a:p>
        </p:txBody>
      </p:sp>
      <p:pic>
        <p:nvPicPr>
          <p:cNvPr id="5" name="Picture 7">
            <a:extLst>
              <a:ext uri="{FF2B5EF4-FFF2-40B4-BE49-F238E27FC236}">
                <a16:creationId xmlns:a16="http://schemas.microsoft.com/office/drawing/2014/main" id="{A8B34B86-C05D-4279-3E97-ED2BDF2B6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41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FBAB-BD9A-74B4-DB2B-8F73E9E3EF93}"/>
              </a:ext>
            </a:extLst>
          </p:cNvPr>
          <p:cNvSpPr>
            <a:spLocks noGrp="1"/>
          </p:cNvSpPr>
          <p:nvPr>
            <p:ph type="title"/>
          </p:nvPr>
        </p:nvSpPr>
        <p:spPr>
          <a:xfrm>
            <a:off x="838200" y="365125"/>
            <a:ext cx="10515600" cy="445001"/>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9AF8CABE-A650-07CB-CE5F-C0982EE01F6B}"/>
              </a:ext>
            </a:extLst>
          </p:cNvPr>
          <p:cNvSpPr>
            <a:spLocks noGrp="1"/>
          </p:cNvSpPr>
          <p:nvPr>
            <p:ph idx="1"/>
          </p:nvPr>
        </p:nvSpPr>
        <p:spPr>
          <a:xfrm>
            <a:off x="838200" y="914400"/>
            <a:ext cx="11228888" cy="5189621"/>
          </a:xfrm>
        </p:spPr>
        <p:txBody>
          <a:bodyPr>
            <a:normAutofit lnSpcReduction="10000"/>
          </a:bodyPr>
          <a:lstStyle/>
          <a:p>
            <a:r>
              <a:rPr lang="en-US" dirty="0">
                <a:latin typeface="Times New Roman" panose="02020603050405020304" pitchFamily="18" charset="0"/>
                <a:cs typeface="Times New Roman" panose="02020603050405020304" pitchFamily="18" charset="0"/>
              </a:rPr>
              <a:t>While the use of HTTP/1.1 may be allowed in some parts of the 5G ecosystem, the known vulnerabilities suggest the use of HTTP/2 or later should be standardized for all 5G signaling</a:t>
            </a:r>
          </a:p>
          <a:p>
            <a:r>
              <a:rPr lang="en-US" dirty="0">
                <a:latin typeface="Times New Roman" panose="02020603050405020304" pitchFamily="18" charset="0"/>
                <a:cs typeface="Times New Roman" panose="02020603050405020304" pitchFamily="18" charset="0"/>
              </a:rPr>
              <a:t>All service providers providing 5G services or maintaining 5G systems should ensure they have practiced the latest network hygiene and implemented the latest security best practices to prevent insider threats. </a:t>
            </a:r>
          </a:p>
          <a:p>
            <a:r>
              <a:rPr lang="en-US" dirty="0">
                <a:latin typeface="Times New Roman" panose="02020603050405020304" pitchFamily="18" charset="0"/>
                <a:cs typeface="Times New Roman" panose="02020603050405020304" pitchFamily="18" charset="0"/>
              </a:rPr>
              <a:t>FCC: If future evolutions of 3GPP standards make a determination to adopt the usage of HTTP/3 and QUIC, the FCC should consider future CSRIC efforts to study the use of HTTP/3 and QUIC in the context of 5G and future systems. </a:t>
            </a:r>
          </a:p>
          <a:p>
            <a:r>
              <a:rPr lang="en-US" dirty="0">
                <a:latin typeface="Times New Roman" panose="02020603050405020304" pitchFamily="18" charset="0"/>
                <a:cs typeface="Times New Roman" panose="02020603050405020304" pitchFamily="18" charset="0"/>
              </a:rPr>
              <a:t>FCC: A future CSRIC should research the security and vulnerabilities of APIs used within 5G networks, both within the core network or exposed outside the core network.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787052-A828-E717-E4AA-3FC8D981D737}"/>
              </a:ext>
            </a:extLst>
          </p:cNvPr>
          <p:cNvSpPr>
            <a:spLocks noGrp="1"/>
          </p:cNvSpPr>
          <p:nvPr>
            <p:ph type="sldNum" sz="quarter" idx="12"/>
          </p:nvPr>
        </p:nvSpPr>
        <p:spPr/>
        <p:txBody>
          <a:bodyPr/>
          <a:lstStyle/>
          <a:p>
            <a:fld id="{5846E172-7DB7-4ECC-BC06-E801DC15E1A4}" type="slidenum">
              <a:rPr lang="en-US" smtClean="0"/>
              <a:t>46</a:t>
            </a:fld>
            <a:endParaRPr lang="en-US"/>
          </a:p>
        </p:txBody>
      </p:sp>
      <p:pic>
        <p:nvPicPr>
          <p:cNvPr id="5" name="Picture 7">
            <a:extLst>
              <a:ext uri="{FF2B5EF4-FFF2-40B4-BE49-F238E27FC236}">
                <a16:creationId xmlns:a16="http://schemas.microsoft.com/office/drawing/2014/main" id="{F4CD1770-F1C6-4613-2E77-848F410E1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66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pic>
        <p:nvPicPr>
          <p:cNvPr id="7" name="Picture 7">
            <a:extLst>
              <a:ext uri="{FF2B5EF4-FFF2-40B4-BE49-F238E27FC236}">
                <a16:creationId xmlns:a16="http://schemas.microsoft.com/office/drawing/2014/main" id="{59817844-D91F-E797-8DE9-D0986CB2B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E7AA447-7B82-95FE-BAA3-AE649927F232}"/>
              </a:ext>
            </a:extLst>
          </p:cNvPr>
          <p:cNvSpPr txBox="1">
            <a:spLocks/>
          </p:cNvSpPr>
          <p:nvPr/>
        </p:nvSpPr>
        <p:spPr>
          <a:xfrm>
            <a:off x="7163444" y="2994120"/>
            <a:ext cx="4228456" cy="85780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Report on Security Vulnerabilities and Mitigations in HTTP2</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pic>
        <p:nvPicPr>
          <p:cNvPr id="7" name="Picture 7">
            <a:extLst>
              <a:ext uri="{FF2B5EF4-FFF2-40B4-BE49-F238E27FC236}">
                <a16:creationId xmlns:a16="http://schemas.microsoft.com/office/drawing/2014/main" id="{59817844-D91F-E797-8DE9-D0986CB2B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E7AA447-7B82-95FE-BAA3-AE649927F232}"/>
              </a:ext>
            </a:extLst>
          </p:cNvPr>
          <p:cNvSpPr txBox="1">
            <a:spLocks/>
          </p:cNvSpPr>
          <p:nvPr/>
        </p:nvSpPr>
        <p:spPr>
          <a:xfrm>
            <a:off x="7163444" y="2994120"/>
            <a:ext cx="4228456" cy="85780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Report on Security Vulnerabilities and Mitigations in HTTP2</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1221540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21039" y="4472499"/>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48417" y="2930500"/>
            <a:ext cx="4327341" cy="99699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Report on Recommendations on the Role of the FCC in Promoting the Availability of Standards for 5G Environment of Virtualization Technology</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
        <p:nvSpPr>
          <p:cNvPr id="7" name="Title 1">
            <a:extLst>
              <a:ext uri="{FF2B5EF4-FFF2-40B4-BE49-F238E27FC236}">
                <a16:creationId xmlns:a16="http://schemas.microsoft.com/office/drawing/2014/main" id="{546B484C-0AF6-2780-12CF-C2D95291F64F}"/>
              </a:ext>
            </a:extLst>
          </p:cNvPr>
          <p:cNvSpPr txBox="1">
            <a:spLocks/>
          </p:cNvSpPr>
          <p:nvPr/>
        </p:nvSpPr>
        <p:spPr>
          <a:xfrm>
            <a:off x="7625232" y="2472249"/>
            <a:ext cx="2873439" cy="418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8" name="Picture 7">
            <a:extLst>
              <a:ext uri="{FF2B5EF4-FFF2-40B4-BE49-F238E27FC236}">
                <a16:creationId xmlns:a16="http://schemas.microsoft.com/office/drawing/2014/main" id="{6E3A4A41-7663-0CE1-7E3A-6CC983B81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2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25344" y="3133745"/>
            <a:ext cx="4228456" cy="85780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Report on Security Vulnerabilities and Mitigations in HTTP2</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pic>
        <p:nvPicPr>
          <p:cNvPr id="7" name="Picture 7">
            <a:extLst>
              <a:ext uri="{FF2B5EF4-FFF2-40B4-BE49-F238E27FC236}">
                <a16:creationId xmlns:a16="http://schemas.microsoft.com/office/drawing/2014/main" id="{9F4C63A5-4417-19F4-ABF2-F301AEA0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903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Micaela Giuhat, 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John Roese, 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Jeff Goldthorp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4" name="Rectangle 308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04672" y="802955"/>
            <a:ext cx="4766330" cy="1454051"/>
          </a:xfrm>
        </p:spPr>
        <p:txBody>
          <a:bodyPr>
            <a:normAutofit/>
          </a:bodyPr>
          <a:lstStyle/>
          <a:p>
            <a:pPr eaLnBrk="1" hangingPunct="1"/>
            <a:r>
              <a:rPr lang="en-US" sz="3600" b="1">
                <a:solidFill>
                  <a:schemeClr val="tx2"/>
                </a:solidFill>
                <a:latin typeface="Times New Roman" panose="02020603050405020304" pitchFamily="18" charset="0"/>
                <a:ea typeface="ＭＳ Ｐゴシック" pitchFamily="34" charset="-128"/>
                <a:cs typeface="Times New Roman" panose="02020603050405020304" pitchFamily="18" charset="0"/>
              </a:rPr>
              <a:t>Milestones</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04672" y="2421683"/>
            <a:ext cx="4765949" cy="3353476"/>
          </a:xfrm>
        </p:spPr>
        <p:txBody>
          <a:bodyPr anchor="t">
            <a:normAutofit/>
          </a:bodyPr>
          <a:lstStyle/>
          <a:p>
            <a:pPr marL="457200" marR="0" indent="-457200" fontAlgn="ctr">
              <a:spcBef>
                <a:spcPts val="0"/>
              </a:spcBef>
              <a:spcAft>
                <a:spcPts val="0"/>
              </a:spcAft>
              <a:buFont typeface="+mj-lt"/>
              <a:buAutoNum type="arabicPeriod"/>
            </a:pPr>
            <a:r>
              <a:rPr lang="en-US" sz="1800" b="0" i="0">
                <a:solidFill>
                  <a:schemeClr val="tx2"/>
                </a:solidFill>
                <a:effectLst/>
                <a:latin typeface="Times New Roman" panose="02020603050405020304" pitchFamily="18" charset="0"/>
              </a:rPr>
              <a:t>Report on How Virtualization Technologies can be Used to Promote 5G Security and Reliability - </a:t>
            </a:r>
            <a:r>
              <a:rPr lang="en-US" sz="1800" b="1" i="1">
                <a:solidFill>
                  <a:schemeClr val="tx2"/>
                </a:solidFill>
                <a:effectLst/>
                <a:latin typeface="Times New Roman" panose="02020603050405020304" pitchFamily="18" charset="0"/>
              </a:rPr>
              <a:t>December 2022 [Completed]</a:t>
            </a:r>
          </a:p>
          <a:p>
            <a:pPr marL="457200" marR="0" indent="-457200" fontAlgn="ctr">
              <a:spcBef>
                <a:spcPts val="0"/>
              </a:spcBef>
              <a:spcAft>
                <a:spcPts val="0"/>
              </a:spcAft>
              <a:buFont typeface="+mj-lt"/>
              <a:buAutoNum type="arabicPeriod"/>
            </a:pPr>
            <a:endParaRPr lang="en-US" sz="1800" b="1" i="1">
              <a:solidFill>
                <a:schemeClr val="tx2"/>
              </a:solidFill>
              <a:latin typeface="Times New Roman" panose="02020603050405020304" pitchFamily="18" charset="0"/>
            </a:endParaRPr>
          </a:p>
          <a:p>
            <a:pPr marL="457200" marR="0" indent="-457200" fontAlgn="ctr">
              <a:spcBef>
                <a:spcPts val="0"/>
              </a:spcBef>
              <a:spcAft>
                <a:spcPts val="0"/>
              </a:spcAft>
              <a:buFont typeface="+mj-lt"/>
              <a:buAutoNum type="arabicPeriod"/>
            </a:pPr>
            <a:r>
              <a:rPr lang="en-US" sz="1800" b="0" i="0">
                <a:solidFill>
                  <a:schemeClr val="tx2"/>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1800" b="1" i="1">
                <a:solidFill>
                  <a:schemeClr val="tx2"/>
                </a:solidFill>
                <a:effectLst/>
                <a:latin typeface="Times New Roman" panose="02020603050405020304" pitchFamily="18" charset="0"/>
              </a:rPr>
              <a:t>June 2023</a:t>
            </a:r>
            <a:endParaRPr lang="en-US" sz="1800" b="0" i="0">
              <a:solidFill>
                <a:schemeClr val="tx2"/>
              </a:solidFill>
              <a:effectLst/>
              <a:latin typeface="Calibri" panose="020F0502020204030204" pitchFamily="34" charset="0"/>
            </a:endParaRPr>
          </a:p>
          <a:p>
            <a:pPr marR="0" indent="0">
              <a:spcBef>
                <a:spcPts val="0"/>
              </a:spcBef>
              <a:spcAft>
                <a:spcPts val="600"/>
              </a:spcAft>
              <a:buNone/>
            </a:pPr>
            <a:endParaRPr lang="en-US" sz="18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086" name="Group 308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087" name="Freeform: Shape 308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8" name="Freeform: Shape 308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Freeform: Shape 308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0" name="Freeform: Shape 308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624624"/>
            <a:ext cx="4142232" cy="25322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D5A3E25-0842-43EE-901B-BA590748A92E}"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230232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8F2876-8A98-6F81-C868-180D7A81A1B5}"/>
              </a:ext>
            </a:extLst>
          </p:cNvPr>
          <p:cNvSpPr>
            <a:spLocks noGrp="1"/>
          </p:cNvSpPr>
          <p:nvPr>
            <p:ph type="title"/>
          </p:nvPr>
        </p:nvSpPr>
        <p:spPr>
          <a:xfrm>
            <a:off x="219119" y="71934"/>
            <a:ext cx="11972881" cy="1330840"/>
          </a:xfrm>
        </p:spPr>
        <p:txBody>
          <a:bodyPr>
            <a:normAutofit/>
          </a:bodyPr>
          <a:lstStyle/>
          <a:p>
            <a:pPr algn="ctr"/>
            <a:r>
              <a:rPr lang="en-US" sz="3600" b="1" dirty="0">
                <a:latin typeface="Times New Roman" panose="02020603050405020304" pitchFamily="18" charset="0"/>
                <a:cs typeface="Times New Roman" panose="02020603050405020304" pitchFamily="18" charset="0"/>
              </a:rPr>
              <a:t>Methodology and Questions</a:t>
            </a:r>
          </a:p>
        </p:txBody>
      </p:sp>
      <p:sp>
        <p:nvSpPr>
          <p:cNvPr id="3" name="Content Placeholder 2">
            <a:extLst>
              <a:ext uri="{FF2B5EF4-FFF2-40B4-BE49-F238E27FC236}">
                <a16:creationId xmlns:a16="http://schemas.microsoft.com/office/drawing/2014/main" id="{FFC09835-4AA6-F529-2316-7A2D7E45493A}"/>
              </a:ext>
            </a:extLst>
          </p:cNvPr>
          <p:cNvSpPr>
            <a:spLocks noGrp="1"/>
          </p:cNvSpPr>
          <p:nvPr>
            <p:ph idx="1"/>
          </p:nvPr>
        </p:nvSpPr>
        <p:spPr>
          <a:xfrm>
            <a:off x="477815" y="1474707"/>
            <a:ext cx="5752863" cy="4745340"/>
          </a:xfrm>
        </p:spPr>
        <p:txBody>
          <a:bodyPr>
            <a:noAutofit/>
          </a:bodyPr>
          <a:lstStyle/>
          <a:p>
            <a:r>
              <a:rPr lang="en-US" sz="2000" b="0" i="0" u="none" strike="noStrike" baseline="0" dirty="0">
                <a:latin typeface="Times New Roman" panose="02020603050405020304" pitchFamily="18" charset="0"/>
              </a:rPr>
              <a:t>CSRIC VIII WG3 consists of industry experts from Telecom, Wireless, IT, and Security domains.</a:t>
            </a:r>
          </a:p>
          <a:p>
            <a:r>
              <a:rPr lang="en-US" sz="2000" b="0" i="0" u="none" strike="noStrike" baseline="0" dirty="0">
                <a:latin typeface="Times New Roman" panose="02020603050405020304" pitchFamily="18" charset="0"/>
              </a:rPr>
              <a:t>The team's deep technical insight and knowledge was leveraged to provide the insight for the report.</a:t>
            </a:r>
          </a:p>
          <a:p>
            <a:r>
              <a:rPr lang="en-US" sz="2000" b="0" i="0" u="none" strike="noStrike" baseline="0" dirty="0">
                <a:latin typeface="Times New Roman" panose="02020603050405020304" pitchFamily="18" charset="0"/>
              </a:rPr>
              <a:t>The first report included a review of industry lessons, insights from experts, best practices assessment, and a comparison of virtualized and non-virtualized security vulnerabilities in 5G networks.</a:t>
            </a:r>
          </a:p>
          <a:p>
            <a:r>
              <a:rPr lang="en-US" sz="2000" b="0" i="0" u="none" strike="noStrike" baseline="0" dirty="0">
                <a:latin typeface="Times New Roman" panose="02020603050405020304" pitchFamily="18" charset="0"/>
              </a:rPr>
              <a:t>This second report focuses on addressing </a:t>
            </a:r>
            <a:r>
              <a:rPr lang="en-US" sz="2000" b="0" i="0" u="sng" strike="noStrike" baseline="0" dirty="0">
                <a:latin typeface="Times New Roman" panose="02020603050405020304" pitchFamily="18" charset="0"/>
              </a:rPr>
              <a:t>four</a:t>
            </a:r>
            <a:r>
              <a:rPr lang="en-US" sz="2000" b="0" i="0" u="none" strike="noStrike" baseline="0" dirty="0">
                <a:latin typeface="Times New Roman" panose="02020603050405020304" pitchFamily="18" charset="0"/>
              </a:rPr>
              <a:t> questions posed by the FCC and provides comprehensive recommendations based on the previous report and work.</a:t>
            </a:r>
          </a:p>
          <a:p>
            <a:pPr lvl="1"/>
            <a:endParaRPr lang="en-US" sz="2000" b="0" i="0" u="none" strike="noStrike" baseline="0" dirty="0">
              <a:latin typeface="Times New Roman" panose="02020603050405020304" pitchFamily="18" charset="0"/>
            </a:endParaRPr>
          </a:p>
        </p:txBody>
      </p:sp>
      <p:sp>
        <p:nvSpPr>
          <p:cNvPr id="5" name="Content Placeholder 2">
            <a:extLst>
              <a:ext uri="{FF2B5EF4-FFF2-40B4-BE49-F238E27FC236}">
                <a16:creationId xmlns:a16="http://schemas.microsoft.com/office/drawing/2014/main" id="{DDD257B9-60C2-E128-257B-643629561B1A}"/>
              </a:ext>
            </a:extLst>
          </p:cNvPr>
          <p:cNvSpPr txBox="1">
            <a:spLocks/>
          </p:cNvSpPr>
          <p:nvPr/>
        </p:nvSpPr>
        <p:spPr>
          <a:xfrm>
            <a:off x="6708493" y="1474707"/>
            <a:ext cx="5461653" cy="3908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Steps that the FCC should take (if any) to help coordinate formal standards, informal standards, and any collaborative open-interface community efforts to ensure interoperability in the virtualized 5G space.</a:t>
            </a:r>
          </a:p>
          <a:p>
            <a:pPr marL="34290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Recommendations on how the FCC can promote collaborations to achieve innovation in virtualized 5G.</a:t>
            </a:r>
          </a:p>
          <a:p>
            <a:pPr marL="34290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Recommendations on actions the FCC can take to build confidence in virtualized 5G solutions based upon open-source cloud computing software.</a:t>
            </a:r>
          </a:p>
          <a:p>
            <a:pPr marL="34290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Any other ways in which FCC can promote a diverse, competitive 5G environment.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5D02DF5D-D581-B950-48BF-E285B87194B8}"/>
              </a:ext>
            </a:extLst>
          </p:cNvPr>
          <p:cNvSpPr txBox="1"/>
          <p:nvPr/>
        </p:nvSpPr>
        <p:spPr>
          <a:xfrm>
            <a:off x="8583549" y="972635"/>
            <a:ext cx="15167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Questions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948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3107B-617A-4759-BC2A-76B99C5EA556}"/>
              </a:ext>
            </a:extLst>
          </p:cNvPr>
          <p:cNvSpPr>
            <a:spLocks noGrp="1"/>
          </p:cNvSpPr>
          <p:nvPr>
            <p:ph sz="half" idx="1"/>
          </p:nvPr>
        </p:nvSpPr>
        <p:spPr>
          <a:xfrm>
            <a:off x="361170" y="1593405"/>
            <a:ext cx="6207410" cy="4351338"/>
          </a:xfrm>
        </p:spPr>
        <p:txBody>
          <a:bodyPr>
            <a:noAutofit/>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Marla Dowell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Andrew L. Drozd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Bob Everson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Cisco Systems,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Michael Gallagher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Goldberg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National Security Agency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Javed Khan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Altiostar</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Douglas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Knisely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Qualcomm Technologies,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Jennifer Manner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EchoStar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Serge Manning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T-Mobile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50000"/>
              </a:lnSpc>
              <a:spcBef>
                <a:spcPts val="0"/>
              </a:spcBef>
              <a:spcAft>
                <a:spcPts val="0"/>
              </a:spcAft>
              <a:buNone/>
            </a:pPr>
            <a:r>
              <a:rPr lang="en-US" sz="1600" b="1" dirty="0">
                <a:latin typeface="Times New Roman" panose="02020603050405020304" pitchFamily="18" charset="0"/>
                <a:ea typeface="Calibri" panose="020F0502020204030204" pitchFamily="34" charset="0"/>
                <a:cs typeface="Times New Roman" panose="02020603050405020304" pitchFamily="18" charset="0"/>
              </a:rPr>
              <a:t>Timothy May, </a:t>
            </a:r>
            <a:r>
              <a:rPr lang="en-US" sz="1600" i="1" dirty="0">
                <a:latin typeface="Times New Roman" panose="02020603050405020304" pitchFamily="18" charset="0"/>
                <a:ea typeface="Calibri" panose="020F0502020204030204" pitchFamily="34" charset="0"/>
                <a:cs typeface="Times New Roman" panose="02020603050405020304" pitchFamily="18" charset="0"/>
              </a:rPr>
              <a:t>NTIA</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McGrath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Nokia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1800" dirty="0"/>
          </a:p>
        </p:txBody>
      </p:sp>
      <p:sp>
        <p:nvSpPr>
          <p:cNvPr id="5" name="Content Placeholder 4">
            <a:extLst>
              <a:ext uri="{FF2B5EF4-FFF2-40B4-BE49-F238E27FC236}">
                <a16:creationId xmlns:a16="http://schemas.microsoft.com/office/drawing/2014/main" id="{534DD434-959A-439A-BBF3-18F426A9B70E}"/>
              </a:ext>
            </a:extLst>
          </p:cNvPr>
          <p:cNvSpPr>
            <a:spLocks noGrp="1"/>
          </p:cNvSpPr>
          <p:nvPr>
            <p:ph sz="half" idx="2"/>
          </p:nvPr>
        </p:nvSpPr>
        <p:spPr>
          <a:xfrm>
            <a:off x="6507759" y="1567942"/>
            <a:ext cx="5480807" cy="4561994"/>
          </a:xfrm>
        </p:spPr>
        <p:txBody>
          <a:bodyPr>
            <a:normAutofit lnSpcReduction="10000"/>
          </a:bodyPr>
          <a:lstStyle/>
          <a:p>
            <a:pPr marL="0" indent="0">
              <a:lnSpc>
                <a:spcPct val="150000"/>
              </a:lnSpc>
              <a:spcBef>
                <a:spcPts val="0"/>
              </a:spcBef>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William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Mikucki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Keith O’Brien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Palo Alto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Jitendra Patel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AT&amp;T, Inc.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Leo Popokh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50000"/>
              </a:lnSpc>
              <a:spcBef>
                <a:spcPts val="0"/>
              </a:spcBef>
              <a:buNone/>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Stere Preda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Ericsson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Sawanobori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Jane Shen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Mavenir</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Santiago Rodriguez</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Motorola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Frank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Suraci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Peter Tomczak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Claire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Vishik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Intel</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Damien Whaley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Cox Communications</a:t>
            </a:r>
          </a:p>
          <a:p>
            <a:pPr marL="0" marR="0" lvl="0" indent="0">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George Woodward, </a:t>
            </a:r>
            <a:r>
              <a:rPr lang="en-US" sz="1600" i="1" dirty="0">
                <a:latin typeface="Times New Roman" panose="02020603050405020304" pitchFamily="18" charset="0"/>
                <a:cs typeface="Times New Roman" panose="02020603050405020304" pitchFamily="18" charset="0"/>
              </a:rPr>
              <a:t>Rural Wireless Association </a:t>
            </a: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349098"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Members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1682045" y="6167839"/>
            <a:ext cx="8891600" cy="33855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Jeff Goldthorp</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8" name="Picture 7">
            <a:extLst>
              <a:ext uri="{FF2B5EF4-FFF2-40B4-BE49-F238E27FC236}">
                <a16:creationId xmlns:a16="http://schemas.microsoft.com/office/drawing/2014/main" id="{270DB1C2-F103-45AB-84A5-D8A2F80C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2908265-65C7-4420-9095-5B707005DB80}"/>
              </a:ext>
            </a:extLst>
          </p:cNvPr>
          <p:cNvSpPr txBox="1"/>
          <p:nvPr/>
        </p:nvSpPr>
        <p:spPr>
          <a:xfrm>
            <a:off x="203432" y="992027"/>
            <a:ext cx="6876097" cy="660758"/>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Micaela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Giuhat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John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Roese</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Dell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48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C1CE-DB7A-4175-9FC3-92A1B1561797}"/>
              </a:ext>
            </a:extLst>
          </p:cNvPr>
          <p:cNvSpPr>
            <a:spLocks noGrp="1"/>
          </p:cNvSpPr>
          <p:nvPr>
            <p:ph idx="1"/>
          </p:nvPr>
        </p:nvSpPr>
        <p:spPr>
          <a:xfrm>
            <a:off x="441686" y="1018095"/>
            <a:ext cx="10699459" cy="4920792"/>
          </a:xfrm>
        </p:spPr>
        <p:txBody>
          <a:bodyPr>
            <a:normAutofit fontScale="92500" lnSpcReduction="20000"/>
          </a:bodyPr>
          <a:lstStyle/>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Reza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Arefi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Afeite Dadja,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CTIA</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Kevin Green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Bryan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Doug Montgomery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NIST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Vishwamitra</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Nandlall,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Dell Technologies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Scott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Poretsky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Ericsson</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Rowland Shaw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Technologies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Matthew Sneed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Megan Stapleton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Comtech Telecommunications Corp.</a:t>
            </a:r>
          </a:p>
          <a:p>
            <a:pPr marL="457200" marR="0" lvl="1" indent="0">
              <a:lnSpc>
                <a:spcPct val="150000"/>
              </a:lnSpc>
              <a:spcBef>
                <a:spcPts val="0"/>
              </a:spcBef>
              <a:spcAft>
                <a:spcPts val="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Darrell Stogner</a:t>
            </a:r>
            <a:r>
              <a:rPr lang="en-US" sz="1800" i="1" dirty="0">
                <a:latin typeface="Times New Roman" panose="02020603050405020304" pitchFamily="18" charset="0"/>
                <a:ea typeface="Calibri" panose="020F0502020204030204" pitchFamily="34" charset="0"/>
                <a:cs typeface="Times New Roman" panose="02020603050405020304" pitchFamily="18" charset="0"/>
              </a:rPr>
              <a:t>, Motorola Solutions</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latin typeface="Times New Roman" panose="02020603050405020304" pitchFamily="18" charset="0"/>
                <a:cs typeface="Times New Roman" panose="02020603050405020304" pitchFamily="18" charset="0"/>
              </a:rPr>
              <a:t>Ryan Stokes,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Rural Wireless Association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Richard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Tenney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CISA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Timothy Woods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Alternates*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6092404"/>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29884DC7-E122-4CD1-9356-BB68D6F9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990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18BA9E-7F60-CD89-2FAF-B47BAC7FCC50}"/>
              </a:ext>
            </a:extLst>
          </p:cNvPr>
          <p:cNvSpPr>
            <a:spLocks noGrp="1"/>
          </p:cNvSpPr>
          <p:nvPr>
            <p:ph type="title"/>
          </p:nvPr>
        </p:nvSpPr>
        <p:spPr>
          <a:xfrm>
            <a:off x="804672" y="802955"/>
            <a:ext cx="4766330" cy="1454051"/>
          </a:xfrm>
        </p:spPr>
        <p:txBody>
          <a:bodyPr>
            <a:normAutofit/>
          </a:bodyPr>
          <a:lstStyle/>
          <a:p>
            <a:r>
              <a:rPr lang="en-US" sz="3600" b="1">
                <a:solidFill>
                  <a:schemeClr val="tx2"/>
                </a:solidFill>
                <a:latin typeface="Times New Roman" panose="02020603050405020304" pitchFamily="18" charset="0"/>
                <a:cs typeface="Times New Roman" panose="02020603050405020304" pitchFamily="18" charset="0"/>
              </a:rPr>
              <a:t>Preamble to Recommendations</a:t>
            </a:r>
          </a:p>
        </p:txBody>
      </p:sp>
      <p:sp>
        <p:nvSpPr>
          <p:cNvPr id="3" name="Content Placeholder 2">
            <a:extLst>
              <a:ext uri="{FF2B5EF4-FFF2-40B4-BE49-F238E27FC236}">
                <a16:creationId xmlns:a16="http://schemas.microsoft.com/office/drawing/2014/main" id="{5965745E-0448-25CB-A329-77F2702869A2}"/>
              </a:ext>
            </a:extLst>
          </p:cNvPr>
          <p:cNvSpPr>
            <a:spLocks noGrp="1"/>
          </p:cNvSpPr>
          <p:nvPr>
            <p:ph idx="1"/>
          </p:nvPr>
        </p:nvSpPr>
        <p:spPr>
          <a:xfrm>
            <a:off x="804672" y="2421683"/>
            <a:ext cx="4765949" cy="3353476"/>
          </a:xfrm>
        </p:spPr>
        <p:txBody>
          <a:bodyPr anchor="t">
            <a:normAutofit/>
          </a:bodyPr>
          <a:lstStyle/>
          <a:p>
            <a:r>
              <a:rPr lang="en-US" sz="1500" i="0" u="none" strike="noStrike" baseline="0">
                <a:solidFill>
                  <a:schemeClr val="tx2"/>
                </a:solidFill>
                <a:latin typeface="Times New Roman" panose="02020603050405020304" pitchFamily="18" charset="0"/>
              </a:rPr>
              <a:t>Extensive deliberation to develop report &amp; recommendations within FCC’s </a:t>
            </a:r>
            <a:r>
              <a:rPr lang="en-US" sz="1500">
                <a:solidFill>
                  <a:schemeClr val="tx2"/>
                </a:solidFill>
                <a:latin typeface="Times New Roman" panose="02020603050405020304" pitchFamily="18" charset="0"/>
              </a:rPr>
              <a:t>jurisdiction</a:t>
            </a:r>
            <a:r>
              <a:rPr lang="en-US" sz="1500" i="0" u="none" strike="noStrike" baseline="0">
                <a:solidFill>
                  <a:schemeClr val="tx2"/>
                </a:solidFill>
                <a:latin typeface="Times New Roman" panose="02020603050405020304" pitchFamily="18" charset="0"/>
              </a:rPr>
              <a:t>, considering industry-wide suggestions for more context.</a:t>
            </a:r>
          </a:p>
          <a:p>
            <a:r>
              <a:rPr lang="en-US" sz="1500" i="0" u="none" strike="noStrike" baseline="0">
                <a:solidFill>
                  <a:schemeClr val="tx2"/>
                </a:solidFill>
                <a:latin typeface="Times New Roman" panose="02020603050405020304" pitchFamily="18" charset="0"/>
              </a:rPr>
              <a:t>Convergence of multiple technology streams - a complex problem to solve.</a:t>
            </a:r>
          </a:p>
          <a:p>
            <a:r>
              <a:rPr lang="en-US" sz="1500" i="0" u="none" strike="noStrike" baseline="0">
                <a:solidFill>
                  <a:schemeClr val="tx2"/>
                </a:solidFill>
                <a:latin typeface="Times New Roman" panose="02020603050405020304" pitchFamily="18" charset="0"/>
              </a:rPr>
              <a:t>Overlapping influences, controls, and regulations from multiple government bodies.</a:t>
            </a:r>
          </a:p>
          <a:p>
            <a:r>
              <a:rPr lang="en-US" sz="1500" i="0" u="none" strike="noStrike" baseline="0">
                <a:solidFill>
                  <a:schemeClr val="tx2"/>
                </a:solidFill>
                <a:latin typeface="Times New Roman" panose="02020603050405020304" pitchFamily="18" charset="0"/>
              </a:rPr>
              <a:t>Importance of considering critical infrastructure requirements.</a:t>
            </a:r>
          </a:p>
          <a:p>
            <a:r>
              <a:rPr lang="en-US" sz="1500" i="0" u="none" strike="noStrike" baseline="0">
                <a:solidFill>
                  <a:schemeClr val="tx2"/>
                </a:solidFill>
                <a:latin typeface="Times New Roman" panose="02020603050405020304" pitchFamily="18" charset="0"/>
              </a:rPr>
              <a:t>Familiarity with the tools at the disposal of the FCC.</a:t>
            </a:r>
            <a:endParaRPr lang="en-US" sz="1500">
              <a:solidFill>
                <a:schemeClr val="tx2"/>
              </a:solidFill>
            </a:endParaRPr>
          </a:p>
        </p:txBody>
      </p:sp>
      <p:grpSp>
        <p:nvGrpSpPr>
          <p:cNvPr id="29" name="Group 2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0" name="Freeform: Shape 2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AF0659C-8962-86C5-637A-CC927C6538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624624"/>
            <a:ext cx="4142232" cy="25322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243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0659C-8962-86C5-637A-CC927C653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B18BA9E-7F60-CD89-2FAF-B47BAC7FCC50}"/>
              </a:ext>
            </a:extLst>
          </p:cNvPr>
          <p:cNvSpPr>
            <a:spLocks noGrp="1"/>
          </p:cNvSpPr>
          <p:nvPr>
            <p:ph type="title"/>
          </p:nvPr>
        </p:nvSpPr>
        <p:spPr>
          <a:xfrm>
            <a:off x="838200" y="78684"/>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Recommendations</a:t>
            </a:r>
          </a:p>
        </p:txBody>
      </p:sp>
      <p:graphicFrame>
        <p:nvGraphicFramePr>
          <p:cNvPr id="6" name="Content Placeholder 2">
            <a:extLst>
              <a:ext uri="{FF2B5EF4-FFF2-40B4-BE49-F238E27FC236}">
                <a16:creationId xmlns:a16="http://schemas.microsoft.com/office/drawing/2014/main" id="{EBAEE4D3-2282-5752-4588-50A67840E1BC}"/>
              </a:ext>
            </a:extLst>
          </p:cNvPr>
          <p:cNvGraphicFramePr>
            <a:graphicFrameLocks noGrp="1"/>
          </p:cNvGraphicFramePr>
          <p:nvPr>
            <p:ph idx="1"/>
          </p:nvPr>
        </p:nvGraphicFramePr>
        <p:xfrm>
          <a:off x="795668" y="161296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961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0659C-8962-86C5-637A-CC927C653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B18BA9E-7F60-CD89-2FAF-B47BAC7FCC50}"/>
              </a:ext>
            </a:extLst>
          </p:cNvPr>
          <p:cNvSpPr>
            <a:spLocks noGrp="1"/>
          </p:cNvSpPr>
          <p:nvPr>
            <p:ph type="title"/>
          </p:nvPr>
        </p:nvSpPr>
        <p:spPr>
          <a:xfrm>
            <a:off x="838200" y="162334"/>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Recommendations</a:t>
            </a:r>
          </a:p>
        </p:txBody>
      </p:sp>
      <p:graphicFrame>
        <p:nvGraphicFramePr>
          <p:cNvPr id="6" name="Content Placeholder 2">
            <a:extLst>
              <a:ext uri="{FF2B5EF4-FFF2-40B4-BE49-F238E27FC236}">
                <a16:creationId xmlns:a16="http://schemas.microsoft.com/office/drawing/2014/main" id="{ED94CA28-632A-92B1-8A05-B910E25A0338}"/>
              </a:ext>
            </a:extLst>
          </p:cNvPr>
          <p:cNvGraphicFramePr>
            <a:graphicFrameLocks noGrp="1"/>
          </p:cNvGraphicFramePr>
          <p:nvPr>
            <p:ph idx="1"/>
          </p:nvPr>
        </p:nvGraphicFramePr>
        <p:xfrm>
          <a:off x="795668" y="14960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913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77EB7-C0CB-F93D-69BE-BBEC0A8C36C8}"/>
              </a:ext>
            </a:extLst>
          </p:cNvPr>
          <p:cNvSpPr>
            <a:spLocks noGrp="1"/>
          </p:cNvSpPr>
          <p:nvPr>
            <p:ph type="title"/>
          </p:nvPr>
        </p:nvSpPr>
        <p:spPr>
          <a:xfrm>
            <a:off x="804672" y="802955"/>
            <a:ext cx="4766330" cy="1454051"/>
          </a:xfrm>
        </p:spPr>
        <p:txBody>
          <a:bodyPr>
            <a:normAutofit/>
          </a:bodyPr>
          <a:lstStyle/>
          <a:p>
            <a:r>
              <a:rPr lang="en-US" sz="3600" b="1" dirty="0">
                <a:solidFill>
                  <a:schemeClr val="tx2"/>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0CF2F583-0337-4C16-C538-5934535EA0F2}"/>
              </a:ext>
            </a:extLst>
          </p:cNvPr>
          <p:cNvSpPr>
            <a:spLocks noGrp="1"/>
          </p:cNvSpPr>
          <p:nvPr>
            <p:ph idx="1"/>
          </p:nvPr>
        </p:nvSpPr>
        <p:spPr>
          <a:xfrm>
            <a:off x="559316" y="2069346"/>
            <a:ext cx="4765949" cy="3353476"/>
          </a:xfrm>
        </p:spPr>
        <p:txBody>
          <a:bodyPr anchor="t">
            <a:normAutofit/>
          </a:bodyPr>
          <a:lstStyle/>
          <a:p>
            <a:pPr marL="0" indent="0">
              <a:buNone/>
            </a:pPr>
            <a:r>
              <a:rPr lang="en-US" sz="1500" dirty="0">
                <a:solidFill>
                  <a:schemeClr val="tx2"/>
                </a:solidFill>
                <a:latin typeface="Times New Roman" panose="02020603050405020304" pitchFamily="18" charset="0"/>
                <a:cs typeface="Times New Roman" panose="02020603050405020304" pitchFamily="18" charset="0"/>
              </a:rPr>
              <a:t>S</a:t>
            </a:r>
            <a:r>
              <a:rPr lang="en-US" sz="1500" b="0" i="0" u="none" strike="noStrike" baseline="0" dirty="0">
                <a:solidFill>
                  <a:schemeClr val="tx2"/>
                </a:solidFill>
                <a:latin typeface="Times New Roman" panose="02020603050405020304" pitchFamily="18" charset="0"/>
                <a:cs typeface="Times New Roman" panose="02020603050405020304" pitchFamily="18" charset="0"/>
              </a:rPr>
              <a:t>ignificant value in CSRIC, FCC should continue this path while expanding participation to address emerging inter-agency complexities in technology ecosystems and solutions.</a:t>
            </a:r>
          </a:p>
          <a:p>
            <a:pPr lvl="1"/>
            <a:r>
              <a:rPr lang="en-US" sz="1500" dirty="0">
                <a:solidFill>
                  <a:schemeClr val="tx2"/>
                </a:solidFill>
                <a:latin typeface="Times New Roman" panose="02020603050405020304" pitchFamily="18" charset="0"/>
                <a:cs typeface="Times New Roman" panose="02020603050405020304" pitchFamily="18" charset="0"/>
              </a:rPr>
              <a:t>Continuing CSRIC Industry Advisory is advantageous for addressing future multi-domain and multidisciplinary telecom topics.</a:t>
            </a:r>
          </a:p>
          <a:p>
            <a:pPr lvl="1"/>
            <a:r>
              <a:rPr lang="en-US" sz="1500" dirty="0">
                <a:solidFill>
                  <a:schemeClr val="tx2"/>
                </a:solidFill>
                <a:latin typeface="Times New Roman" panose="02020603050405020304" pitchFamily="18" charset="0"/>
                <a:cs typeface="Times New Roman" panose="02020603050405020304" pitchFamily="18" charset="0"/>
              </a:rPr>
              <a:t>FCC's role as a convener and navigator across ecosystems is crucial, going beyond telecom and across ICT.</a:t>
            </a:r>
          </a:p>
          <a:p>
            <a:pPr lvl="1"/>
            <a:r>
              <a:rPr lang="en-US" sz="1500" dirty="0">
                <a:solidFill>
                  <a:schemeClr val="tx2"/>
                </a:solidFill>
                <a:latin typeface="Times New Roman" panose="02020603050405020304" pitchFamily="18" charset="0"/>
                <a:cs typeface="Times New Roman" panose="02020603050405020304" pitchFamily="18" charset="0"/>
              </a:rPr>
              <a:t>Telecom problems are no longer exclusive to the industry; FCC can play a unique and vital role in broader ecosystem challenges.</a:t>
            </a:r>
          </a:p>
        </p:txBody>
      </p:sp>
      <p:grpSp>
        <p:nvGrpSpPr>
          <p:cNvPr id="28" name="Group 2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9" name="Freeform: Shape 2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BBF95761-B6ED-77B4-E009-6BD055E203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624624"/>
            <a:ext cx="4142232" cy="25322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66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F896BF5F-9F87-573E-A041-5300C4A42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E5B05C7A-378F-BBC6-BA9D-B9AB98F349DB}"/>
              </a:ext>
            </a:extLst>
          </p:cNvPr>
          <p:cNvSpPr txBox="1">
            <a:spLocks/>
          </p:cNvSpPr>
          <p:nvPr/>
        </p:nvSpPr>
        <p:spPr>
          <a:xfrm>
            <a:off x="7148417" y="2930500"/>
            <a:ext cx="4327341" cy="99699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Report on Recommendations on the Role of the FCC in Promoting the Availability of Standards for 5G Environment of Virtualization Technology</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Tree>
    <p:extLst>
      <p:ext uri="{BB962C8B-B14F-4D97-AF65-F5344CB8AC3E}">
        <p14:creationId xmlns:p14="http://schemas.microsoft.com/office/powerpoint/2010/main" val="346492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June 26,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F896BF5F-9F87-573E-A041-5300C4A42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E5B05C7A-378F-BBC6-BA9D-B9AB98F349DB}"/>
              </a:ext>
            </a:extLst>
          </p:cNvPr>
          <p:cNvSpPr txBox="1">
            <a:spLocks/>
          </p:cNvSpPr>
          <p:nvPr/>
        </p:nvSpPr>
        <p:spPr>
          <a:xfrm>
            <a:off x="7148417" y="2930500"/>
            <a:ext cx="4327341" cy="99699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Report on Recommendations on the Role of the FCC in Promoting the Availability of Standards for 5G Environment of Virtualization Technology</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Tree>
    <p:extLst>
      <p:ext uri="{BB962C8B-B14F-4D97-AF65-F5344CB8AC3E}">
        <p14:creationId xmlns:p14="http://schemas.microsoft.com/office/powerpoint/2010/main" val="2201668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867021"/>
            <a:ext cx="4121525" cy="97113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Best Practices to Improve Supply Chain Security of Infrastructure and Network Management Systems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74440CC6-D937-000D-93D6-5CA1131FD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988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a:latin typeface="Times New Roman" panose="02020603050405020304" pitchFamily="18" charset="0"/>
                <a:ea typeface="ＭＳ Ｐゴシック" pitchFamily="34" charset="-128"/>
                <a:cs typeface="Times New Roman" panose="02020603050405020304" pitchFamily="18" charset="0"/>
              </a:rPr>
              <a:t>Working Group 5:</a:t>
            </a:r>
            <a:br>
              <a:rPr lang="en-US" sz="4000" b="1">
                <a:latin typeface="Times New Roman" panose="02020603050405020304" pitchFamily="18" charset="0"/>
                <a:ea typeface="ＭＳ Ｐゴシック" pitchFamily="34" charset="-128"/>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a:latin typeface="Times New Roman" panose="02020603050405020304" pitchFamily="18" charset="0"/>
                <a:cs typeface="Times New Roman" panose="02020603050405020304" pitchFamily="18" charset="0"/>
              </a:rPr>
            </a:br>
            <a:endParaRPr lang="en-US" sz="4000" b="1">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595688" y="3945450"/>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June 26,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6" y="217851"/>
            <a:ext cx="2895854" cy="177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a:latin typeface="Times New Roman" panose="02020603050405020304" pitchFamily="18" charset="0"/>
                <a:cs typeface="Times New Roman" panose="02020603050405020304" pitchFamily="18" charset="0"/>
              </a:rPr>
              <a:t>The Chairwoman of the </a:t>
            </a:r>
            <a:r>
              <a:rPr lang="en-US" sz="160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a:latin typeface="Times New Roman" panose="02020603050405020304" pitchFamily="18" charset="0"/>
                <a:cs typeface="Times New Roman" panose="02020603050405020304" pitchFamily="18" charset="0"/>
              </a:rPr>
              <a:t>The </a:t>
            </a:r>
            <a:r>
              <a:rPr lang="en-US" sz="160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7097327D-C1B9-7E29-F2D8-0FCD8B4C875E}"/>
              </a:ext>
            </a:extLst>
          </p:cNvPr>
          <p:cNvSpPr>
            <a:spLocks noGrp="1"/>
          </p:cNvSpPr>
          <p:nvPr>
            <p:ph type="title"/>
          </p:nvPr>
        </p:nvSpPr>
        <p:spPr>
          <a:xfrm>
            <a:off x="1639794" y="114113"/>
            <a:ext cx="8509000" cy="1143000"/>
          </a:xfrm>
        </p:spPr>
        <p:txBody>
          <a:bodyPr>
            <a:normAutofit/>
          </a:bodyPr>
          <a:lstStyle/>
          <a:p>
            <a:pPr algn="ctr" eaLnBrk="1" hangingPunct="1"/>
            <a:r>
              <a:rPr lang="en-US" sz="3200" b="1">
                <a:latin typeface="Times New Roman" panose="02020603050405020304" pitchFamily="18" charset="0"/>
                <a:ea typeface="ＭＳ Ｐゴシック" pitchFamily="34" charset="-128"/>
                <a:cs typeface="Times New Roman" panose="02020603050405020304" pitchFamily="18" charset="0"/>
              </a:rPr>
              <a:t>Working </a:t>
            </a:r>
            <a:r>
              <a:rPr lang="en-US" sz="3200" b="1">
                <a:latin typeface="Times New Roman" panose="02020603050405020304" pitchFamily="18" charset="0"/>
                <a:cs typeface="Times New Roman" panose="02020603050405020304" pitchFamily="18" charset="0"/>
              </a:rPr>
              <a:t>Group 5:</a:t>
            </a:r>
            <a:r>
              <a:rPr lang="en-US" sz="3200" b="1">
                <a:latin typeface="Times New Roman" panose="02020603050405020304" pitchFamily="18" charset="0"/>
                <a:ea typeface="ＭＳ Ｐゴシック" pitchFamily="34" charset="-128"/>
                <a:cs typeface="Times New Roman" panose="02020603050405020304" pitchFamily="18" charset="0"/>
              </a:rPr>
              <a:t> Background</a:t>
            </a:r>
          </a:p>
        </p:txBody>
      </p:sp>
    </p:spTree>
    <p:extLst>
      <p:ext uri="{BB962C8B-B14F-4D97-AF65-F5344CB8AC3E}">
        <p14:creationId xmlns:p14="http://schemas.microsoft.com/office/powerpoint/2010/main" val="3268034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304768" y="2059022"/>
            <a:ext cx="7244282"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Colin Andrews</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Telecommunications Industry Association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Ben Goldsmith</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Department of Justice</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Lish</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42EBED-C8B1-482B-AAA7-568E3EE56119}"/>
              </a:ext>
            </a:extLst>
          </p:cNvPr>
          <p:cNvSpPr txBox="1"/>
          <p:nvPr/>
        </p:nvSpPr>
        <p:spPr>
          <a:xfrm>
            <a:off x="5989797" y="2059022"/>
            <a:ext cx="6278081" cy="34674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Timothy May</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NTIA</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Roznovsky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Tenney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p:txBody>
      </p:sp>
      <p:sp>
        <p:nvSpPr>
          <p:cNvPr id="11" name="TextBox 10">
            <a:extLst>
              <a:ext uri="{FF2B5EF4-FFF2-40B4-BE49-F238E27FC236}">
                <a16:creationId xmlns:a16="http://schemas.microsoft.com/office/drawing/2014/main" id="{F011A800-41EB-4E06-A99D-521BB8526FE0}"/>
              </a:ext>
            </a:extLst>
          </p:cNvPr>
          <p:cNvSpPr txBox="1"/>
          <p:nvPr/>
        </p:nvSpPr>
        <p:spPr>
          <a:xfrm>
            <a:off x="63795" y="1555930"/>
            <a:ext cx="7627568" cy="368755"/>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Todd Gibson</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&amp; </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Padma Sudarsan</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 y="535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61343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Zenji Nakazawa</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67138486-A7BB-C949-E44B-7C9C7F9011FE}"/>
              </a:ext>
            </a:extLst>
          </p:cNvPr>
          <p:cNvSpPr txBox="1">
            <a:spLocks/>
          </p:cNvSpPr>
          <p:nvPr/>
        </p:nvSpPr>
        <p:spPr>
          <a:xfrm>
            <a:off x="1844280" y="388818"/>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Members</a:t>
            </a:r>
          </a:p>
        </p:txBody>
      </p:sp>
    </p:spTree>
    <p:extLst>
      <p:ext uri="{BB962C8B-B14F-4D97-AF65-F5344CB8AC3E}">
        <p14:creationId xmlns:p14="http://schemas.microsoft.com/office/powerpoint/2010/main" val="3012416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Rectangle 5">
            <a:extLst>
              <a:ext uri="{FF2B5EF4-FFF2-40B4-BE49-F238E27FC236}">
                <a16:creationId xmlns:a16="http://schemas.microsoft.com/office/drawing/2014/main" id="{FDD25A67-A291-4DC0-B6EE-F8E66D4CD7AA}"/>
              </a:ext>
            </a:extLst>
          </p:cNvPr>
          <p:cNvSpPr/>
          <p:nvPr/>
        </p:nvSpPr>
        <p:spPr>
          <a:xfrm>
            <a:off x="1358109" y="511777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CBFB23-8468-498A-A88B-0F95010A35AB}"/>
              </a:ext>
            </a:extLst>
          </p:cNvPr>
          <p:cNvSpPr txBox="1"/>
          <p:nvPr/>
        </p:nvSpPr>
        <p:spPr>
          <a:xfrm>
            <a:off x="899879" y="2129819"/>
            <a:ext cx="4869307" cy="2633413"/>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Mike Parsel,</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T-Mobile</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9FA5E3-829F-CFB5-3CF1-9075101FD44E}"/>
              </a:ext>
            </a:extLst>
          </p:cNvPr>
          <p:cNvSpPr txBox="1"/>
          <p:nvPr/>
        </p:nvSpPr>
        <p:spPr>
          <a:xfrm>
            <a:off x="6138334" y="2057802"/>
            <a:ext cx="6094476" cy="2264081"/>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Schiel</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Regan</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Telecommunications Industry Association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VonBargen</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Charter Communications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7B43EB3A-7BA2-93AB-C052-3BAB52846A24}"/>
              </a:ext>
            </a:extLst>
          </p:cNvPr>
          <p:cNvSpPr txBox="1">
            <a:spLocks/>
          </p:cNvSpPr>
          <p:nvPr/>
        </p:nvSpPr>
        <p:spPr>
          <a:xfrm>
            <a:off x="1839010" y="39805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Alternates*</a:t>
            </a:r>
          </a:p>
        </p:txBody>
      </p:sp>
      <p:sp>
        <p:nvSpPr>
          <p:cNvPr id="11" name="Rectangle 10">
            <a:extLst>
              <a:ext uri="{FF2B5EF4-FFF2-40B4-BE49-F238E27FC236}">
                <a16:creationId xmlns:a16="http://schemas.microsoft.com/office/drawing/2014/main" id="{F5B9D743-B410-7721-A09B-DFAE6241C859}"/>
              </a:ext>
            </a:extLst>
          </p:cNvPr>
          <p:cNvSpPr/>
          <p:nvPr/>
        </p:nvSpPr>
        <p:spPr>
          <a:xfrm>
            <a:off x="899879" y="5431834"/>
            <a:ext cx="2938305"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3" name="Picture 7" descr="Logo, company name&#10;&#10;Description automatically generated">
            <a:extLst>
              <a:ext uri="{FF2B5EF4-FFF2-40B4-BE49-F238E27FC236}">
                <a16:creationId xmlns:a16="http://schemas.microsoft.com/office/drawing/2014/main" id="{3980EBCA-D15B-8127-F02A-35A8FBAEA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830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923205" y="1588823"/>
            <a:ext cx="10811256" cy="4351338"/>
          </a:xfrm>
        </p:spPr>
        <p:txBody>
          <a:bodyPr>
            <a:normAutofit/>
          </a:bodyPr>
          <a:lstStyle/>
          <a:p>
            <a:pPr marL="0" indent="0">
              <a:buNone/>
            </a:pPr>
            <a:endParaRPr lang="en-US" u="sng">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Report #1 - </a:t>
            </a:r>
            <a:r>
              <a:rPr lang="en-US" sz="2000" b="1">
                <a:latin typeface="Times New Roman" panose="02020603050405020304" pitchFamily="18" charset="0"/>
                <a:cs typeface="Times New Roman" panose="02020603050405020304" pitchFamily="18" charset="0"/>
              </a:rPr>
              <a:t>Best Practices to Improve Communications Supply Chain Security</a:t>
            </a:r>
          </a:p>
          <a:p>
            <a:pPr lvl="1"/>
            <a:r>
              <a:rPr lang="en-US" sz="1800">
                <a:latin typeface="Times New Roman" panose="02020603050405020304" pitchFamily="18" charset="0"/>
                <a:cs typeface="Times New Roman" panose="02020603050405020304" pitchFamily="18" charset="0"/>
              </a:rPr>
              <a:t>Primary focus is on the Software Supply Chain for the first report.</a:t>
            </a:r>
          </a:p>
          <a:p>
            <a:pPr lvl="1"/>
            <a:r>
              <a:rPr lang="en-US" sz="1800">
                <a:latin typeface="Times New Roman" panose="02020603050405020304" pitchFamily="18" charset="0"/>
                <a:cs typeface="Times New Roman" panose="02020603050405020304" pitchFamily="18" charset="0"/>
              </a:rPr>
              <a:t>Completed </a:t>
            </a:r>
            <a:r>
              <a:rPr lang="en-US" sz="1800" b="1" i="1">
                <a:solidFill>
                  <a:schemeClr val="accent1"/>
                </a:solidFill>
                <a:latin typeface="Times New Roman" panose="02020603050405020304" pitchFamily="18" charset="0"/>
                <a:cs typeface="Times New Roman" panose="02020603050405020304" pitchFamily="18" charset="0"/>
              </a:rPr>
              <a:t>September 2022</a:t>
            </a:r>
          </a:p>
          <a:p>
            <a:pPr marL="457200" lvl="1" indent="0">
              <a:buNone/>
            </a:pP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Report #2 - </a:t>
            </a:r>
            <a:r>
              <a:rPr lang="en-US" sz="2000" b="1">
                <a:latin typeface="Times New Roman" panose="02020603050405020304" pitchFamily="18" charset="0"/>
                <a:cs typeface="Times New Roman" panose="02020603050405020304" pitchFamily="18" charset="0"/>
              </a:rPr>
              <a:t>Best Practices to Improve Supply Chain Security of Infrastructure and Network Management Systems</a:t>
            </a:r>
          </a:p>
          <a:p>
            <a:pPr lvl="1"/>
            <a:r>
              <a:rPr lang="en-US" sz="1800">
                <a:latin typeface="Times New Roman" panose="02020603050405020304" pitchFamily="18" charset="0"/>
                <a:cs typeface="Times New Roman" panose="02020603050405020304" pitchFamily="18" charset="0"/>
              </a:rPr>
              <a:t>Focus will be on Hardware Supply Chain and Implicit Trust of NMS Software Supply Chain </a:t>
            </a:r>
          </a:p>
          <a:p>
            <a:pPr lvl="1"/>
            <a:r>
              <a:rPr lang="en-US" sz="1800">
                <a:latin typeface="Times New Roman" panose="02020603050405020304" pitchFamily="18" charset="0"/>
                <a:cs typeface="Times New Roman" panose="02020603050405020304" pitchFamily="18" charset="0"/>
              </a:rPr>
              <a:t>Due Date: </a:t>
            </a:r>
            <a:r>
              <a:rPr lang="en-US" sz="1800" b="1" i="1">
                <a:solidFill>
                  <a:schemeClr val="accent1"/>
                </a:solidFill>
                <a:latin typeface="Times New Roman" panose="02020603050405020304" pitchFamily="18" charset="0"/>
                <a:cs typeface="Times New Roman" panose="02020603050405020304" pitchFamily="18" charset="0"/>
              </a:rPr>
              <a:t>June 2023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Submitting today for full Council consideration</a:t>
            </a:r>
          </a:p>
          <a:p>
            <a:pPr lvl="1"/>
            <a:endParaRPr lang="en-US" sz="2000" b="1" i="1">
              <a:latin typeface="Times New Roman" panose="02020603050405020304" pitchFamily="18" charset="0"/>
              <a:cs typeface="Times New Roman" panose="02020603050405020304" pitchFamily="18" charset="0"/>
            </a:endParaRPr>
          </a:p>
          <a:p>
            <a:pPr lvl="1"/>
            <a:endParaRPr lang="en-US" sz="20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8DA3B57D-DD6B-806A-95AC-7018A3B23FE2}"/>
              </a:ext>
            </a:extLst>
          </p:cNvPr>
          <p:cNvSpPr txBox="1">
            <a:spLocks/>
          </p:cNvSpPr>
          <p:nvPr/>
        </p:nvSpPr>
        <p:spPr>
          <a:xfrm>
            <a:off x="2067306" y="428886"/>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Times New Roman" panose="02020603050405020304" pitchFamily="18" charset="0"/>
                <a:ea typeface="ＭＳ Ｐゴシック" pitchFamily="34" charset="-128"/>
                <a:cs typeface="Times New Roman" panose="02020603050405020304" pitchFamily="18" charset="0"/>
              </a:rPr>
              <a:t>Working </a:t>
            </a:r>
            <a:r>
              <a:rPr lang="en-US" sz="3200" b="1">
                <a:latin typeface="Times New Roman" panose="02020603050405020304" pitchFamily="18" charset="0"/>
                <a:cs typeface="Times New Roman" panose="02020603050405020304" pitchFamily="18" charset="0"/>
              </a:rPr>
              <a:t>Group 5:</a:t>
            </a:r>
            <a:r>
              <a:rPr lang="en-US" sz="3200" b="1">
                <a:latin typeface="Times New Roman" panose="02020603050405020304" pitchFamily="18" charset="0"/>
                <a:ea typeface="ＭＳ Ｐゴシック" pitchFamily="34" charset="-128"/>
                <a:cs typeface="Times New Roman" panose="02020603050405020304" pitchFamily="18" charset="0"/>
              </a:rPr>
              <a:t> Report Schedules</a:t>
            </a:r>
          </a:p>
        </p:txBody>
      </p:sp>
      <p:pic>
        <p:nvPicPr>
          <p:cNvPr id="4" name="Picture 7" descr="Logo, company name&#10;&#10;Description automatically generated">
            <a:extLst>
              <a:ext uri="{FF2B5EF4-FFF2-40B4-BE49-F238E27FC236}">
                <a16:creationId xmlns:a16="http://schemas.microsoft.com/office/drawing/2014/main" id="{18D679FC-7F19-54D3-FD17-BD581ED12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84412" y="1454994"/>
            <a:ext cx="9155552" cy="5047129"/>
          </a:xfrm>
        </p:spPr>
        <p:txBody>
          <a:bodyPr>
            <a:normAutofit/>
          </a:bodyPr>
          <a:lstStyle/>
          <a:p>
            <a:r>
              <a:rPr lang="en-US" sz="2000" b="1">
                <a:latin typeface="Times New Roman" panose="02020603050405020304" pitchFamily="18" charset="0"/>
                <a:cs typeface="Times New Roman" panose="02020603050405020304" pitchFamily="18" charset="0"/>
              </a:rPr>
              <a:t>Informational Sections</a:t>
            </a:r>
          </a:p>
          <a:p>
            <a:pPr lvl="1"/>
            <a:r>
              <a:rPr lang="en-US" sz="1800">
                <a:latin typeface="Times New Roman" panose="02020603050405020304" pitchFamily="18" charset="0"/>
                <a:cs typeface="Times New Roman" panose="02020603050405020304" pitchFamily="18" charset="0"/>
              </a:rPr>
              <a:t>Executive Summary, Introduction, Objective, Definition, Supply Chain Inputs, Scope, and Methodology, </a:t>
            </a:r>
            <a:endParaRPr lang="en-US" sz="1600">
              <a:latin typeface="Times New Roman" panose="02020603050405020304" pitchFamily="18" charset="0"/>
              <a:cs typeface="Times New Roman" panose="02020603050405020304" pitchFamily="18" charset="0"/>
            </a:endParaRPr>
          </a:p>
          <a:p>
            <a:pPr>
              <a:lnSpc>
                <a:spcPct val="100000"/>
              </a:lnSpc>
            </a:pPr>
            <a:r>
              <a:rPr lang="en-US" sz="2000" b="1">
                <a:latin typeface="Times New Roman" panose="02020603050405020304" pitchFamily="18" charset="0"/>
                <a:cs typeface="Times New Roman" panose="02020603050405020304" pitchFamily="18" charset="0"/>
              </a:rPr>
              <a:t>Overview of Current Government and Industry Efforts</a:t>
            </a:r>
          </a:p>
          <a:p>
            <a:pPr lvl="1">
              <a:lnSpc>
                <a:spcPct val="100000"/>
              </a:lnSpc>
            </a:pPr>
            <a:r>
              <a:rPr lang="en-US" sz="1800">
                <a:latin typeface="Times New Roman" panose="02020603050405020304" pitchFamily="18" charset="0"/>
                <a:cs typeface="Times New Roman" panose="02020603050405020304" pitchFamily="18" charset="0"/>
              </a:rPr>
              <a:t>Collectively, what is the industry and various federal agencies doing to improving supply chain security?</a:t>
            </a:r>
            <a:endParaRPr lang="en-US" sz="2000" b="1">
              <a:latin typeface="Times New Roman" panose="02020603050405020304" pitchFamily="18" charset="0"/>
              <a:cs typeface="Times New Roman" panose="02020603050405020304" pitchFamily="18" charset="0"/>
            </a:endParaRPr>
          </a:p>
          <a:p>
            <a:pPr lvl="1"/>
            <a:endParaRPr lang="en-US" sz="200">
              <a:latin typeface="Times New Roman" panose="02020603050405020304" pitchFamily="18" charset="0"/>
              <a:cs typeface="Times New Roman" panose="02020603050405020304" pitchFamily="18" charset="0"/>
            </a:endParaRPr>
          </a:p>
          <a:p>
            <a:pPr>
              <a:lnSpc>
                <a:spcPct val="100000"/>
              </a:lnSpc>
            </a:pPr>
            <a:r>
              <a:rPr lang="en-US" sz="2000" b="1">
                <a:latin typeface="Times New Roman" panose="02020603050405020304" pitchFamily="18" charset="0"/>
                <a:cs typeface="Times New Roman" panose="02020603050405020304" pitchFamily="18" charset="0"/>
              </a:rPr>
              <a:t>Hardware Platform Security</a:t>
            </a:r>
          </a:p>
          <a:p>
            <a:pPr lvl="1"/>
            <a:r>
              <a:rPr lang="en-US" sz="1800">
                <a:latin typeface="Times New Roman" panose="02020603050405020304" pitchFamily="18" charset="0"/>
                <a:cs typeface="Times New Roman" panose="02020603050405020304" pitchFamily="18" charset="0"/>
              </a:rPr>
              <a:t>Root of Trust, Secure Storage, Secure Boot, and Secure Debug</a:t>
            </a:r>
          </a:p>
          <a:p>
            <a:pPr>
              <a:lnSpc>
                <a:spcPct val="100000"/>
              </a:lnSpc>
            </a:pPr>
            <a:r>
              <a:rPr lang="en-US" sz="2000" b="1">
                <a:latin typeface="Times New Roman" panose="02020603050405020304" pitchFamily="18" charset="0"/>
                <a:cs typeface="Times New Roman" panose="02020603050405020304" pitchFamily="18" charset="0"/>
              </a:rPr>
              <a:t>Infrastructure and Network Management Systems Supply Chain Threat Vector</a:t>
            </a:r>
          </a:p>
          <a:p>
            <a:pPr lvl="1"/>
            <a:r>
              <a:rPr lang="en-US" sz="1800">
                <a:latin typeface="Times New Roman" panose="02020603050405020304" pitchFamily="18" charset="0"/>
                <a:cs typeface="Times New Roman" panose="02020603050405020304" pitchFamily="18" charset="0"/>
              </a:rPr>
              <a:t>Representative Attacks and Emerging threat vectors</a:t>
            </a:r>
          </a:p>
          <a:p>
            <a:pPr marL="457200" lvl="1" indent="0">
              <a:buNone/>
            </a:pPr>
            <a:endParaRPr lang="en-US" sz="10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Summary of Key Findings and Recommendations</a:t>
            </a:r>
          </a:p>
          <a:p>
            <a:pPr lvl="1"/>
            <a:r>
              <a:rPr lang="en-US" sz="1800">
                <a:latin typeface="Times New Roman" panose="02020603050405020304" pitchFamily="18" charset="0"/>
                <a:cs typeface="Times New Roman" panose="02020603050405020304" pitchFamily="18" charset="0"/>
              </a:rPr>
              <a:t>Additional Recommendations for the commission</a:t>
            </a:r>
            <a:endParaRPr lang="en-US" sz="16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pic>
        <p:nvPicPr>
          <p:cNvPr id="4" name="Graphic 3" descr="Document with solid fill">
            <a:extLst>
              <a:ext uri="{FF2B5EF4-FFF2-40B4-BE49-F238E27FC236}">
                <a16:creationId xmlns:a16="http://schemas.microsoft.com/office/drawing/2014/main" id="{BEB11A85-F63D-0C68-09D7-C839F42E22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5372" y="3064837"/>
            <a:ext cx="1121110" cy="1121110"/>
          </a:xfrm>
          <a:prstGeom prst="rect">
            <a:avLst/>
          </a:prstGeom>
        </p:spPr>
      </p:pic>
      <p:pic>
        <p:nvPicPr>
          <p:cNvPr id="8" name="Graphic 7" descr="Meeting with solid fill">
            <a:extLst>
              <a:ext uri="{FF2B5EF4-FFF2-40B4-BE49-F238E27FC236}">
                <a16:creationId xmlns:a16="http://schemas.microsoft.com/office/drawing/2014/main" id="{9F9E18FF-42FC-6112-41EE-1D8605A6E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822" y="1807369"/>
            <a:ext cx="1065897" cy="1065897"/>
          </a:xfrm>
          <a:prstGeom prst="rect">
            <a:avLst/>
          </a:prstGeom>
        </p:spPr>
      </p:pic>
      <p:sp>
        <p:nvSpPr>
          <p:cNvPr id="9" name="Arrow: Down 8">
            <a:extLst>
              <a:ext uri="{FF2B5EF4-FFF2-40B4-BE49-F238E27FC236}">
                <a16:creationId xmlns:a16="http://schemas.microsoft.com/office/drawing/2014/main" id="{82BF16FB-06CD-6F77-D13A-09873CB1D64D}"/>
              </a:ext>
            </a:extLst>
          </p:cNvPr>
          <p:cNvSpPr/>
          <p:nvPr/>
        </p:nvSpPr>
        <p:spPr>
          <a:xfrm>
            <a:off x="10983576" y="2593431"/>
            <a:ext cx="370224" cy="577043"/>
          </a:xfrm>
          <a:prstGeom prst="downArrow">
            <a:avLst/>
          </a:prstGeom>
          <a:solidFill>
            <a:srgbClr val="0033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9CA6390-8DA5-BE6E-3044-9EEA4DD42A43}"/>
              </a:ext>
            </a:extLst>
          </p:cNvPr>
          <p:cNvSpPr txBox="1">
            <a:spLocks/>
          </p:cNvSpPr>
          <p:nvPr/>
        </p:nvSpPr>
        <p:spPr>
          <a:xfrm>
            <a:off x="1371125" y="39447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Report #2 Structure</a:t>
            </a:r>
          </a:p>
        </p:txBody>
      </p:sp>
      <p:pic>
        <p:nvPicPr>
          <p:cNvPr id="3" name="Picture 7" descr="Logo, company name&#10;&#10;Description automatically generated">
            <a:extLst>
              <a:ext uri="{FF2B5EF4-FFF2-40B4-BE49-F238E27FC236}">
                <a16:creationId xmlns:a16="http://schemas.microsoft.com/office/drawing/2014/main" id="{09950EA4-4291-7F1C-0F22-7FBB18AFE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a:extLst>
              <a:ext uri="{FF2B5EF4-FFF2-40B4-BE49-F238E27FC236}">
                <a16:creationId xmlns:a16="http://schemas.microsoft.com/office/drawing/2014/main" id="{6D15ACFA-82B5-71C2-7884-ABCA8259B334}"/>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85727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8C32D1-86C5-088C-18BD-EE92823FAEE2}"/>
              </a:ext>
            </a:extLst>
          </p:cNvPr>
          <p:cNvPicPr>
            <a:picLocks noChangeAspect="1"/>
          </p:cNvPicPr>
          <p:nvPr/>
        </p:nvPicPr>
        <p:blipFill>
          <a:blip r:embed="rId3"/>
          <a:stretch>
            <a:fillRect/>
          </a:stretch>
        </p:blipFill>
        <p:spPr>
          <a:xfrm>
            <a:off x="1917400" y="1017366"/>
            <a:ext cx="7463780" cy="3554634"/>
          </a:xfrm>
          <a:prstGeom prst="rect">
            <a:avLst/>
          </a:prstGeom>
        </p:spPr>
      </p:pic>
      <p:sp>
        <p:nvSpPr>
          <p:cNvPr id="6" name="TextBox 5">
            <a:extLst>
              <a:ext uri="{FF2B5EF4-FFF2-40B4-BE49-F238E27FC236}">
                <a16:creationId xmlns:a16="http://schemas.microsoft.com/office/drawing/2014/main" id="{5869D296-3AA6-7D1A-ED73-30C1AF230666}"/>
              </a:ext>
            </a:extLst>
          </p:cNvPr>
          <p:cNvSpPr txBox="1"/>
          <p:nvPr/>
        </p:nvSpPr>
        <p:spPr>
          <a:xfrm>
            <a:off x="466311" y="4675280"/>
            <a:ext cx="11259378" cy="2031325"/>
          </a:xfrm>
          <a:prstGeom prst="rect">
            <a:avLst/>
          </a:prstGeom>
          <a:noFill/>
        </p:spPr>
        <p:txBody>
          <a:bodyPr wrap="square">
            <a:spAutoFit/>
          </a:bodyPr>
          <a:lstStyle/>
          <a:p>
            <a:pPr marL="342900" marR="0" lvl="0" indent="-342900">
              <a:spcBef>
                <a:spcPts val="600"/>
              </a:spcBef>
              <a:spcAft>
                <a:spcPts val="0"/>
              </a:spcAft>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Infrastructure</a:t>
            </a:r>
            <a:r>
              <a:rPr lang="en-US" dirty="0">
                <a:effectLst/>
                <a:latin typeface="Times New Roman" panose="02020603050405020304" pitchFamily="18" charset="0"/>
                <a:ea typeface="Times New Roman" panose="02020603050405020304" pitchFamily="18" charset="0"/>
              </a:rPr>
              <a:t> includes software-controlled hardware, such as routers, radios, switches, cloud infrastructure, servers, and managed customer premise equipment (CPE).  Managed CPE devices can be managed by the CSP and/or cloud providers.  </a:t>
            </a:r>
          </a:p>
          <a:p>
            <a:pPr marL="457200" marR="0">
              <a:spcBef>
                <a:spcPts val="0"/>
              </a:spcBef>
              <a:spcAft>
                <a:spcPts val="0"/>
              </a:spcAft>
            </a:pPr>
            <a:r>
              <a:rPr lang="en-US"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600"/>
              </a:spcAft>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Network management systems</a:t>
            </a:r>
            <a:r>
              <a:rPr lang="en-US" dirty="0">
                <a:effectLst/>
                <a:latin typeface="Times New Roman" panose="02020603050405020304" pitchFamily="18" charset="0"/>
                <a:ea typeface="Times New Roman" panose="02020603050405020304" pitchFamily="18" charset="0"/>
              </a:rPr>
              <a:t> include applications that enable a CSP to intelligently manage and operate the networks, network segments, and associated network services including the individual devices that are delivering the communication services.</a:t>
            </a:r>
          </a:p>
        </p:txBody>
      </p:sp>
      <p:sp>
        <p:nvSpPr>
          <p:cNvPr id="7" name="Title 1">
            <a:extLst>
              <a:ext uri="{FF2B5EF4-FFF2-40B4-BE49-F238E27FC236}">
                <a16:creationId xmlns:a16="http://schemas.microsoft.com/office/drawing/2014/main" id="{DF43CF7A-1A8E-D4B8-4694-370933E65034}"/>
              </a:ext>
            </a:extLst>
          </p:cNvPr>
          <p:cNvSpPr txBox="1">
            <a:spLocks/>
          </p:cNvSpPr>
          <p:nvPr/>
        </p:nvSpPr>
        <p:spPr>
          <a:xfrm>
            <a:off x="1394790" y="343104"/>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Definitions</a:t>
            </a:r>
          </a:p>
        </p:txBody>
      </p:sp>
      <p:pic>
        <p:nvPicPr>
          <p:cNvPr id="8" name="Picture 7" descr="Logo, company name&#10;&#10;Description automatically generated">
            <a:extLst>
              <a:ext uri="{FF2B5EF4-FFF2-40B4-BE49-F238E27FC236}">
                <a16:creationId xmlns:a16="http://schemas.microsoft.com/office/drawing/2014/main" id="{BB572FA2-0F2F-5C11-DF47-C656F30D3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642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69D296-3AA6-7D1A-ED73-30C1AF230666}"/>
              </a:ext>
            </a:extLst>
          </p:cNvPr>
          <p:cNvSpPr txBox="1"/>
          <p:nvPr/>
        </p:nvSpPr>
        <p:spPr>
          <a:xfrm>
            <a:off x="466311" y="4675280"/>
            <a:ext cx="11259378" cy="1908215"/>
          </a:xfrm>
          <a:prstGeom prst="rect">
            <a:avLst/>
          </a:prstGeom>
          <a:noFill/>
        </p:spPr>
        <p:txBody>
          <a:bodyPr wrap="square">
            <a:spAutoFit/>
          </a:bodyPr>
          <a:lstStyle/>
          <a:p>
            <a:pPr marL="342900" marR="0" lvl="0" indent="-342900">
              <a:spcBef>
                <a:spcPts val="0"/>
              </a:spcBef>
              <a:spcAft>
                <a:spcPts val="60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Beyond the definitions, the Work Group agreed to leverage </a:t>
            </a:r>
            <a:r>
              <a:rPr lang="en-US" sz="1600" b="1" dirty="0">
                <a:effectLst/>
                <a:latin typeface="Times New Roman" panose="02020603050405020304" pitchFamily="18" charset="0"/>
                <a:ea typeface="Times New Roman" panose="02020603050405020304" pitchFamily="18" charset="0"/>
              </a:rPr>
              <a:t>ATIS’s 5G Network Assured Supply Chain</a:t>
            </a:r>
            <a:r>
              <a:rPr lang="en-US" sz="1600" dirty="0">
                <a:effectLst/>
                <a:latin typeface="Times New Roman" panose="02020603050405020304" pitchFamily="18" charset="0"/>
                <a:ea typeface="Times New Roman" panose="02020603050405020304" pitchFamily="18" charset="0"/>
              </a:rPr>
              <a:t> model that is captured in the diagram above.</a:t>
            </a:r>
          </a:p>
          <a:p>
            <a:pPr marL="342900" marR="0" lvl="0" indent="-342900">
              <a:spcBef>
                <a:spcPts val="0"/>
              </a:spcBef>
              <a:spcAft>
                <a:spcPts val="600"/>
              </a:spcAft>
              <a:buFont typeface="Arial" panose="020B0604020202020204" pitchFamily="34" charset="0"/>
              <a:buChar char="•"/>
            </a:pPr>
            <a:r>
              <a:rPr lang="en-US" sz="1600" b="1" dirty="0">
                <a:latin typeface="Times New Roman" panose="02020603050405020304" pitchFamily="18" charset="0"/>
                <a:ea typeface="Times New Roman" panose="02020603050405020304" pitchFamily="18" charset="0"/>
              </a:rPr>
              <a:t>Supply chain attacks </a:t>
            </a:r>
            <a:r>
              <a:rPr lang="en-US" sz="1600" dirty="0">
                <a:latin typeface="Times New Roman" panose="02020603050405020304" pitchFamily="18" charset="0"/>
                <a:ea typeface="Times New Roman" panose="02020603050405020304" pitchFamily="18" charset="0"/>
              </a:rPr>
              <a:t>can generally be separated into </a:t>
            </a:r>
            <a:r>
              <a:rPr lang="en-US" sz="1600" b="1" dirty="0">
                <a:latin typeface="Times New Roman" panose="02020603050405020304" pitchFamily="18" charset="0"/>
                <a:ea typeface="Times New Roman" panose="02020603050405020304" pitchFamily="18" charset="0"/>
              </a:rPr>
              <a:t>2 distinct phases</a:t>
            </a:r>
            <a:r>
              <a:rPr lang="en-US" sz="1600" dirty="0">
                <a:latin typeface="Times New Roman" panose="02020603050405020304" pitchFamily="18" charset="0"/>
                <a:ea typeface="Times New Roman" panose="02020603050405020304" pitchFamily="18" charset="0"/>
              </a:rPr>
              <a:t>:</a:t>
            </a:r>
          </a:p>
          <a:p>
            <a:pPr marL="800100" lvl="1" indent="-342900">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A threat is inserted into a component within the supply chain of an operational system</a:t>
            </a:r>
          </a:p>
          <a:p>
            <a:pPr marL="800100" lvl="1" indent="-342900">
              <a:spcAft>
                <a:spcPts val="6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The vulnerability is then exploited in the operational environment</a:t>
            </a:r>
          </a:p>
          <a:p>
            <a:pPr marL="342900" marR="0" lvl="0" indent="-342900">
              <a:spcBef>
                <a:spcPts val="0"/>
              </a:spcBef>
              <a:spcAft>
                <a:spcPts val="600"/>
              </a:spcAft>
              <a:buFont typeface="Arial" panose="020B0604020202020204" pitchFamily="34" charset="0"/>
              <a:buChar char="•"/>
            </a:pPr>
            <a:endParaRPr lang="en-US"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F43CF7A-1A8E-D4B8-4694-370933E65034}"/>
              </a:ext>
            </a:extLst>
          </p:cNvPr>
          <p:cNvSpPr txBox="1">
            <a:spLocks/>
          </p:cNvSpPr>
          <p:nvPr/>
        </p:nvSpPr>
        <p:spPr>
          <a:xfrm>
            <a:off x="1394790" y="266683"/>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Supply Chain Lifecycle Inputs</a:t>
            </a:r>
          </a:p>
        </p:txBody>
      </p:sp>
      <p:pic>
        <p:nvPicPr>
          <p:cNvPr id="8" name="Picture 7" descr="Logo, company name&#10;&#10;Description automatically generated">
            <a:extLst>
              <a:ext uri="{FF2B5EF4-FFF2-40B4-BE49-F238E27FC236}">
                <a16:creationId xmlns:a16="http://schemas.microsoft.com/office/drawing/2014/main" id="{BB572FA2-0F2F-5C11-DF47-C656F30D3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327A6851-874F-7135-E0A8-5AB241BA4AAC}"/>
              </a:ext>
            </a:extLst>
          </p:cNvPr>
          <p:cNvPicPr>
            <a:picLocks noChangeAspect="1"/>
          </p:cNvPicPr>
          <p:nvPr/>
        </p:nvPicPr>
        <p:blipFill>
          <a:blip r:embed="rId4"/>
          <a:stretch>
            <a:fillRect/>
          </a:stretch>
        </p:blipFill>
        <p:spPr>
          <a:xfrm>
            <a:off x="2431831" y="1076789"/>
            <a:ext cx="6631278" cy="3511509"/>
          </a:xfrm>
          <a:prstGeom prst="rect">
            <a:avLst/>
          </a:prstGeom>
        </p:spPr>
      </p:pic>
    </p:spTree>
    <p:extLst>
      <p:ext uri="{BB962C8B-B14F-4D97-AF65-F5344CB8AC3E}">
        <p14:creationId xmlns:p14="http://schemas.microsoft.com/office/powerpoint/2010/main" val="39761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23799" y="1627831"/>
            <a:ext cx="9369345" cy="4262177"/>
          </a:xfrm>
        </p:spPr>
        <p:txBody>
          <a:bodyPr>
            <a:normAutofit/>
          </a:bodyPr>
          <a:lstStyle/>
          <a:p>
            <a:r>
              <a:rPr lang="en-US" sz="2400" b="1">
                <a:latin typeface="Times New Roman" panose="02020603050405020304" pitchFamily="18" charset="0"/>
                <a:cs typeface="Times New Roman" panose="02020603050405020304" pitchFamily="18" charset="0"/>
              </a:rPr>
              <a:t>World Economic Forum</a:t>
            </a:r>
            <a:r>
              <a:rPr lang="en-US" sz="2400">
                <a:latin typeface="Times New Roman" panose="02020603050405020304" pitchFamily="18" charset="0"/>
                <a:cs typeface="Times New Roman" panose="02020603050405020304" pitchFamily="18" charset="0"/>
              </a:rPr>
              <a:t> reports the entire supply chain ecosystem would be negatively affected if a smaller organization is taken out of action. </a:t>
            </a:r>
          </a:p>
          <a:p>
            <a:endParaRPr lang="en-US" sz="7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Verizon’s 2022 Data Breach Investigation Report</a:t>
            </a:r>
            <a:r>
              <a:rPr lang="en-US" sz="2400">
                <a:latin typeface="Times New Roman" panose="02020603050405020304" pitchFamily="18" charset="0"/>
                <a:cs typeface="Times New Roman" panose="02020603050405020304" pitchFamily="18" charset="0"/>
              </a:rPr>
              <a:t> reports that smaller organizations are just as lucrative to threat actors as larger organizations.</a:t>
            </a:r>
          </a:p>
          <a:p>
            <a:endParaRPr lang="en-US" sz="7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Per the </a:t>
            </a:r>
            <a:r>
              <a:rPr lang="en-US" sz="2400" b="1">
                <a:latin typeface="Times New Roman" panose="02020603050405020304" pitchFamily="18" charset="0"/>
                <a:cs typeface="Times New Roman" panose="02020603050405020304" pitchFamily="18" charset="0"/>
              </a:rPr>
              <a:t>Office of the National Cyber Director</a:t>
            </a:r>
            <a:r>
              <a:rPr lang="en-US" sz="2400">
                <a:latin typeface="Times New Roman" panose="02020603050405020304" pitchFamily="18" charset="0"/>
                <a:cs typeface="Times New Roman" panose="02020603050405020304" pitchFamily="18" charset="0"/>
              </a:rPr>
              <a:t>, effective cybersecurity requires cooperation and coordination “across the many public, private, and international stakeholders in the ecosystem.”</a:t>
            </a: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370525" y="311991"/>
            <a:ext cx="9261764"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a:solidFill>
                  <a:prstClr val="black"/>
                </a:solidFill>
                <a:latin typeface="Times New Roman" panose="02020603050405020304" pitchFamily="18" charset="0"/>
                <a:ea typeface="ＭＳ Ｐゴシック" pitchFamily="34" charset="-128"/>
                <a:cs typeface="Times New Roman" panose="02020603050405020304" pitchFamily="18" charset="0"/>
              </a:rPr>
              <a:t>Small Provider Impact and Challenges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92349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23799" y="1377394"/>
            <a:ext cx="9369345" cy="4804018"/>
          </a:xfrm>
        </p:spPr>
        <p:txBody>
          <a:bodyPr>
            <a:normAutofit fontScale="92500" lnSpcReduction="10000"/>
          </a:bodyPr>
          <a:lstStyle/>
          <a:p>
            <a:r>
              <a:rPr lang="en-US" sz="2600" b="1">
                <a:latin typeface="Times New Roman" panose="02020603050405020304" pitchFamily="18" charset="0"/>
                <a:cs typeface="Times New Roman" panose="02020603050405020304" pitchFamily="18" charset="0"/>
              </a:rPr>
              <a:t>Federal Agencies</a:t>
            </a:r>
          </a:p>
          <a:p>
            <a:pPr lvl="1">
              <a:lnSpc>
                <a:spcPct val="120000"/>
              </a:lnSpc>
              <a:spcBef>
                <a:spcPts val="0"/>
              </a:spcBef>
              <a:spcAft>
                <a:spcPts val="300"/>
              </a:spcAft>
              <a:tabLst>
                <a:tab pos="365760" algn="l"/>
              </a:tabLst>
            </a:pPr>
            <a:r>
              <a:rPr lang="en-US" sz="2100">
                <a:effectLst/>
                <a:latin typeface="Times New Roman" panose="02020603050405020304" pitchFamily="18" charset="0"/>
                <a:cs typeface="Arial" panose="020B0604020202020204" pitchFamily="34" charset="0"/>
              </a:rPr>
              <a:t>Executive Order 14017 on America’s Supply Chains</a:t>
            </a:r>
          </a:p>
          <a:p>
            <a:pPr lvl="1">
              <a:lnSpc>
                <a:spcPct val="120000"/>
              </a:lnSpc>
              <a:spcBef>
                <a:spcPts val="0"/>
              </a:spcBef>
              <a:spcAft>
                <a:spcPts val="300"/>
              </a:spcAft>
              <a:tabLst>
                <a:tab pos="365760" algn="l"/>
              </a:tabLst>
            </a:pPr>
            <a:r>
              <a:rPr lang="en-US" sz="2100">
                <a:latin typeface="Times New Roman" panose="02020603050405020304" pitchFamily="18" charset="0"/>
                <a:cs typeface="Arial" panose="020B0604020202020204" pitchFamily="34" charset="0"/>
              </a:rPr>
              <a:t>CISA – Defending Against Software Supply Chain Attacks</a:t>
            </a:r>
          </a:p>
          <a:p>
            <a:pPr lvl="1">
              <a:lnSpc>
                <a:spcPct val="120000"/>
              </a:lnSpc>
              <a:spcBef>
                <a:spcPts val="0"/>
              </a:spcBef>
              <a:spcAft>
                <a:spcPts val="300"/>
              </a:spcAft>
              <a:tabLst>
                <a:tab pos="365760" algn="l"/>
              </a:tabLst>
            </a:pPr>
            <a:r>
              <a:rPr lang="en-US" sz="2100">
                <a:effectLst/>
                <a:latin typeface="Times New Roman" panose="02020603050405020304" pitchFamily="18" charset="0"/>
                <a:cs typeface="Arial" panose="020B0604020202020204" pitchFamily="34" charset="0"/>
              </a:rPr>
              <a:t>Executive Order 14028 on Improving the Nation’s Cybersecurity</a:t>
            </a:r>
          </a:p>
          <a:p>
            <a:pPr lvl="1">
              <a:lnSpc>
                <a:spcPct val="120000"/>
              </a:lnSpc>
              <a:spcBef>
                <a:spcPts val="0"/>
              </a:spcBef>
              <a:spcAft>
                <a:spcPts val="300"/>
              </a:spcAft>
              <a:tabLst>
                <a:tab pos="365760" algn="l"/>
              </a:tabLst>
            </a:pPr>
            <a:r>
              <a:rPr lang="en-US" sz="2100">
                <a:effectLst/>
                <a:latin typeface="Times New Roman" panose="02020603050405020304" pitchFamily="18" charset="0"/>
                <a:cs typeface="Arial" panose="020B0604020202020204" pitchFamily="34" charset="0"/>
              </a:rPr>
              <a:t>National Cybersecurity Strategy</a:t>
            </a:r>
          </a:p>
          <a:p>
            <a:pPr lvl="1">
              <a:lnSpc>
                <a:spcPct val="120000"/>
              </a:lnSpc>
              <a:spcBef>
                <a:spcPts val="0"/>
              </a:spcBef>
              <a:spcAft>
                <a:spcPts val="300"/>
              </a:spcAft>
              <a:tabLst>
                <a:tab pos="365760" algn="l"/>
              </a:tabLst>
            </a:pPr>
            <a:r>
              <a:rPr lang="en-US" sz="2100">
                <a:effectLst/>
                <a:latin typeface="Times New Roman" panose="02020603050405020304" pitchFamily="18" charset="0"/>
                <a:cs typeface="Arial" panose="020B0604020202020204" pitchFamily="34" charset="0"/>
              </a:rPr>
              <a:t>CISA – Shifting the Balance of Cybersecurity Risk</a:t>
            </a:r>
          </a:p>
          <a:p>
            <a:pPr lvl="1">
              <a:lnSpc>
                <a:spcPct val="120000"/>
              </a:lnSpc>
              <a:spcBef>
                <a:spcPts val="0"/>
              </a:spcBef>
              <a:spcAft>
                <a:spcPts val="300"/>
              </a:spcAft>
              <a:tabLst>
                <a:tab pos="365760" algn="l"/>
              </a:tabLst>
            </a:pPr>
            <a:r>
              <a:rPr lang="en-US" sz="2100" dirty="0">
                <a:effectLst/>
                <a:latin typeface="Times New Roman" panose="02020603050405020304" pitchFamily="18" charset="0"/>
                <a:cs typeface="Arial" panose="020B0604020202020204" pitchFamily="34" charset="0"/>
              </a:rPr>
              <a:t>CISA – Cybersecurity Performance Goals (CPGs)</a:t>
            </a:r>
          </a:p>
          <a:p>
            <a:r>
              <a:rPr lang="en-US" sz="2600" b="1">
                <a:latin typeface="Times New Roman" panose="02020603050405020304" pitchFamily="18" charset="0"/>
                <a:cs typeface="Times New Roman" panose="02020603050405020304" pitchFamily="18" charset="0"/>
              </a:rPr>
              <a:t>Industry Efforts</a:t>
            </a:r>
          </a:p>
          <a:p>
            <a:pPr lvl="1">
              <a:lnSpc>
                <a:spcPct val="110000"/>
              </a:lnSpc>
              <a:spcBef>
                <a:spcPts val="300"/>
              </a:spcBef>
              <a:spcAft>
                <a:spcPts val="300"/>
              </a:spcAft>
            </a:pPr>
            <a:r>
              <a:rPr lang="en-US" sz="2100">
                <a:effectLst/>
                <a:latin typeface="Times New Roman" panose="02020603050405020304" pitchFamily="18" charset="0"/>
                <a:cs typeface="Arial" panose="020B0604020202020204" pitchFamily="34" charset="0"/>
              </a:rPr>
              <a:t>MITRE Supply Chain Security – System of Trust Framework </a:t>
            </a:r>
          </a:p>
          <a:p>
            <a:pPr lvl="1">
              <a:lnSpc>
                <a:spcPct val="110000"/>
              </a:lnSpc>
              <a:spcBef>
                <a:spcPts val="300"/>
              </a:spcBef>
              <a:spcAft>
                <a:spcPts val="300"/>
              </a:spcAft>
            </a:pPr>
            <a:r>
              <a:rPr lang="en-US" sz="2100">
                <a:latin typeface="Times New Roman" panose="02020603050405020304" pitchFamily="18" charset="0"/>
                <a:cs typeface="Times New Roman" panose="02020603050405020304" pitchFamily="18" charset="0"/>
              </a:rPr>
              <a:t>ATIS’ 5G Network Assured Supply Chain Standard</a:t>
            </a:r>
          </a:p>
          <a:p>
            <a:pPr lvl="1">
              <a:lnSpc>
                <a:spcPct val="110000"/>
              </a:lnSpc>
              <a:spcBef>
                <a:spcPts val="300"/>
              </a:spcBef>
              <a:spcAft>
                <a:spcPts val="300"/>
              </a:spcAft>
              <a:tabLst>
                <a:tab pos="365760" algn="l"/>
              </a:tabLst>
            </a:pPr>
            <a:r>
              <a:rPr lang="en-US" sz="2100">
                <a:latin typeface="Times New Roman" panose="02020603050405020304" pitchFamily="18" charset="0"/>
                <a:cs typeface="Arial" panose="020B0604020202020204" pitchFamily="34" charset="0"/>
              </a:rPr>
              <a:t>TIA Supply Chain Security 9001</a:t>
            </a:r>
          </a:p>
          <a:p>
            <a:pPr marR="0" lvl="1">
              <a:lnSpc>
                <a:spcPct val="110000"/>
              </a:lnSpc>
              <a:spcBef>
                <a:spcPts val="300"/>
              </a:spcBef>
              <a:spcAft>
                <a:spcPts val="300"/>
              </a:spcAft>
              <a:tabLst>
                <a:tab pos="365760" algn="l"/>
              </a:tabLst>
            </a:pPr>
            <a:r>
              <a:rPr lang="en-US" sz="2100">
                <a:latin typeface="Times New Roman" panose="02020603050405020304" pitchFamily="18" charset="0"/>
                <a:cs typeface="Arial" panose="020B0604020202020204" pitchFamily="34" charset="0"/>
              </a:rPr>
              <a:t>O-RAN Alliance</a:t>
            </a:r>
          </a:p>
          <a:p>
            <a:pPr lvl="1">
              <a:lnSpc>
                <a:spcPct val="110000"/>
              </a:lnSpc>
              <a:spcBef>
                <a:spcPts val="300"/>
              </a:spcBef>
              <a:spcAft>
                <a:spcPts val="300"/>
              </a:spcAft>
              <a:tabLst>
                <a:tab pos="365760" algn="l"/>
              </a:tabLst>
            </a:pPr>
            <a:r>
              <a:rPr lang="en-US" sz="2100">
                <a:latin typeface="Times New Roman" panose="02020603050405020304" pitchFamily="18" charset="0"/>
                <a:cs typeface="Arial" panose="020B0604020202020204" pitchFamily="34" charset="0"/>
              </a:rPr>
              <a:t>Internet Engineering Task Force Supply Chain Integrity, Transparency, and Trust</a:t>
            </a:r>
          </a:p>
          <a:p>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421763" y="343104"/>
            <a:ext cx="9261764"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a:solidFill>
                  <a:prstClr val="black"/>
                </a:solidFill>
                <a:latin typeface="Times New Roman" panose="02020603050405020304" pitchFamily="18" charset="0"/>
                <a:ea typeface="ＭＳ Ｐゴシック" pitchFamily="34" charset="-128"/>
                <a:cs typeface="Times New Roman" panose="02020603050405020304" pitchFamily="18" charset="0"/>
              </a:rPr>
              <a:t>Current Government and Industry Efforts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5" name="Graphic 4" descr="Folder Search with solid fill">
            <a:extLst>
              <a:ext uri="{FF2B5EF4-FFF2-40B4-BE49-F238E27FC236}">
                <a16:creationId xmlns:a16="http://schemas.microsoft.com/office/drawing/2014/main" id="{2DBCFC6D-1BAA-176A-B92C-2B58C6F2FA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9037" y="2280074"/>
            <a:ext cx="1428764" cy="1428764"/>
          </a:xfrm>
          <a:prstGeom prst="rect">
            <a:avLst/>
          </a:prstGeom>
        </p:spPr>
      </p:pic>
    </p:spTree>
    <p:extLst>
      <p:ext uri="{BB962C8B-B14F-4D97-AF65-F5344CB8AC3E}">
        <p14:creationId xmlns:p14="http://schemas.microsoft.com/office/powerpoint/2010/main" val="40321412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93762" y="1619127"/>
            <a:ext cx="9369345" cy="4804018"/>
          </a:xfrm>
        </p:spPr>
        <p:txBody>
          <a:bodyPr>
            <a:normAutofit/>
          </a:bodyPr>
          <a:lstStyle/>
          <a:p>
            <a:r>
              <a:rPr lang="en-US" sz="2000">
                <a:latin typeface="Times New Roman" panose="02020603050405020304" pitchFamily="18" charset="0"/>
                <a:ea typeface="Times New Roman" panose="02020603050405020304" pitchFamily="18" charset="0"/>
              </a:rPr>
              <a:t>C</a:t>
            </a:r>
            <a:r>
              <a:rPr lang="en-US" sz="2000">
                <a:effectLst/>
                <a:latin typeface="Times New Roman" panose="02020603050405020304" pitchFamily="18" charset="0"/>
                <a:ea typeface="Times New Roman" panose="02020603050405020304" pitchFamily="18" charset="0"/>
              </a:rPr>
              <a:t>ritical for both infrastructure and NMS supply chain security.</a:t>
            </a:r>
          </a:p>
          <a:p>
            <a:pPr>
              <a:lnSpc>
                <a:spcPct val="100000"/>
              </a:lnSpc>
            </a:pPr>
            <a:r>
              <a:rPr lang="en-US" sz="2000">
                <a:effectLst/>
                <a:latin typeface="Times New Roman" panose="02020603050405020304" pitchFamily="18" charset="0"/>
                <a:ea typeface="Times New Roman" panose="02020603050405020304" pitchFamily="18" charset="0"/>
              </a:rPr>
              <a:t>The main building blocks for platform security can be listed as:</a:t>
            </a:r>
          </a:p>
          <a:p>
            <a:pPr lvl="1">
              <a:lnSpc>
                <a:spcPct val="100000"/>
              </a:lnSpc>
              <a:spcBef>
                <a:spcPts val="600"/>
              </a:spcBef>
            </a:pPr>
            <a:r>
              <a:rPr lang="en-US" sz="1600" b="1" u="sng" dirty="0">
                <a:effectLst/>
                <a:latin typeface="Times New Roman" panose="02020603050405020304" pitchFamily="18" charset="0"/>
                <a:ea typeface="Times New Roman" panose="02020603050405020304" pitchFamily="18" charset="0"/>
              </a:rPr>
              <a:t>Hardware Root of Trust</a:t>
            </a:r>
            <a:r>
              <a:rPr lang="en-US" sz="160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Component authenticity and </a:t>
            </a:r>
            <a:r>
              <a:rPr lang="en-US" sz="1800">
                <a:latin typeface="Times New Roman" panose="02020603050405020304" pitchFamily="18" charset="0"/>
                <a:ea typeface="Times New Roman" panose="02020603050405020304" pitchFamily="18" charset="0"/>
              </a:rPr>
              <a:t>s</a:t>
            </a:r>
            <a:r>
              <a:rPr lang="en-US" sz="1600">
                <a:effectLst/>
                <a:latin typeface="Times New Roman" panose="02020603050405020304" pitchFamily="18" charset="0"/>
                <a:ea typeface="Times New Roman" panose="02020603050405020304" pitchFamily="18" charset="0"/>
              </a:rPr>
              <a:t>ecurely link back to a component’s provenance to verify the authenticity and integrity of that component</a:t>
            </a:r>
            <a:endParaRPr lang="en-US" sz="1800">
              <a:effectLst/>
              <a:latin typeface="Times New Roman" panose="02020603050405020304" pitchFamily="18" charset="0"/>
              <a:ea typeface="Times New Roman" panose="02020603050405020304" pitchFamily="18" charset="0"/>
            </a:endParaRPr>
          </a:p>
          <a:p>
            <a:pPr lvl="1">
              <a:lnSpc>
                <a:spcPct val="100000"/>
              </a:lnSpc>
              <a:spcBef>
                <a:spcPts val="600"/>
              </a:spcBef>
            </a:pPr>
            <a:r>
              <a:rPr lang="en-US" sz="1600" b="1" u="sng" dirty="0">
                <a:effectLst/>
                <a:latin typeface="Times New Roman" panose="02020603050405020304" pitchFamily="18" charset="0"/>
                <a:ea typeface="Times New Roman" panose="02020603050405020304" pitchFamily="18" charset="0"/>
              </a:rPr>
              <a:t>Secure Storage</a:t>
            </a:r>
            <a:r>
              <a:rPr lang="en-US" sz="1600">
                <a:effectLst/>
                <a:latin typeface="Times New Roman" panose="02020603050405020304" pitchFamily="18" charset="0"/>
                <a:ea typeface="Times New Roman" panose="02020603050405020304" pitchFamily="18" charset="0"/>
              </a:rPr>
              <a:t>: Store data objects securely in a non-volatile fashion</a:t>
            </a:r>
          </a:p>
          <a:p>
            <a:pPr lvl="1">
              <a:lnSpc>
                <a:spcPct val="100000"/>
              </a:lnSpc>
              <a:spcBef>
                <a:spcPts val="600"/>
              </a:spcBef>
            </a:pPr>
            <a:r>
              <a:rPr lang="en-US" sz="1600" b="1" u="sng" dirty="0">
                <a:effectLst/>
                <a:latin typeface="Times New Roman" panose="02020603050405020304" pitchFamily="18" charset="0"/>
                <a:ea typeface="Times New Roman" panose="02020603050405020304" pitchFamily="18" charset="0"/>
              </a:rPr>
              <a:t>Secure Boot</a:t>
            </a:r>
            <a:r>
              <a:rPr lang="en-US" sz="1600" dirty="0">
                <a:latin typeface="Times New Roman" panose="02020603050405020304" pitchFamily="18" charset="0"/>
                <a:ea typeface="Times New Roman" panose="02020603050405020304" pitchFamily="18" charset="0"/>
              </a:rPr>
              <a:t>: </a:t>
            </a:r>
            <a:r>
              <a:rPr lang="en-US" sz="1600">
                <a:latin typeface="Times New Roman" panose="02020603050405020304" pitchFamily="18" charset="0"/>
                <a:ea typeface="Times New Roman" panose="02020603050405020304" pitchFamily="18" charset="0"/>
              </a:rPr>
              <a:t>Ensure boot up process </a:t>
            </a:r>
            <a:r>
              <a:rPr lang="en-US" sz="1600">
                <a:effectLst/>
                <a:latin typeface="Times New Roman" panose="02020603050405020304" pitchFamily="18" charset="0"/>
                <a:ea typeface="Times New Roman" panose="02020603050405020304" pitchFamily="18" charset="0"/>
              </a:rPr>
              <a:t>in a secure state</a:t>
            </a:r>
          </a:p>
          <a:p>
            <a:pPr lvl="1">
              <a:lnSpc>
                <a:spcPct val="100000"/>
              </a:lnSpc>
              <a:spcBef>
                <a:spcPts val="600"/>
              </a:spcBef>
            </a:pPr>
            <a:r>
              <a:rPr lang="en-US" sz="1600" b="1" u="sng" dirty="0">
                <a:latin typeface="Times New Roman" panose="02020603050405020304" pitchFamily="18" charset="0"/>
              </a:rPr>
              <a:t>Secure Debug</a:t>
            </a:r>
            <a:r>
              <a:rPr lang="en-US" sz="1600" b="1" dirty="0">
                <a:latin typeface="Times New Roman" panose="02020603050405020304" pitchFamily="18" charset="0"/>
              </a:rPr>
              <a:t>: </a:t>
            </a:r>
            <a:r>
              <a:rPr lang="en-US" sz="1600">
                <a:latin typeface="Times New Roman" panose="02020603050405020304" pitchFamily="18" charset="0"/>
              </a:rPr>
              <a:t>Ensure protection of </a:t>
            </a:r>
            <a:r>
              <a:rPr lang="en-US" sz="1400">
                <a:effectLst/>
                <a:latin typeface="Times New Roman" panose="02020603050405020304" pitchFamily="18" charset="0"/>
                <a:ea typeface="Times New Roman" panose="02020603050405020304" pitchFamily="18" charset="0"/>
              </a:rPr>
              <a:t>debug ports and allow access through JTAG debug port.</a:t>
            </a:r>
            <a:endParaRPr lang="en-US" sz="1800" u="sng">
              <a:latin typeface="Times New Roman" panose="02020603050405020304" pitchFamily="18" charset="0"/>
            </a:endParaRPr>
          </a:p>
          <a:p>
            <a:pPr>
              <a:lnSpc>
                <a:spcPct val="100000"/>
              </a:lnSpc>
            </a:pPr>
            <a:r>
              <a:rPr lang="en-US" sz="2000">
                <a:latin typeface="Times New Roman" panose="02020603050405020304" pitchFamily="18" charset="0"/>
                <a:ea typeface="Times New Roman" panose="02020603050405020304" pitchFamily="18" charset="0"/>
              </a:rPr>
              <a:t>S</a:t>
            </a:r>
            <a:r>
              <a:rPr lang="en-US" sz="2000">
                <a:effectLst/>
                <a:latin typeface="Times New Roman" panose="02020603050405020304" pitchFamily="18" charset="0"/>
                <a:ea typeface="Times New Roman" panose="02020603050405020304" pitchFamily="18" charset="0"/>
              </a:rPr>
              <a:t>ecurity needs to be built in the hardware platforms from the start.</a:t>
            </a:r>
          </a:p>
          <a:p>
            <a:pPr>
              <a:lnSpc>
                <a:spcPct val="100000"/>
              </a:lnSpc>
            </a:pPr>
            <a:r>
              <a:rPr lang="en-US" sz="2000">
                <a:latin typeface="Times New Roman" panose="02020603050405020304" pitchFamily="18" charset="0"/>
                <a:ea typeface="Times New Roman" panose="02020603050405020304" pitchFamily="18" charset="0"/>
              </a:rPr>
              <a:t>S</a:t>
            </a:r>
            <a:r>
              <a:rPr lang="en-US" sz="2000">
                <a:effectLst/>
                <a:latin typeface="Times New Roman" panose="02020603050405020304" pitchFamily="18" charset="0"/>
                <a:ea typeface="Times New Roman" panose="02020603050405020304" pitchFamily="18" charset="0"/>
              </a:rPr>
              <a:t>ecurity built in the silicon with a chain of trust goes all the way up to the application layer to ensure authorized and digitally signed software loaded into that hardware</a:t>
            </a:r>
            <a:endParaRPr lang="en-US" sz="20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454387" y="382637"/>
            <a:ext cx="880872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Hardware Platform Security</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10" name="Graphic 9" descr="Folder Search with solid fill">
            <a:extLst>
              <a:ext uri="{FF2B5EF4-FFF2-40B4-BE49-F238E27FC236}">
                <a16:creationId xmlns:a16="http://schemas.microsoft.com/office/drawing/2014/main" id="{C3888BAA-733A-BFDA-3FC1-CB9C0BD10D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3271" y="2280074"/>
            <a:ext cx="1444529" cy="1444529"/>
          </a:xfrm>
          <a:prstGeom prst="rect">
            <a:avLst/>
          </a:prstGeom>
        </p:spPr>
      </p:pic>
    </p:spTree>
    <p:extLst>
      <p:ext uri="{BB962C8B-B14F-4D97-AF65-F5344CB8AC3E}">
        <p14:creationId xmlns:p14="http://schemas.microsoft.com/office/powerpoint/2010/main" val="2104853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93762" y="1468569"/>
            <a:ext cx="9369345" cy="4804018"/>
          </a:xfrm>
        </p:spPr>
        <p:txBody>
          <a:bodyPr>
            <a:normAutofit/>
          </a:bodyPr>
          <a:lstStyle/>
          <a:p>
            <a:pPr>
              <a:lnSpc>
                <a:spcPct val="100000"/>
              </a:lnSpc>
              <a:spcBef>
                <a:spcPts val="500"/>
              </a:spcBef>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Hardware Vulnerability – Legacy Platforms - </a:t>
            </a: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early 2022</a:t>
            </a:r>
            <a:endPar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lvl="1">
              <a:lnSpc>
                <a:spcPct val="100000"/>
              </a:lnSpc>
              <a:defRPr/>
            </a:pPr>
            <a:r>
              <a:rPr lang="en-US" sz="1600">
                <a:latin typeface="Times New Roman" panose="02020603050405020304" pitchFamily="18" charset="0"/>
              </a:rPr>
              <a:t>Targeted seven Indian State Load Dispatch Centers responsible for grid control and electricity dispatch operations</a:t>
            </a:r>
          </a:p>
          <a:p>
            <a:pPr lvl="1">
              <a:lnSpc>
                <a:spcPct val="100000"/>
              </a:lnSpc>
              <a:defRPr/>
            </a:pPr>
            <a:r>
              <a:rPr lang="en-US" sz="1600">
                <a:latin typeface="Times New Roman" panose="02020603050405020304" pitchFamily="18" charset="0"/>
              </a:rPr>
              <a:t>Threat vector Boa web server commonly </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used to access settings, management consoles, and sign-in screens </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a:lnSpc>
                <a:spcPct val="100000"/>
              </a:lnSpc>
              <a:spcBef>
                <a:spcPts val="500"/>
              </a:spcBef>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Managed CPE Device Events - </a:t>
            </a: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February 24, 2022</a:t>
            </a:r>
            <a:endPar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lvl="1">
              <a:lnSpc>
                <a:spcPct val="100000"/>
              </a:lnSpc>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German energy company lost remote monitoring capabilities over 5,800 wind turbines.</a:t>
            </a:r>
          </a:p>
          <a:p>
            <a:pPr lvl="1">
              <a:lnSpc>
                <a:spcPct val="100000"/>
              </a:lnSpc>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Exploited misconfiguration in a VPN appliance to gain remote access to the trusted management segment of the KA-SAT network</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a:lnSpc>
                <a:spcPct val="100000"/>
              </a:lnSpc>
              <a:spcBef>
                <a:spcPts val="500"/>
              </a:spcBef>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Remote Code Execution (RCE) Exploits - </a:t>
            </a: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late 2022 and early 2023</a:t>
            </a:r>
            <a:endPar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lvl="1">
              <a:lnSpc>
                <a:spcPct val="100000"/>
              </a:lnSpc>
              <a:spcAft>
                <a:spcPts val="600"/>
              </a:spcAf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Attacked federal civilian executive branch (FCEB) agency to exploit a .NET deserialization vulnerability in an instance of Telerik user interface (UI) for ASP.NET AJAX running on the agency’s Internet Information Services (IIS) webserver.  </a:t>
            </a:r>
            <a:endParaRPr lang="en-US" sz="1600">
              <a:latin typeface="Times New Roman" panose="02020603050405020304" pitchFamily="18" charset="0"/>
            </a:endParaRPr>
          </a:p>
          <a:p>
            <a:pPr marL="0" indent="0">
              <a:buNone/>
            </a:pPr>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726770" y="285868"/>
            <a:ext cx="8808720" cy="7506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100000"/>
              </a:lnSpc>
              <a:spcBef>
                <a:spcPts val="1000"/>
              </a:spcBef>
              <a:spcAft>
                <a:spcPts val="0"/>
              </a:spcAft>
              <a:buClrTx/>
              <a:buSzTx/>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Supply Chain Threats: Representative Attacks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10" name="Graphic 9" descr="Siren with solid fill">
            <a:extLst>
              <a:ext uri="{FF2B5EF4-FFF2-40B4-BE49-F238E27FC236}">
                <a16:creationId xmlns:a16="http://schemas.microsoft.com/office/drawing/2014/main" id="{2A6E8AC1-A966-333D-58E3-A961845F68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2162" y="2260737"/>
            <a:ext cx="1243149" cy="1243149"/>
          </a:xfrm>
          <a:prstGeom prst="rect">
            <a:avLst/>
          </a:prstGeom>
        </p:spPr>
      </p:pic>
    </p:spTree>
    <p:extLst>
      <p:ext uri="{BB962C8B-B14F-4D97-AF65-F5344CB8AC3E}">
        <p14:creationId xmlns:p14="http://schemas.microsoft.com/office/powerpoint/2010/main" val="1797826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93762" y="1627438"/>
            <a:ext cx="9369345" cy="4804018"/>
          </a:xfrm>
        </p:spPr>
        <p:txBody>
          <a:bodyPr>
            <a:normAutofit/>
          </a:bodyPr>
          <a:lstStyle/>
          <a:p>
            <a:pPr>
              <a:lnSpc>
                <a:spcPct val="100000"/>
              </a:lnSpc>
              <a:spcAft>
                <a:spcPts val="600"/>
              </a:spcAft>
            </a:pPr>
            <a:r>
              <a:rPr lang="en-US" sz="2400" b="1">
                <a:latin typeface="Times New Roman" panose="02020603050405020304" pitchFamily="18" charset="0"/>
              </a:rPr>
              <a:t>Machine Learning/Artificial Intelligence</a:t>
            </a:r>
          </a:p>
          <a:p>
            <a:pPr lvl="1">
              <a:lnSpc>
                <a:spcPct val="100000"/>
              </a:lnSpc>
              <a:spcAft>
                <a:spcPts val="600"/>
              </a:spcAft>
              <a:defRPr/>
            </a:pPr>
            <a:r>
              <a:rPr lang="en-US" sz="1600">
                <a:latin typeface="Times New Roman" panose="02020603050405020304" pitchFamily="18" charset="0"/>
              </a:rPr>
              <a:t>Cyber vulnerabilities: Data Poisoning; Model Stealing; Adversarial Attack; Privacy Violation</a:t>
            </a:r>
          </a:p>
          <a:p>
            <a:pPr>
              <a:lnSpc>
                <a:spcPct val="100000"/>
              </a:lnSpc>
              <a:spcAft>
                <a:spcPts val="600"/>
              </a:spcAft>
              <a:defRPr/>
            </a:pPr>
            <a:r>
              <a:rPr lang="en-US" sz="2400" b="1">
                <a:latin typeface="Times New Roman" panose="02020603050405020304" pitchFamily="18" charset="0"/>
              </a:rPr>
              <a:t>Memory Unsafe Languages</a:t>
            </a:r>
          </a:p>
          <a:p>
            <a:pPr lvl="1">
              <a:lnSpc>
                <a:spcPct val="100000"/>
              </a:lnSpc>
              <a:spcAft>
                <a:spcPts val="600"/>
              </a:spcAft>
              <a:defRPr/>
            </a:pPr>
            <a:r>
              <a:rPr lang="en-US" sz="1600">
                <a:effectLst/>
                <a:latin typeface="Times New Roman" panose="02020603050405020304" pitchFamily="18" charset="0"/>
                <a:ea typeface="Times New Roman" panose="02020603050405020304" pitchFamily="18" charset="0"/>
              </a:rPr>
              <a:t>NSA released a “Software Memory Safety” report to raise awareness of the risks associated with memory unsafe languages.</a:t>
            </a:r>
          </a:p>
          <a:p>
            <a:pPr lvl="1">
              <a:lnSpc>
                <a:spcPct val="100000"/>
              </a:lnSpc>
              <a:spcAft>
                <a:spcPts val="600"/>
              </a:spcAft>
              <a:defRPr/>
            </a:pPr>
            <a:r>
              <a:rPr lang="en-US" sz="1600">
                <a:latin typeface="Times New Roman" panose="02020603050405020304" pitchFamily="18" charset="0"/>
              </a:rPr>
              <a:t>Memory unsafe programming languages causing 70 percent of all vulnerabilities requiring a security fix. Vulnerabilities are the result of:</a:t>
            </a:r>
          </a:p>
          <a:p>
            <a:pPr lvl="2">
              <a:lnSpc>
                <a:spcPct val="100000"/>
              </a:lnSpc>
              <a:spcAft>
                <a:spcPts val="600"/>
              </a:spcAft>
              <a:defRPr/>
            </a:pPr>
            <a:r>
              <a:rPr lang="en-US" sz="1400" b="1" dirty="0">
                <a:latin typeface="Times New Roman" panose="02020603050405020304" pitchFamily="18" charset="0"/>
              </a:rPr>
              <a:t>Spatial Memory Errors</a:t>
            </a:r>
          </a:p>
          <a:p>
            <a:pPr lvl="2">
              <a:lnSpc>
                <a:spcPct val="100000"/>
              </a:lnSpc>
              <a:spcAft>
                <a:spcPts val="600"/>
              </a:spcAft>
              <a:defRPr/>
            </a:pPr>
            <a:r>
              <a:rPr lang="en-US" sz="1400" b="1" dirty="0">
                <a:latin typeface="Times New Roman" panose="02020603050405020304" pitchFamily="18" charset="0"/>
              </a:rPr>
              <a:t>Temporal Memory Errors</a:t>
            </a:r>
          </a:p>
          <a:p>
            <a:pPr lvl="2">
              <a:lnSpc>
                <a:spcPct val="100000"/>
              </a:lnSpc>
              <a:spcAft>
                <a:spcPts val="600"/>
              </a:spcAft>
              <a:defRPr/>
            </a:pPr>
            <a:r>
              <a:rPr lang="en-US" sz="1400" b="1" dirty="0">
                <a:latin typeface="Times New Roman" panose="02020603050405020304" pitchFamily="18" charset="0"/>
              </a:rPr>
              <a:t>Type Confusion</a:t>
            </a:r>
          </a:p>
          <a:p>
            <a:pPr marL="457200" lvl="1" indent="0">
              <a:lnSpc>
                <a:spcPct val="100000"/>
              </a:lnSpc>
              <a:spcAft>
                <a:spcPts val="1200"/>
              </a:spcAft>
              <a:buNone/>
            </a:pPr>
            <a:endParaRPr lang="en-US" sz="2000">
              <a:latin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939605" y="343104"/>
            <a:ext cx="8808720" cy="7506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100000"/>
              </a:lnSpc>
              <a:spcBef>
                <a:spcPts val="1000"/>
              </a:spcBef>
              <a:spcAft>
                <a:spcPts val="0"/>
              </a:spcAft>
              <a:buClrTx/>
              <a:buSzTx/>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Supply Chain Threats: Emerging Threat Vectors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10" name="Graphic 9" descr="Siren with solid fill">
            <a:extLst>
              <a:ext uri="{FF2B5EF4-FFF2-40B4-BE49-F238E27FC236}">
                <a16:creationId xmlns:a16="http://schemas.microsoft.com/office/drawing/2014/main" id="{9BCEBEA7-F6B4-8CB9-68E5-F2D5AA5D2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6732" y="2260737"/>
            <a:ext cx="1548580" cy="1548580"/>
          </a:xfrm>
          <a:prstGeom prst="rect">
            <a:avLst/>
          </a:prstGeom>
        </p:spPr>
      </p:pic>
    </p:spTree>
    <p:extLst>
      <p:ext uri="{BB962C8B-B14F-4D97-AF65-F5344CB8AC3E}">
        <p14:creationId xmlns:p14="http://schemas.microsoft.com/office/powerpoint/2010/main" val="2188949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506171" y="1323051"/>
            <a:ext cx="9369345" cy="4972531"/>
          </a:xfrm>
        </p:spPr>
        <p:txBody>
          <a:bodyPr>
            <a:normAutofit/>
          </a:bodyPr>
          <a:lstStyle/>
          <a:p>
            <a:pPr lvl="1">
              <a:lnSpc>
                <a:spcPct val="100000"/>
              </a:lnSpc>
              <a:spcAft>
                <a:spcPts val="600"/>
              </a:spcAft>
            </a:pPr>
            <a:r>
              <a:rPr lang="en-US" sz="2000" b="1">
                <a:latin typeface="Times New Roman" panose="02020603050405020304" pitchFamily="18" charset="0"/>
              </a:rPr>
              <a:t>Inadequate Zero Trust Implementations </a:t>
            </a:r>
          </a:p>
          <a:p>
            <a:pPr lvl="2">
              <a:lnSpc>
                <a:spcPct val="100000"/>
              </a:lnSpc>
            </a:pPr>
            <a:r>
              <a:rPr lang="en-US" sz="1600">
                <a:effectLst/>
                <a:latin typeface="Times New Roman" panose="02020603050405020304" pitchFamily="18" charset="0"/>
                <a:ea typeface="Times New Roman" panose="02020603050405020304" pitchFamily="18" charset="0"/>
              </a:rPr>
              <a:t>NMS platforms rely </a:t>
            </a:r>
            <a:r>
              <a:rPr lang="en-US" sz="1600">
                <a:latin typeface="Times New Roman" panose="02020603050405020304" pitchFamily="18" charset="0"/>
                <a:ea typeface="Times New Roman" panose="02020603050405020304" pitchFamily="18" charset="0"/>
              </a:rPr>
              <a:t>on </a:t>
            </a:r>
            <a:r>
              <a:rPr lang="en-US" sz="1600">
                <a:effectLst/>
                <a:latin typeface="Times New Roman" panose="02020603050405020304" pitchFamily="18" charset="0"/>
                <a:ea typeface="Times New Roman" panose="02020603050405020304" pitchFamily="18" charset="0"/>
              </a:rPr>
              <a:t>implicit trust domain to manage network infrastructure</a:t>
            </a:r>
          </a:p>
          <a:p>
            <a:pPr lvl="2">
              <a:lnSpc>
                <a:spcPct val="100000"/>
              </a:lnSpc>
            </a:pPr>
            <a:r>
              <a:rPr lang="en-US" sz="1600">
                <a:latin typeface="Times New Roman" panose="02020603050405020304" pitchFamily="18" charset="0"/>
              </a:rPr>
              <a:t>Effective zero trust implementation allow the security operations teams to thwart the attack sooner in the kill chain</a:t>
            </a:r>
            <a:r>
              <a:rPr lang="en-US" sz="1600">
                <a:effectLst/>
                <a:latin typeface="Times New Roman" panose="02020603050405020304" pitchFamily="18" charset="0"/>
                <a:ea typeface="Times New Roman" panose="02020603050405020304" pitchFamily="18" charset="0"/>
              </a:rPr>
              <a:t>.</a:t>
            </a:r>
            <a:endParaRPr lang="en-US" sz="1600">
              <a:latin typeface="Times New Roman" panose="02020603050405020304" pitchFamily="18" charset="0"/>
            </a:endParaRPr>
          </a:p>
          <a:p>
            <a:pPr lvl="1">
              <a:lnSpc>
                <a:spcPct val="100000"/>
              </a:lnSpc>
              <a:spcAft>
                <a:spcPts val="600"/>
              </a:spcAft>
            </a:pPr>
            <a:r>
              <a:rPr lang="en-US" sz="2000" b="1">
                <a:latin typeface="Times New Roman" panose="02020603050405020304" pitchFamily="18" charset="0"/>
              </a:rPr>
              <a:t>Trusted Platform Module Vulnerabilities</a:t>
            </a:r>
          </a:p>
          <a:p>
            <a:pPr lvl="2">
              <a:lnSpc>
                <a:spcPct val="100000"/>
              </a:lnSpc>
              <a:spcAft>
                <a:spcPts val="600"/>
              </a:spcAft>
            </a:pPr>
            <a:r>
              <a:rPr lang="en-US" sz="1800">
                <a:latin typeface="Times New Roman" panose="02020603050405020304" pitchFamily="18" charset="0"/>
              </a:rPr>
              <a:t>International standard for </a:t>
            </a:r>
            <a:r>
              <a:rPr lang="en-US" sz="1800">
                <a:effectLst/>
                <a:latin typeface="Times New Roman" panose="02020603050405020304" pitchFamily="18" charset="0"/>
                <a:ea typeface="Times New Roman" panose="02020603050405020304" pitchFamily="18" charset="0"/>
              </a:rPr>
              <a:t>hardware root of trust using integrated cryptographic keys </a:t>
            </a:r>
            <a:endParaRPr lang="en-US" sz="1800">
              <a:latin typeface="Times New Roman" panose="02020603050405020304" pitchFamily="18" charset="0"/>
            </a:endParaRPr>
          </a:p>
          <a:p>
            <a:pPr lvl="1">
              <a:lnSpc>
                <a:spcPct val="100000"/>
              </a:lnSpc>
              <a:spcAft>
                <a:spcPts val="600"/>
              </a:spcAft>
            </a:pPr>
            <a:r>
              <a:rPr lang="en-US" sz="2000" b="1">
                <a:latin typeface="Times New Roman" panose="02020603050405020304" pitchFamily="18" charset="0"/>
              </a:rPr>
              <a:t>Continued Operation of End-of-Life Infrastructure for Service Providers</a:t>
            </a:r>
          </a:p>
          <a:p>
            <a:pPr lvl="2">
              <a:lnSpc>
                <a:spcPct val="100000"/>
              </a:lnSpc>
              <a:spcAft>
                <a:spcPts val="600"/>
              </a:spcAft>
            </a:pPr>
            <a:r>
              <a:rPr lang="en-US" sz="1800">
                <a:latin typeface="Times New Roman" panose="02020603050405020304" pitchFamily="18" charset="0"/>
              </a:rPr>
              <a:t>Exploit end of life infrastructure</a:t>
            </a:r>
          </a:p>
          <a:p>
            <a:pPr lvl="1">
              <a:lnSpc>
                <a:spcPct val="100000"/>
              </a:lnSpc>
              <a:spcAft>
                <a:spcPts val="600"/>
              </a:spcAft>
            </a:pPr>
            <a:r>
              <a:rPr lang="en-US" sz="2000" b="1">
                <a:latin typeface="Times New Roman" panose="02020603050405020304" pitchFamily="18" charset="0"/>
              </a:rPr>
              <a:t>Consumer Grade Infrastructure</a:t>
            </a:r>
          </a:p>
          <a:p>
            <a:pPr lvl="2">
              <a:lnSpc>
                <a:spcPct val="100000"/>
              </a:lnSpc>
              <a:spcAft>
                <a:spcPts val="600"/>
              </a:spcAft>
            </a:pPr>
            <a:r>
              <a:rPr lang="en-US" sz="1600">
                <a:effectLst/>
                <a:latin typeface="Times New Roman" panose="02020603050405020304" pitchFamily="18" charset="0"/>
                <a:ea typeface="Times New Roman" panose="02020603050405020304" pitchFamily="18" charset="0"/>
              </a:rPr>
              <a:t>Vulnerability with use of non-enterprise-grade hardware and lack of support</a:t>
            </a:r>
            <a:endParaRPr lang="en-US" sz="1600" b="1">
              <a:latin typeface="Times New Roman" panose="02020603050405020304" pitchFamily="18" charset="0"/>
            </a:endParaRPr>
          </a:p>
          <a:p>
            <a:pPr lvl="1">
              <a:lnSpc>
                <a:spcPct val="100000"/>
              </a:lnSpc>
              <a:spcAft>
                <a:spcPts val="600"/>
              </a:spcAft>
            </a:pPr>
            <a:r>
              <a:rPr lang="en-US" sz="2000" b="1">
                <a:latin typeface="Times New Roman" panose="02020603050405020304" pitchFamily="18" charset="0"/>
              </a:rPr>
              <a:t>Sourcing Telecommunications Infrastructure from Secondhand Markets</a:t>
            </a:r>
          </a:p>
          <a:p>
            <a:pPr marL="914400" lvl="2" indent="0">
              <a:lnSpc>
                <a:spcPct val="100000"/>
              </a:lnSpc>
              <a:spcAft>
                <a:spcPts val="600"/>
              </a:spcAft>
              <a:buNone/>
            </a:pPr>
            <a:endParaRPr lang="en-US" sz="1600" b="1">
              <a:latin typeface="Times New Roman" panose="02020603050405020304" pitchFamily="18" charset="0"/>
            </a:endParaRPr>
          </a:p>
          <a:p>
            <a:pPr lvl="2">
              <a:lnSpc>
                <a:spcPct val="100000"/>
              </a:lnSpc>
              <a:spcAft>
                <a:spcPts val="600"/>
              </a:spcAft>
            </a:pPr>
            <a:endParaRPr lang="en-US" sz="1600" b="1">
              <a:latin typeface="Times New Roman" panose="02020603050405020304" pitchFamily="18" charset="0"/>
            </a:endParaRPr>
          </a:p>
          <a:p>
            <a:pPr marL="457200" lvl="1" indent="0">
              <a:lnSpc>
                <a:spcPct val="100000"/>
              </a:lnSpc>
              <a:spcAft>
                <a:spcPts val="600"/>
              </a:spcAft>
              <a:buNone/>
            </a:pPr>
            <a:endParaRPr lang="en-US" sz="2000">
              <a:latin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951429" y="343104"/>
            <a:ext cx="8808720" cy="7506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100000"/>
              </a:lnSpc>
              <a:spcBef>
                <a:spcPts val="1000"/>
              </a:spcBef>
              <a:spcAft>
                <a:spcPts val="0"/>
              </a:spcAft>
              <a:buClrTx/>
              <a:buSzTx/>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Supply Chain Threats: Emerging Threat Vectors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5" name="Graphic 4" descr="Siren with solid fill">
            <a:extLst>
              <a:ext uri="{FF2B5EF4-FFF2-40B4-BE49-F238E27FC236}">
                <a16:creationId xmlns:a16="http://schemas.microsoft.com/office/drawing/2014/main" id="{F0585B52-DD4C-F8FD-57D2-BF660C0627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6732" y="2260737"/>
            <a:ext cx="1548580" cy="1548580"/>
          </a:xfrm>
          <a:prstGeom prst="rect">
            <a:avLst/>
          </a:prstGeom>
        </p:spPr>
      </p:pic>
    </p:spTree>
    <p:extLst>
      <p:ext uri="{BB962C8B-B14F-4D97-AF65-F5344CB8AC3E}">
        <p14:creationId xmlns:p14="http://schemas.microsoft.com/office/powerpoint/2010/main" val="4008979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91860" y="1325760"/>
            <a:ext cx="9369345" cy="4804018"/>
          </a:xfrm>
        </p:spPr>
        <p:txBody>
          <a:bodyPr>
            <a:normAutofit/>
          </a:bodyPr>
          <a:lstStyle/>
          <a:p>
            <a:pPr>
              <a:spcBef>
                <a:spcPts val="1200"/>
              </a:spcBef>
              <a:spcAft>
                <a:spcPts val="300"/>
              </a:spcAft>
              <a:tabLst>
                <a:tab pos="365760" algn="l"/>
              </a:tabLst>
            </a:pPr>
            <a:r>
              <a:rPr lang="en-US" sz="2000" b="1">
                <a:latin typeface="Times New Roman" panose="02020603050405020304" pitchFamily="18" charset="0"/>
                <a:ea typeface="Times New Roman" panose="02020603050405020304" pitchFamily="18" charset="0"/>
              </a:rPr>
              <a:t>Continued evolution of the Supply Chain presents new Security Challenges:</a:t>
            </a:r>
          </a:p>
          <a:p>
            <a:pPr lvl="1">
              <a:spcBef>
                <a:spcPts val="1200"/>
              </a:spcBef>
              <a:spcAft>
                <a:spcPts val="300"/>
              </a:spcAft>
              <a:tabLst>
                <a:tab pos="365760" algn="l"/>
              </a:tabLst>
            </a:pPr>
            <a:r>
              <a:rPr lang="en-US" sz="1600">
                <a:effectLst/>
                <a:latin typeface="Times New Roman" panose="02020603050405020304" pitchFamily="18" charset="0"/>
                <a:ea typeface="Times New Roman" panose="02020603050405020304" pitchFamily="18" charset="0"/>
              </a:rPr>
              <a:t>Today’s supply chain is highly disaggregated and security challenges are not easy to solve.</a:t>
            </a:r>
          </a:p>
          <a:p>
            <a:pPr lvl="1">
              <a:spcBef>
                <a:spcPts val="1200"/>
              </a:spcBef>
              <a:spcAft>
                <a:spcPts val="300"/>
              </a:spcAft>
              <a:tabLst>
                <a:tab pos="365760" algn="l"/>
              </a:tabLst>
            </a:pPr>
            <a:r>
              <a:rPr lang="en-US" sz="1600">
                <a:latin typeface="Times New Roman" panose="02020603050405020304" pitchFamily="18" charset="0"/>
                <a:ea typeface="Times New Roman" panose="02020603050405020304" pitchFamily="18" charset="0"/>
              </a:rPr>
              <a:t>T</a:t>
            </a:r>
            <a:r>
              <a:rPr lang="en-US" sz="1600">
                <a:effectLst/>
                <a:latin typeface="Times New Roman" panose="02020603050405020304" pitchFamily="18" charset="0"/>
                <a:ea typeface="Times New Roman" panose="02020603050405020304" pitchFamily="18" charset="0"/>
              </a:rPr>
              <a:t>he hardware and software components are sourced from global suppliers and open source communities that are creating a broad attack surface.</a:t>
            </a:r>
          </a:p>
          <a:p>
            <a:pPr>
              <a:spcBef>
                <a:spcPts val="1200"/>
              </a:spcBef>
              <a:spcAft>
                <a:spcPts val="300"/>
              </a:spcAft>
              <a:tabLst>
                <a:tab pos="365760" algn="l"/>
              </a:tabLst>
            </a:pPr>
            <a:r>
              <a:rPr lang="en-US" sz="2000" b="1">
                <a:latin typeface="Times New Roman" panose="02020603050405020304" pitchFamily="18" charset="0"/>
              </a:rPr>
              <a:t>Supply chain attacks can be addressed by considering</a:t>
            </a:r>
          </a:p>
          <a:p>
            <a:pPr lvl="1">
              <a:spcBef>
                <a:spcPts val="600"/>
              </a:spcBef>
              <a:spcAft>
                <a:spcPts val="600"/>
              </a:spcAft>
            </a:pPr>
            <a:r>
              <a:rPr lang="en-US" sz="1600">
                <a:effectLst/>
                <a:latin typeface="Times New Roman" panose="02020603050405020304" pitchFamily="18" charset="0"/>
                <a:ea typeface="Times New Roman" panose="02020603050405020304" pitchFamily="18" charset="0"/>
              </a:rPr>
              <a:t>Prevention and detection of vulnerability insertions in the supply chain itself, and</a:t>
            </a:r>
          </a:p>
          <a:p>
            <a:pPr lvl="1"/>
            <a:r>
              <a:rPr lang="en-US" sz="1600">
                <a:effectLst/>
                <a:latin typeface="Times New Roman" panose="02020603050405020304" pitchFamily="18" charset="0"/>
                <a:ea typeface="Times New Roman" panose="02020603050405020304" pitchFamily="18" charset="0"/>
              </a:rPr>
              <a:t>Operational cybersecurity capabilities specifically designed to mitigate the exploitation of inserted vulnerabilities </a:t>
            </a:r>
          </a:p>
          <a:p>
            <a:pPr lvl="2"/>
            <a:r>
              <a:rPr lang="en-US" sz="1600">
                <a:latin typeface="Times New Roman" panose="02020603050405020304" pitchFamily="18" charset="0"/>
                <a:ea typeface="Times New Roman" panose="02020603050405020304" pitchFamily="18" charset="0"/>
              </a:rPr>
              <a:t>CISA and NIST published “Defending Against Software Supply Chain Attacks”</a:t>
            </a:r>
            <a:r>
              <a:rPr lang="en-US" sz="1600" baseline="30000">
                <a:latin typeface="Times New Roman" panose="02020603050405020304" pitchFamily="18" charset="0"/>
                <a:ea typeface="Times New Roman" panose="02020603050405020304" pitchFamily="18" charset="0"/>
              </a:rPr>
              <a:t>1</a:t>
            </a:r>
            <a:r>
              <a:rPr lang="en-US" sz="1600">
                <a:latin typeface="Times New Roman" panose="02020603050405020304" pitchFamily="18" charset="0"/>
                <a:ea typeface="Times New Roman" panose="02020603050405020304" pitchFamily="18" charset="0"/>
              </a:rPr>
              <a:t> which recommends </a:t>
            </a:r>
            <a:r>
              <a:rPr lang="en-US" sz="1600">
                <a:effectLst/>
                <a:latin typeface="Times New Roman" panose="02020603050405020304" pitchFamily="18" charset="0"/>
                <a:ea typeface="Times New Roman" panose="02020603050405020304" pitchFamily="18" charset="0"/>
              </a:rPr>
              <a:t>network segmentation and zero trust to mitigate the effects of a supply chain exploit.</a:t>
            </a:r>
            <a:endParaRPr lang="en-US" sz="1600">
              <a:effectLst/>
              <a:latin typeface="Times New Roman" panose="02020603050405020304" pitchFamily="18" charset="0"/>
              <a:cs typeface="Arial" panose="020B0604020202020204" pitchFamily="34" charset="0"/>
            </a:endParaRPr>
          </a:p>
          <a:p>
            <a:pPr>
              <a:spcBef>
                <a:spcPts val="1200"/>
              </a:spcBef>
              <a:spcAft>
                <a:spcPts val="300"/>
              </a:spcAft>
              <a:tabLst>
                <a:tab pos="365760" algn="l"/>
              </a:tabLst>
            </a:pPr>
            <a:r>
              <a:rPr lang="en-US" sz="2000" b="1">
                <a:latin typeface="Times New Roman" panose="02020603050405020304" pitchFamily="18" charset="0"/>
              </a:rPr>
              <a:t>Vulnerabilities and threats facing small providers are much the same as for large providers</a:t>
            </a:r>
          </a:p>
          <a:p>
            <a:pPr>
              <a:spcBef>
                <a:spcPts val="1200"/>
              </a:spcBef>
              <a:spcAft>
                <a:spcPts val="300"/>
              </a:spcAft>
              <a:tabLst>
                <a:tab pos="365760" algn="l"/>
              </a:tabLst>
            </a:pPr>
            <a:r>
              <a:rPr lang="en-US" sz="2000" b="1">
                <a:latin typeface="Times New Roman" panose="02020603050405020304" pitchFamily="18" charset="0"/>
                <a:ea typeface="Times New Roman" panose="02020603050405020304" pitchFamily="18" charset="0"/>
              </a:rPr>
              <a:t>H</a:t>
            </a:r>
            <a:r>
              <a:rPr lang="en-US" sz="2000" b="1">
                <a:effectLst/>
                <a:latin typeface="Times New Roman" panose="02020603050405020304" pitchFamily="18" charset="0"/>
                <a:ea typeface="Times New Roman" panose="02020603050405020304" pitchFamily="18" charset="0"/>
              </a:rPr>
              <a:t>ardware relies on software and NMS is a collection of software; thus recommendations will necessarily center around software</a:t>
            </a:r>
            <a:endParaRPr lang="en-US" sz="2000" b="1">
              <a:latin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442711" y="421271"/>
            <a:ext cx="880872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a:ea typeface="ＭＳ Ｐゴシック"/>
                <a:cs typeface="Times New Roman"/>
              </a:rPr>
              <a:t>Summary of Key Findings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TextBox 4">
            <a:extLst>
              <a:ext uri="{FF2B5EF4-FFF2-40B4-BE49-F238E27FC236}">
                <a16:creationId xmlns:a16="http://schemas.microsoft.com/office/drawing/2014/main" id="{614C8431-4BBE-E7F6-A4FF-4906FFE00897}"/>
              </a:ext>
            </a:extLst>
          </p:cNvPr>
          <p:cNvSpPr txBox="1"/>
          <p:nvPr/>
        </p:nvSpPr>
        <p:spPr>
          <a:xfrm>
            <a:off x="719668" y="6434517"/>
            <a:ext cx="10254806" cy="261610"/>
          </a:xfrm>
          <a:prstGeom prst="rect">
            <a:avLst/>
          </a:prstGeom>
          <a:noFill/>
        </p:spPr>
        <p:txBody>
          <a:bodyPr wrap="square">
            <a:spAutoFit/>
          </a:bodyPr>
          <a:lstStyle/>
          <a:p>
            <a:r>
              <a:rPr lang="en-US" sz="1050" baseline="30000">
                <a:latin typeface="Times New Roman" panose="02020603050405020304" pitchFamily="18" charset="0"/>
                <a:ea typeface="Times New Roman" panose="02020603050405020304" pitchFamily="18" charset="0"/>
              </a:rPr>
              <a:t>1</a:t>
            </a:r>
            <a:r>
              <a:rPr lang="en-US" sz="1050" b="0" i="0" u="none" strike="noStrike" baseline="0">
                <a:solidFill>
                  <a:srgbClr val="000000"/>
                </a:solidFill>
                <a:latin typeface="Times New Roman" panose="02020603050405020304" pitchFamily="18" charset="0"/>
              </a:rPr>
              <a:t> CISA, Defending Against Software Supply Chain Attacks, https://www.cisa.gov/sites/default/files/publications/defending_against_software_supply_chain_attacks_508_1.pdf. </a:t>
            </a:r>
            <a:endParaRPr lang="en-US" sz="1050"/>
          </a:p>
        </p:txBody>
      </p:sp>
      <p:pic>
        <p:nvPicPr>
          <p:cNvPr id="9" name="Graphic 8" descr="Treasure Map with solid fill">
            <a:extLst>
              <a:ext uri="{FF2B5EF4-FFF2-40B4-BE49-F238E27FC236}">
                <a16:creationId xmlns:a16="http://schemas.microsoft.com/office/drawing/2014/main" id="{FF8B8511-3357-3ACF-DC89-8213D3C485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4721" y="2634315"/>
            <a:ext cx="1299490" cy="1299490"/>
          </a:xfrm>
          <a:prstGeom prst="rect">
            <a:avLst/>
          </a:prstGeom>
        </p:spPr>
      </p:pic>
    </p:spTree>
    <p:extLst>
      <p:ext uri="{BB962C8B-B14F-4D97-AF65-F5344CB8AC3E}">
        <p14:creationId xmlns:p14="http://schemas.microsoft.com/office/powerpoint/2010/main" val="144022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99536" y="1363599"/>
            <a:ext cx="9369345" cy="4804018"/>
          </a:xfrm>
        </p:spPr>
        <p:txBody>
          <a:bodyPr>
            <a:normAutofit lnSpcReduction="10000"/>
          </a:bodyPr>
          <a:lstStyle/>
          <a:p>
            <a:pPr>
              <a:spcBef>
                <a:spcPts val="1200"/>
              </a:spcBef>
              <a:spcAft>
                <a:spcPts val="300"/>
              </a:spcAft>
              <a:tabLst>
                <a:tab pos="365760" algn="l"/>
              </a:tabLst>
            </a:pPr>
            <a:r>
              <a:rPr lang="en-US" sz="2000" b="1">
                <a:effectLst/>
                <a:latin typeface="Times New Roman" panose="02020603050405020304" pitchFamily="18" charset="0"/>
                <a:cs typeface="Arial" panose="020B0604020202020204" pitchFamily="34" charset="0"/>
              </a:rPr>
              <a:t>Supply Chain Security Specifications and Tools</a:t>
            </a:r>
          </a:p>
          <a:p>
            <a:pPr lvl="1">
              <a:spcBef>
                <a:spcPts val="1200"/>
              </a:spcBef>
              <a:spcAft>
                <a:spcPts val="300"/>
              </a:spcAft>
              <a:tabLst>
                <a:tab pos="365760" algn="l"/>
              </a:tabLst>
            </a:pPr>
            <a:r>
              <a:rPr lang="en-US" sz="1600">
                <a:latin typeface="Times New Roman" panose="02020603050405020304" pitchFamily="18" charset="0"/>
                <a:cs typeface="Arial" panose="020B0604020202020204" pitchFamily="34" charset="0"/>
              </a:rPr>
              <a:t>ATIS, TIA, and MITRE have taken broad steps through the development of their supply chain security specifications, recommendations and a tool that can be leverage by the industry.</a:t>
            </a:r>
          </a:p>
          <a:p>
            <a:pPr>
              <a:spcBef>
                <a:spcPts val="1200"/>
              </a:spcBef>
              <a:spcAft>
                <a:spcPts val="300"/>
              </a:spcAft>
              <a:tabLst>
                <a:tab pos="365760" algn="l"/>
              </a:tabLst>
            </a:pPr>
            <a:r>
              <a:rPr lang="en-US" sz="2000" b="1">
                <a:latin typeface="Times New Roman" panose="02020603050405020304" pitchFamily="18" charset="0"/>
                <a:cs typeface="Arial" panose="020B0604020202020204" pitchFamily="34" charset="0"/>
              </a:rPr>
              <a:t>Government Activities</a:t>
            </a:r>
          </a:p>
          <a:p>
            <a:pPr lvl="1">
              <a:spcBef>
                <a:spcPts val="1200"/>
              </a:spcBef>
              <a:spcAft>
                <a:spcPts val="300"/>
              </a:spcAft>
              <a:tabLst>
                <a:tab pos="365760" algn="l"/>
              </a:tabLst>
            </a:pPr>
            <a:r>
              <a:rPr lang="en-US" sz="1600">
                <a:latin typeface="Times New Roman" panose="02020603050405020304" pitchFamily="18" charset="0"/>
                <a:cs typeface="Arial" panose="020B0604020202020204" pitchFamily="34" charset="0"/>
              </a:rPr>
              <a:t>The ability to mandate and authenticate the provenance of software and hardware is critical as well as mandating SBOMs and hardware bill of materials (HBOMs).</a:t>
            </a:r>
          </a:p>
          <a:p>
            <a:pPr>
              <a:spcBef>
                <a:spcPts val="1200"/>
              </a:spcBef>
              <a:spcAft>
                <a:spcPts val="300"/>
              </a:spcAft>
              <a:tabLst>
                <a:tab pos="365760" algn="l"/>
              </a:tabLst>
            </a:pPr>
            <a:r>
              <a:rPr lang="en-US" sz="2000" b="1">
                <a:latin typeface="Times New Roman" panose="02020603050405020304" pitchFamily="18" charset="0"/>
                <a:cs typeface="Arial" panose="020B0604020202020204" pitchFamily="34" charset="0"/>
              </a:rPr>
              <a:t>Zero Trust Principles</a:t>
            </a:r>
          </a:p>
          <a:p>
            <a:pPr lvl="1">
              <a:spcBef>
                <a:spcPts val="1200"/>
              </a:spcBef>
              <a:spcAft>
                <a:spcPts val="300"/>
              </a:spcAft>
              <a:tabLst>
                <a:tab pos="365760" algn="l"/>
              </a:tabLst>
            </a:pPr>
            <a:r>
              <a:rPr lang="en-US" sz="1600">
                <a:latin typeface="Times New Roman" panose="02020603050405020304" pitchFamily="18" charset="0"/>
                <a:cs typeface="Arial" panose="020B0604020202020204" pitchFamily="34" charset="0"/>
              </a:rPr>
              <a:t>Adoption of zero trust principles in not only the supply chain but also in the operational networks is critical to limit the blast radius of a supply chain exploit.  </a:t>
            </a:r>
          </a:p>
          <a:p>
            <a:pPr>
              <a:spcBef>
                <a:spcPts val="1200"/>
              </a:spcBef>
              <a:spcAft>
                <a:spcPts val="300"/>
              </a:spcAft>
              <a:tabLst>
                <a:tab pos="365760" algn="l"/>
              </a:tabLst>
            </a:pPr>
            <a:r>
              <a:rPr lang="en-US" sz="2000" b="1">
                <a:latin typeface="Times New Roman" panose="02020603050405020304" pitchFamily="18" charset="0"/>
                <a:cs typeface="Arial" panose="020B0604020202020204" pitchFamily="34" charset="0"/>
              </a:rPr>
              <a:t>HBOMs and SBOMs</a:t>
            </a:r>
          </a:p>
          <a:p>
            <a:pPr lvl="1">
              <a:spcBef>
                <a:spcPts val="1200"/>
              </a:spcBef>
              <a:spcAft>
                <a:spcPts val="300"/>
              </a:spcAft>
              <a:tabLst>
                <a:tab pos="365760" algn="l"/>
              </a:tabLst>
            </a:pPr>
            <a:r>
              <a:rPr lang="en-US" sz="1600">
                <a:latin typeface="Times New Roman" panose="02020603050405020304" pitchFamily="18" charset="0"/>
                <a:cs typeface="Arial" panose="020B0604020202020204" pitchFamily="34" charset="0"/>
              </a:rPr>
              <a:t>The industry should consider HBOMs in concert with SBOMs since essentially all hardware consists of software that needs to be accounted for in the SBOM.</a:t>
            </a:r>
          </a:p>
          <a:p>
            <a:pPr lvl="1">
              <a:spcBef>
                <a:spcPts val="1200"/>
              </a:spcBef>
              <a:spcAft>
                <a:spcPts val="300"/>
              </a:spcAft>
              <a:tabLst>
                <a:tab pos="365760" algn="l"/>
              </a:tabLst>
            </a:pPr>
            <a:r>
              <a:rPr lang="en-US" sz="1600">
                <a:latin typeface="Times New Roman" panose="02020603050405020304" pitchFamily="18" charset="0"/>
                <a:cs typeface="Arial" panose="020B0604020202020204" pitchFamily="34" charset="0"/>
              </a:rPr>
              <a:t>There is a lack of standardization of HBOMs and should include configuration, provenance of the component(s), obsolescence of any component(s), etc.</a:t>
            </a:r>
          </a:p>
          <a:p>
            <a:pPr marL="0" indent="0">
              <a:spcBef>
                <a:spcPts val="1200"/>
              </a:spcBef>
              <a:spcAft>
                <a:spcPts val="300"/>
              </a:spcAft>
              <a:buNone/>
              <a:tabLst>
                <a:tab pos="365760" algn="l"/>
              </a:tabLst>
            </a:pPr>
            <a:endParaRPr lang="en-US" sz="2000">
              <a:effectLst/>
              <a:latin typeface="Times New Roman" panose="02020603050405020304" pitchFamily="18" charset="0"/>
              <a:cs typeface="Arial" panose="020B0604020202020204" pitchFamily="34" charset="0"/>
            </a:endParaRPr>
          </a:p>
          <a:p>
            <a:endParaRPr lang="en-US" sz="22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223149" y="424184"/>
            <a:ext cx="880872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Times New Roman"/>
                <a:ea typeface="ＭＳ Ｐゴシック"/>
                <a:cs typeface="Times New Roman"/>
              </a:rPr>
              <a:t>Summary of Key Findings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4" name="Graphic 3" descr="Treasure Map with solid fill">
            <a:extLst>
              <a:ext uri="{FF2B5EF4-FFF2-40B4-BE49-F238E27FC236}">
                <a16:creationId xmlns:a16="http://schemas.microsoft.com/office/drawing/2014/main" id="{6AF0C537-2203-E483-F141-0E6219A6FC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4721" y="2634315"/>
            <a:ext cx="1299490" cy="1299490"/>
          </a:xfrm>
          <a:prstGeom prst="rect">
            <a:avLst/>
          </a:prstGeom>
        </p:spPr>
      </p:pic>
    </p:spTree>
    <p:extLst>
      <p:ext uri="{BB962C8B-B14F-4D97-AF65-F5344CB8AC3E}">
        <p14:creationId xmlns:p14="http://schemas.microsoft.com/office/powerpoint/2010/main" val="1903319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04635" y="1360786"/>
            <a:ext cx="9369345" cy="5027595"/>
          </a:xfrm>
        </p:spPr>
        <p:txBody>
          <a:bodyPr>
            <a:normAutofit fontScale="92500" lnSpcReduction="10000"/>
          </a:bodyPr>
          <a:lstStyle/>
          <a:p>
            <a:pPr>
              <a:spcBef>
                <a:spcPts val="1200"/>
              </a:spcBef>
              <a:spcAft>
                <a:spcPts val="300"/>
              </a:spcAft>
              <a:tabLst>
                <a:tab pos="365760" algn="l"/>
              </a:tabLst>
            </a:pPr>
            <a:r>
              <a:rPr lang="en-US" sz="2200" b="1">
                <a:latin typeface="Times New Roman" panose="02020603050405020304" pitchFamily="18" charset="0"/>
                <a:cs typeface="Arial" panose="020B0604020202020204" pitchFamily="34" charset="0"/>
              </a:rPr>
              <a:t>Memory Unsafe Languages</a:t>
            </a:r>
          </a:p>
          <a:p>
            <a:pPr lvl="1">
              <a:spcBef>
                <a:spcPts val="1200"/>
              </a:spcBef>
              <a:spcAft>
                <a:spcPts val="300"/>
              </a:spcAft>
              <a:tabLst>
                <a:tab pos="365760" algn="l"/>
              </a:tabLst>
            </a:pPr>
            <a:r>
              <a:rPr lang="en-US" sz="1700">
                <a:latin typeface="Times New Roman" panose="02020603050405020304" pitchFamily="18" charset="0"/>
                <a:cs typeface="Arial" panose="020B0604020202020204" pitchFamily="34" charset="0"/>
              </a:rPr>
              <a:t>NSA’s Software Memory Safety report has shifted a lot of industry focus on memory unsafe languages which will take years to effectively migrate due to the complexities.</a:t>
            </a:r>
          </a:p>
          <a:p>
            <a:pPr>
              <a:spcBef>
                <a:spcPts val="1200"/>
              </a:spcBef>
              <a:spcAft>
                <a:spcPts val="300"/>
              </a:spcAft>
              <a:tabLst>
                <a:tab pos="365760" algn="l"/>
              </a:tabLst>
            </a:pPr>
            <a:r>
              <a:rPr lang="en-US" sz="2200" b="1">
                <a:latin typeface="Times New Roman" panose="02020603050405020304" pitchFamily="18" charset="0"/>
                <a:cs typeface="Arial" panose="020B0604020202020204" pitchFamily="34" charset="0"/>
              </a:rPr>
              <a:t>ML/AI</a:t>
            </a:r>
          </a:p>
          <a:p>
            <a:pPr lvl="1">
              <a:spcBef>
                <a:spcPts val="1200"/>
              </a:spcBef>
              <a:spcAft>
                <a:spcPts val="300"/>
              </a:spcAft>
              <a:tabLst>
                <a:tab pos="365760" algn="l"/>
              </a:tabLst>
            </a:pPr>
            <a:r>
              <a:rPr lang="en-US" sz="1700">
                <a:latin typeface="Times New Roman" panose="02020603050405020304" pitchFamily="18" charset="0"/>
                <a:cs typeface="Arial" panose="020B0604020202020204" pitchFamily="34" charset="0"/>
              </a:rPr>
              <a:t>The advent of quantum computing will enable more ML/AI capabilities and deeper conversations on related security best practices, specifications, recommendations, and guidelines is required.</a:t>
            </a:r>
          </a:p>
          <a:p>
            <a:pPr marL="228600" marR="0" lvl="1">
              <a:spcBef>
                <a:spcPts val="1200"/>
              </a:spcBef>
              <a:spcAft>
                <a:spcPts val="300"/>
              </a:spcAft>
              <a:tabLst>
                <a:tab pos="228600" algn="l"/>
              </a:tabLst>
            </a:pPr>
            <a:r>
              <a:rPr lang="en-US" sz="2200" b="1">
                <a:latin typeface="Times New Roman" panose="02020603050405020304" pitchFamily="18" charset="0"/>
                <a:cs typeface="Arial" panose="020B0604020202020204" pitchFamily="34" charset="0"/>
              </a:rPr>
              <a:t>Platform Security</a:t>
            </a:r>
          </a:p>
          <a:p>
            <a:pPr lvl="1">
              <a:spcBef>
                <a:spcPts val="1200"/>
              </a:spcBef>
              <a:spcAft>
                <a:spcPts val="300"/>
              </a:spcAft>
              <a:tabLst>
                <a:tab pos="365760" algn="l"/>
              </a:tabLst>
            </a:pPr>
            <a:r>
              <a:rPr lang="en-US" sz="1700">
                <a:latin typeface="Times New Roman" panose="02020603050405020304" pitchFamily="18" charset="0"/>
                <a:cs typeface="Arial" panose="020B0604020202020204" pitchFamily="34" charset="0"/>
              </a:rPr>
              <a:t>Must include Root of Trust, Secure Storage, Secure Boot, and Secure Debug capabilities along with a futureproof key management service utilizing an up-to-date hardware crypto engine(s) and True Random Number Generator (TRNG) engine.</a:t>
            </a:r>
          </a:p>
          <a:p>
            <a:pPr lvl="1">
              <a:spcBef>
                <a:spcPts val="1200"/>
              </a:spcBef>
              <a:spcAft>
                <a:spcPts val="300"/>
              </a:spcAft>
              <a:tabLst>
                <a:tab pos="365760" algn="l"/>
              </a:tabLst>
            </a:pPr>
            <a:r>
              <a:rPr lang="en-US" sz="1700">
                <a:latin typeface="Times New Roman" panose="02020603050405020304" pitchFamily="18" charset="0"/>
                <a:cs typeface="Arial" panose="020B0604020202020204" pitchFamily="34" charset="0"/>
              </a:rPr>
              <a:t>Hardware vulnerabilities may also lurk in legacy platforms or discontinued products still in use thus representing a persistent risk across infrastructure and NMS supply chains.</a:t>
            </a:r>
          </a:p>
          <a:p>
            <a:pPr>
              <a:spcBef>
                <a:spcPts val="1200"/>
              </a:spcBef>
              <a:spcAft>
                <a:spcPts val="300"/>
              </a:spcAft>
              <a:tabLst>
                <a:tab pos="365760" algn="l"/>
              </a:tabLst>
            </a:pPr>
            <a:r>
              <a:rPr lang="en-US" sz="2200" b="1">
                <a:latin typeface="Times New Roman" panose="02020603050405020304" pitchFamily="18" charset="0"/>
                <a:cs typeface="Arial" panose="020B0604020202020204" pitchFamily="34" charset="0"/>
              </a:rPr>
              <a:t>Network Management</a:t>
            </a:r>
          </a:p>
          <a:p>
            <a:pPr lvl="1">
              <a:spcBef>
                <a:spcPts val="1200"/>
              </a:spcBef>
              <a:spcAft>
                <a:spcPts val="300"/>
              </a:spcAft>
              <a:tabLst>
                <a:tab pos="365760" algn="l"/>
              </a:tabLst>
            </a:pPr>
            <a:r>
              <a:rPr lang="en-US" sz="1700">
                <a:latin typeface="Times New Roman" panose="02020603050405020304" pitchFamily="18" charset="0"/>
                <a:cs typeface="Arial" panose="020B0604020202020204" pitchFamily="34" charset="0"/>
              </a:rPr>
              <a:t>Should support and use security controls which can detect if received software artifacts, such as software builds and configuration files for the NMS platform and the managed and monitored nodes, have been tampered with and provide secure storage of such artifacts.</a:t>
            </a:r>
            <a:endParaRPr lang="en-US" sz="1600">
              <a:latin typeface="Times New Roman" panose="02020603050405020304" pitchFamily="18" charset="0"/>
              <a:cs typeface="Arial" panose="020B0604020202020204" pitchFamily="34" charset="0"/>
            </a:endParaRPr>
          </a:p>
          <a:p>
            <a:pPr>
              <a:spcBef>
                <a:spcPts val="1200"/>
              </a:spcBef>
              <a:spcAft>
                <a:spcPts val="300"/>
              </a:spcAft>
              <a:tabLst>
                <a:tab pos="365760" algn="l"/>
              </a:tabLst>
            </a:pPr>
            <a:endParaRPr lang="en-US" sz="2000">
              <a:latin typeface="Times New Roman" panose="02020603050405020304" pitchFamily="18" charset="0"/>
              <a:cs typeface="Arial" panose="020B0604020202020204" pitchFamily="34" charset="0"/>
            </a:endParaRPr>
          </a:p>
          <a:p>
            <a:pPr>
              <a:spcBef>
                <a:spcPts val="1200"/>
              </a:spcBef>
              <a:spcAft>
                <a:spcPts val="300"/>
              </a:spcAft>
              <a:tabLst>
                <a:tab pos="365760" algn="l"/>
              </a:tabLst>
            </a:pPr>
            <a:endParaRPr lang="en-US" sz="2000">
              <a:effectLst/>
              <a:latin typeface="Times New Roman" panose="02020603050405020304" pitchFamily="18" charset="0"/>
              <a:cs typeface="Arial" panose="020B0604020202020204" pitchFamily="34" charset="0"/>
            </a:endParaRPr>
          </a:p>
          <a:p>
            <a:endParaRPr lang="en-US" sz="24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343690" y="443570"/>
            <a:ext cx="880872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a:ea typeface="ＭＳ Ｐゴシック"/>
                <a:cs typeface="Times New Roman"/>
              </a:rPr>
              <a:t>Summary of Key Findings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pic>
        <p:nvPicPr>
          <p:cNvPr id="4" name="Graphic 3" descr="Treasure Map with solid fill">
            <a:extLst>
              <a:ext uri="{FF2B5EF4-FFF2-40B4-BE49-F238E27FC236}">
                <a16:creationId xmlns:a16="http://schemas.microsoft.com/office/drawing/2014/main" id="{21C897DC-AA81-976B-ADAC-DA799D63B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4721" y="2634315"/>
            <a:ext cx="1299490" cy="1299490"/>
          </a:xfrm>
          <a:prstGeom prst="rect">
            <a:avLst/>
          </a:prstGeom>
        </p:spPr>
      </p:pic>
    </p:spTree>
    <p:extLst>
      <p:ext uri="{BB962C8B-B14F-4D97-AF65-F5344CB8AC3E}">
        <p14:creationId xmlns:p14="http://schemas.microsoft.com/office/powerpoint/2010/main" val="2944053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674330" y="1231593"/>
            <a:ext cx="10353649" cy="5047129"/>
          </a:xfrm>
        </p:spPr>
        <p:txBody>
          <a:bodyPr>
            <a:normAutofit/>
          </a:bodyPr>
          <a:lstStyle/>
          <a:p>
            <a:pPr>
              <a:lnSpc>
                <a:spcPct val="110000"/>
              </a:lnSpc>
            </a:pPr>
            <a:r>
              <a:rPr lang="en-US" sz="2600" b="1" dirty="0">
                <a:latin typeface="Times New Roman" panose="02020603050405020304" pitchFamily="18" charset="0"/>
                <a:cs typeface="Times New Roman" panose="02020603050405020304" pitchFamily="18" charset="0"/>
              </a:rPr>
              <a:t>Recommendations were centered around these 2 objectives:</a:t>
            </a:r>
            <a:endParaRPr lang="en-US" sz="3000" b="1" dirty="0">
              <a:latin typeface="Times New Roman" panose="02020603050405020304" pitchFamily="18" charset="0"/>
              <a:cs typeface="Times New Roman" panose="02020603050405020304" pitchFamily="18" charset="0"/>
            </a:endParaRPr>
          </a:p>
          <a:p>
            <a:pPr lvl="1">
              <a:lnSpc>
                <a:spcPct val="110000"/>
              </a:lnSpc>
            </a:pPr>
            <a:r>
              <a:rPr lang="en-US" sz="1600" dirty="0">
                <a:latin typeface="Times New Roman" panose="02020603050405020304" pitchFamily="18" charset="0"/>
                <a:cs typeface="Times New Roman" panose="02020603050405020304" pitchFamily="18" charset="0"/>
              </a:rPr>
              <a:t>Prevention and detection of vulnerability insertions in the supply chain itself, and</a:t>
            </a:r>
          </a:p>
          <a:p>
            <a:pPr lvl="1">
              <a:lnSpc>
                <a:spcPct val="110000"/>
              </a:lnSpc>
            </a:pPr>
            <a:r>
              <a:rPr lang="en-US" sz="1600" dirty="0">
                <a:latin typeface="Times New Roman" panose="02020603050405020304" pitchFamily="18" charset="0"/>
                <a:cs typeface="Times New Roman" panose="02020603050405020304" pitchFamily="18" charset="0"/>
              </a:rPr>
              <a:t>Operational cybersecurity capabilities specifically designed to mitigate the exploitation of inserted vulnerabilities.</a:t>
            </a:r>
          </a:p>
          <a:p>
            <a:pPr>
              <a:lnSpc>
                <a:spcPct val="110000"/>
              </a:lnSpc>
            </a:pPr>
            <a:r>
              <a:rPr lang="en-US" sz="2200" dirty="0">
                <a:latin typeface="Times New Roman" panose="02020603050405020304" pitchFamily="18" charset="0"/>
                <a:cs typeface="Times New Roman" panose="02020603050405020304" pitchFamily="18" charset="0"/>
              </a:rPr>
              <a:t>WG identified </a:t>
            </a:r>
            <a:r>
              <a:rPr lang="en-US" sz="2200" b="1" u="sng" dirty="0">
                <a:solidFill>
                  <a:schemeClr val="accent1"/>
                </a:solidFill>
                <a:latin typeface="Times New Roman" panose="02020603050405020304" pitchFamily="18" charset="0"/>
                <a:cs typeface="Times New Roman" panose="02020603050405020304" pitchFamily="18" charset="0"/>
              </a:rPr>
              <a:t>20 Vulnerabilities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&amp; generated</a:t>
            </a:r>
            <a:r>
              <a:rPr lang="en-US" sz="2200" b="1" dirty="0">
                <a:latin typeface="Times New Roman" panose="02020603050405020304" pitchFamily="18" charset="0"/>
                <a:cs typeface="Times New Roman" panose="02020603050405020304" pitchFamily="18" charset="0"/>
              </a:rPr>
              <a:t> </a:t>
            </a:r>
            <a:r>
              <a:rPr lang="en-US" sz="2200" b="1" u="sng" dirty="0">
                <a:solidFill>
                  <a:schemeClr val="accent1"/>
                </a:solidFill>
                <a:latin typeface="Times New Roman" panose="02020603050405020304" pitchFamily="18" charset="0"/>
                <a:cs typeface="Times New Roman" panose="02020603050405020304" pitchFamily="18" charset="0"/>
              </a:rPr>
              <a:t>38 Recommendations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that fall into the following domains:</a:t>
            </a:r>
          </a:p>
          <a:p>
            <a:pPr lvl="1"/>
            <a:r>
              <a:rPr lang="en-US" sz="1700" b="1" dirty="0">
                <a:latin typeface="Times New Roman" panose="02020603050405020304" pitchFamily="18" charset="0"/>
                <a:cs typeface="Times New Roman" panose="02020603050405020304" pitchFamily="18" charset="0"/>
              </a:rPr>
              <a:t>Platform Security</a:t>
            </a:r>
          </a:p>
          <a:p>
            <a:pPr lvl="1"/>
            <a:r>
              <a:rPr lang="en-US" sz="1700" b="1" dirty="0">
                <a:latin typeface="Times New Roman" panose="02020603050405020304" pitchFamily="18" charset="0"/>
                <a:cs typeface="Times New Roman" panose="02020603050405020304" pitchFamily="18" charset="0"/>
              </a:rPr>
              <a:t>Network Architecture</a:t>
            </a:r>
          </a:p>
          <a:p>
            <a:pPr lvl="1"/>
            <a:r>
              <a:rPr lang="en-US" sz="1700" b="1" dirty="0">
                <a:latin typeface="Times New Roman" panose="02020603050405020304" pitchFamily="18" charset="0"/>
                <a:cs typeface="Times New Roman" panose="02020603050405020304" pitchFamily="18" charset="0"/>
              </a:rPr>
              <a:t>Application Security</a:t>
            </a:r>
          </a:p>
          <a:p>
            <a:pPr lvl="1"/>
            <a:r>
              <a:rPr lang="en-US" sz="1700" b="1" dirty="0">
                <a:latin typeface="Times New Roman" panose="02020603050405020304" pitchFamily="18" charset="0"/>
                <a:cs typeface="Times New Roman" panose="02020603050405020304" pitchFamily="18" charset="0"/>
              </a:rPr>
              <a:t>Internet Connections</a:t>
            </a:r>
          </a:p>
          <a:p>
            <a:pPr lvl="1"/>
            <a:r>
              <a:rPr lang="en-US" sz="1700" b="1" dirty="0">
                <a:latin typeface="Times New Roman" panose="02020603050405020304" pitchFamily="18" charset="0"/>
                <a:cs typeface="Times New Roman" panose="02020603050405020304" pitchFamily="18" charset="0"/>
              </a:rPr>
              <a:t>Operational Security</a:t>
            </a:r>
          </a:p>
          <a:p>
            <a:pPr lvl="1"/>
            <a:r>
              <a:rPr lang="en-US" sz="1700" b="1" dirty="0">
                <a:latin typeface="Times New Roman" panose="02020603050405020304" pitchFamily="18" charset="0"/>
                <a:cs typeface="Times New Roman" panose="02020603050405020304" pitchFamily="18" charset="0"/>
              </a:rPr>
              <a:t>Automation</a:t>
            </a:r>
          </a:p>
          <a:p>
            <a:pPr lvl="1"/>
            <a:r>
              <a:rPr lang="en-US" sz="1700" b="1" dirty="0">
                <a:latin typeface="Times New Roman" panose="02020603050405020304" pitchFamily="18" charset="0"/>
                <a:cs typeface="Times New Roman" panose="02020603050405020304" pitchFamily="18" charset="0"/>
              </a:rPr>
              <a:t>Data Privacy</a:t>
            </a:r>
          </a:p>
          <a:p>
            <a:pPr lvl="1"/>
            <a:r>
              <a:rPr lang="en-US" sz="1700" b="1" dirty="0">
                <a:latin typeface="Times New Roman" panose="02020603050405020304" pitchFamily="18" charset="0"/>
                <a:cs typeface="Times New Roman" panose="02020603050405020304" pitchFamily="18" charset="0"/>
              </a:rPr>
              <a:t>Incident Response and Recovery</a:t>
            </a:r>
          </a:p>
        </p:txBody>
      </p:sp>
      <p:pic>
        <p:nvPicPr>
          <p:cNvPr id="4" name="Graphic 3" descr="Megaphone with solid fill">
            <a:extLst>
              <a:ext uri="{FF2B5EF4-FFF2-40B4-BE49-F238E27FC236}">
                <a16:creationId xmlns:a16="http://schemas.microsoft.com/office/drawing/2014/main" id="{A3AA65F8-270B-0D4E-5769-6B2C6965B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1023" y="3047206"/>
            <a:ext cx="1162187" cy="1162187"/>
          </a:xfrm>
          <a:prstGeom prst="rect">
            <a:avLst/>
          </a:prstGeom>
        </p:spPr>
      </p:pic>
      <p:pic>
        <p:nvPicPr>
          <p:cNvPr id="3" name="Picture 7" descr="Logo, company name&#10;&#10;Description automatically generated">
            <a:extLst>
              <a:ext uri="{FF2B5EF4-FFF2-40B4-BE49-F238E27FC236}">
                <a16:creationId xmlns:a16="http://schemas.microsoft.com/office/drawing/2014/main" id="{1729457F-7A11-627F-A93D-22D0164A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id="{4CAE5342-70E0-274E-5449-5E7247983352}"/>
              </a:ext>
            </a:extLst>
          </p:cNvPr>
          <p:cNvSpPr txBox="1">
            <a:spLocks/>
          </p:cNvSpPr>
          <p:nvPr/>
        </p:nvSpPr>
        <p:spPr>
          <a:xfrm>
            <a:off x="1636210" y="403282"/>
            <a:ext cx="7743723" cy="75068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Times New Roman"/>
                <a:ea typeface="ＭＳ Ｐゴシック"/>
                <a:cs typeface="Times New Roman"/>
              </a:rPr>
              <a:t>Summary of Recommendations</a:t>
            </a:r>
            <a:endParaRPr lang="en-US" sz="3200" b="1">
              <a:latin typeface="Times New Roman" panose="02020603050405020304" pitchFamily="18" charset="0"/>
              <a:ea typeface="ＭＳ Ｐゴシック" pitchFamily="34" charset="-128"/>
              <a:cs typeface="Times New Roman" panose="02020603050405020304" pitchFamily="18" charset="0"/>
            </a:endParaRPr>
          </a:p>
        </p:txBody>
      </p:sp>
      <p:sp>
        <p:nvSpPr>
          <p:cNvPr id="7" name="Slide Number Placeholder 5">
            <a:extLst>
              <a:ext uri="{FF2B5EF4-FFF2-40B4-BE49-F238E27FC236}">
                <a16:creationId xmlns:a16="http://schemas.microsoft.com/office/drawing/2014/main" id="{A62A9C61-3842-980D-BB0A-C419FDA8B069}"/>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0700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06808" y="1338069"/>
            <a:ext cx="9441031" cy="5047129"/>
          </a:xfrm>
        </p:spPr>
        <p:txBody>
          <a:bodyPr>
            <a:normAutofit/>
          </a:bodyPr>
          <a:lstStyle/>
          <a:p>
            <a:pPr marL="0" indent="0">
              <a:lnSpc>
                <a:spcPct val="100000"/>
              </a:lnSpc>
              <a:spcAft>
                <a:spcPts val="600"/>
              </a:spcAft>
              <a:buNone/>
            </a:pPr>
            <a:r>
              <a:rPr lang="en-US" sz="2000">
                <a:latin typeface="Times New Roman" panose="02020603050405020304" pitchFamily="18" charset="0"/>
                <a:ea typeface="Times New Roman" panose="02020603050405020304" pitchFamily="18" charset="0"/>
              </a:rPr>
              <a:t>A</a:t>
            </a:r>
            <a:r>
              <a:rPr lang="en-US" sz="2000">
                <a:effectLst/>
                <a:latin typeface="Times New Roman" panose="02020603050405020304" pitchFamily="18" charset="0"/>
                <a:ea typeface="Times New Roman" panose="02020603050405020304" pitchFamily="18" charset="0"/>
              </a:rPr>
              <a:t>dditional areas where the Commission could engage with other entities, as appropriate, such as government agencies and industry, to explore these issues. </a:t>
            </a:r>
          </a:p>
          <a:p>
            <a:pPr>
              <a:lnSpc>
                <a:spcPct val="100000"/>
              </a:lnSpc>
              <a:spcAft>
                <a:spcPts val="600"/>
              </a:spcAft>
            </a:pPr>
            <a:r>
              <a:rPr lang="en-US" sz="2000" b="1" dirty="0">
                <a:effectLst/>
                <a:latin typeface="Times New Roman" panose="02020603050405020304" pitchFamily="18" charset="0"/>
                <a:ea typeface="Times New Roman" panose="02020603050405020304" pitchFamily="18" charset="0"/>
              </a:rPr>
              <a:t>An examination of the use of ML and AI in a CSP environment.</a:t>
            </a:r>
          </a:p>
          <a:p>
            <a:pPr>
              <a:lnSpc>
                <a:spcPct val="100000"/>
              </a:lnSpc>
              <a:spcAft>
                <a:spcPts val="600"/>
              </a:spcAft>
            </a:pPr>
            <a:r>
              <a:rPr lang="en-US" sz="2000" b="1" dirty="0">
                <a:effectLst/>
                <a:latin typeface="Times New Roman" panose="02020603050405020304" pitchFamily="18" charset="0"/>
                <a:ea typeface="Times New Roman" panose="02020603050405020304" pitchFamily="18" charset="0"/>
              </a:rPr>
              <a:t>Study the security impacts of memory unsafe languages in a CSP network</a:t>
            </a:r>
            <a:r>
              <a:rPr lang="en-US" sz="2000" dirty="0">
                <a:effectLst/>
                <a:latin typeface="Times New Roman" panose="02020603050405020304" pitchFamily="18" charset="0"/>
                <a:ea typeface="Times New Roman" panose="02020603050405020304" pitchFamily="18" charset="0"/>
              </a:rPr>
              <a:t>. </a:t>
            </a:r>
          </a:p>
          <a:p>
            <a:pPr>
              <a:lnSpc>
                <a:spcPct val="100000"/>
              </a:lnSpc>
              <a:spcAft>
                <a:spcPts val="600"/>
              </a:spcAft>
            </a:pPr>
            <a:r>
              <a:rPr lang="en-US" sz="2000" b="1" dirty="0">
                <a:effectLst/>
                <a:latin typeface="Times New Roman" panose="02020603050405020304" pitchFamily="18" charset="0"/>
                <a:ea typeface="Times New Roman" panose="02020603050405020304" pitchFamily="18" charset="0"/>
              </a:rPr>
              <a:t>Assist with the standardization of HBOM formats and uses</a:t>
            </a:r>
            <a:r>
              <a:rPr lang="en-US" sz="2000" dirty="0">
                <a:effectLst/>
                <a:latin typeface="Times New Roman" panose="02020603050405020304" pitchFamily="18" charset="0"/>
                <a:ea typeface="Times New Roman" panose="02020603050405020304" pitchFamily="18" charset="0"/>
              </a:rPr>
              <a:t>. </a:t>
            </a:r>
          </a:p>
          <a:p>
            <a:pPr>
              <a:lnSpc>
                <a:spcPct val="100000"/>
              </a:lnSpc>
              <a:spcAft>
                <a:spcPts val="600"/>
              </a:spcAft>
            </a:pPr>
            <a:r>
              <a:rPr lang="en-US" sz="2000" b="1" dirty="0">
                <a:latin typeface="Times New Roman" panose="02020603050405020304" pitchFamily="18" charset="0"/>
                <a:ea typeface="Times New Roman" panose="02020603050405020304" pitchFamily="18" charset="0"/>
              </a:rPr>
              <a:t>F</a:t>
            </a:r>
            <a:r>
              <a:rPr lang="en-US" sz="2000" b="1" dirty="0">
                <a:effectLst/>
                <a:latin typeface="Times New Roman" panose="02020603050405020304" pitchFamily="18" charset="0"/>
                <a:ea typeface="Times New Roman" panose="02020603050405020304" pitchFamily="18" charset="0"/>
              </a:rPr>
              <a:t>acilitate a study to investigate the benefits and feasibility of s</a:t>
            </a:r>
            <a:r>
              <a:rPr lang="en-US" sz="2000" b="1" dirty="0">
                <a:latin typeface="Times New Roman" panose="02020603050405020304" pitchFamily="18" charset="0"/>
              </a:rPr>
              <a:t>tandardizing 3GPP network function (NF) event logging.</a:t>
            </a:r>
          </a:p>
          <a:p>
            <a:pPr lvl="1">
              <a:lnSpc>
                <a:spcPct val="100000"/>
              </a:lnSpc>
              <a:spcAft>
                <a:spcPts val="600"/>
              </a:spcAft>
            </a:pPr>
            <a:r>
              <a:rPr lang="en-US" sz="1600" dirty="0">
                <a:latin typeface="Times New Roman" panose="02020603050405020304" pitchFamily="18" charset="0"/>
              </a:rPr>
              <a:t>For instance, event definitions, uniform identifiers, triggers, and determine the scope and which standards body would be most suited to such an undertaking</a:t>
            </a:r>
          </a:p>
          <a:p>
            <a:pPr>
              <a:lnSpc>
                <a:spcPct val="100000"/>
              </a:lnSpc>
              <a:spcAft>
                <a:spcPts val="600"/>
              </a:spcAft>
            </a:pPr>
            <a:r>
              <a:rPr lang="en-US" sz="2000" b="1" dirty="0">
                <a:latin typeface="Times New Roman" panose="02020603050405020304" pitchFamily="18" charset="0"/>
              </a:rPr>
              <a:t>Explore the benefits and practicality of a runtime security capability within a 5G System.</a:t>
            </a: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68166" y="434385"/>
            <a:ext cx="12192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Times New Roman" panose="02020603050405020304" pitchFamily="18" charset="0"/>
                <a:ea typeface="ＭＳ Ｐゴシック" pitchFamily="34" charset="-128"/>
                <a:cs typeface="Times New Roman" panose="02020603050405020304" pitchFamily="18" charset="0"/>
              </a:rPr>
              <a:t>Other Recommendations for the Commission</a:t>
            </a:r>
          </a:p>
        </p:txBody>
      </p:sp>
      <p:pic>
        <p:nvPicPr>
          <p:cNvPr id="3" name="Graphic 2" descr="Lightbulb and gear with solid fill">
            <a:extLst>
              <a:ext uri="{FF2B5EF4-FFF2-40B4-BE49-F238E27FC236}">
                <a16:creationId xmlns:a16="http://schemas.microsoft.com/office/drawing/2014/main" id="{4240C789-3EFD-DC1C-CF85-6054BADFC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1269" y="2596432"/>
            <a:ext cx="1016520" cy="1016520"/>
          </a:xfrm>
          <a:prstGeom prst="rect">
            <a:avLst/>
          </a:prstGeom>
        </p:spPr>
      </p:pic>
      <p:pic>
        <p:nvPicPr>
          <p:cNvPr id="4" name="Picture 7" descr="Logo, company name&#10;&#10;Description automatically generated">
            <a:extLst>
              <a:ext uri="{FF2B5EF4-FFF2-40B4-BE49-F238E27FC236}">
                <a16:creationId xmlns:a16="http://schemas.microsoft.com/office/drawing/2014/main" id="{D36E080D-AAE0-20EC-A3E1-72722998E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2AF74F54-A36F-7385-2A15-0AC97EED6A9C}"/>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75083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2B167F5-0757-7BFA-BF23-71C78F07255C}"/>
              </a:ext>
            </a:extLst>
          </p:cNvPr>
          <p:cNvSpPr>
            <a:spLocks noGrp="1"/>
          </p:cNvSpPr>
          <p:nvPr>
            <p:ph idx="1"/>
          </p:nvPr>
        </p:nvSpPr>
        <p:spPr>
          <a:xfrm>
            <a:off x="776065" y="1406858"/>
            <a:ext cx="10811256" cy="4351338"/>
          </a:xfrm>
        </p:spPr>
        <p:txBody>
          <a:bodyPr>
            <a:normAutofit/>
          </a:bodyPr>
          <a:lstStyle/>
          <a:p>
            <a:pPr>
              <a:lnSpc>
                <a:spcPct val="100000"/>
              </a:lnSpc>
              <a:spcAft>
                <a:spcPts val="600"/>
              </a:spcAft>
            </a:pPr>
            <a:r>
              <a:rPr lang="en-US" sz="2000">
                <a:latin typeface="Times New Roman" panose="02020603050405020304" pitchFamily="18" charset="0"/>
                <a:cs typeface="Times New Roman" panose="02020603050405020304" pitchFamily="18" charset="0"/>
              </a:rPr>
              <a:t>Work Group 5’s Report #2</a:t>
            </a:r>
            <a:br>
              <a:rPr lang="en-US" sz="2000">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Best Practices to Improve Supply Chain Security of Infrastructure and Network Management Systems</a:t>
            </a:r>
          </a:p>
          <a:p>
            <a:pPr lvl="1"/>
            <a:r>
              <a:rPr lang="en-US" sz="1800">
                <a:latin typeface="Times New Roman" panose="02020603050405020304" pitchFamily="18" charset="0"/>
                <a:cs typeface="Times New Roman" panose="02020603050405020304" pitchFamily="18" charset="0"/>
              </a:rPr>
              <a:t>Primary focus is on the Software Supply Chain for the first report.</a:t>
            </a:r>
          </a:p>
          <a:p>
            <a:pPr lvl="1"/>
            <a:r>
              <a:rPr lang="en-US" sz="1800">
                <a:latin typeface="Times New Roman" panose="02020603050405020304" pitchFamily="18" charset="0"/>
                <a:cs typeface="Times New Roman" panose="02020603050405020304" pitchFamily="18" charset="0"/>
              </a:rPr>
              <a:t>Due Date: June 2023</a:t>
            </a:r>
            <a:endParaRPr lang="en-US" sz="1800" b="1" i="1">
              <a:solidFill>
                <a:schemeClr val="accent1"/>
              </a:solidFill>
              <a:latin typeface="Times New Roman" panose="02020603050405020304" pitchFamily="18" charset="0"/>
              <a:cs typeface="Times New Roman" panose="02020603050405020304" pitchFamily="18" charset="0"/>
            </a:endParaRPr>
          </a:p>
          <a:p>
            <a:pPr lvl="1"/>
            <a:r>
              <a:rPr lang="en-US" sz="1800" b="1">
                <a:solidFill>
                  <a:srgbClr val="00B050"/>
                </a:solidFill>
                <a:latin typeface="Times New Roman" panose="02020603050405020304" pitchFamily="18" charset="0"/>
                <a:cs typeface="Times New Roman" panose="02020603050405020304" pitchFamily="18" charset="0"/>
              </a:rPr>
              <a:t>Submitting today for full Council consideration</a:t>
            </a:r>
          </a:p>
        </p:txBody>
      </p:sp>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a:xfrm>
            <a:off x="776065" y="3475802"/>
            <a:ext cx="10515600" cy="1325563"/>
          </a:xfrm>
        </p:spPr>
        <p:txBody>
          <a:bodyPr>
            <a:normAutofit/>
          </a:bodyPr>
          <a:lstStyle/>
          <a:p>
            <a:pPr algn="ctr"/>
            <a:r>
              <a:rPr lang="en-US" b="1">
                <a:latin typeface="Times New Roman"/>
                <a:cs typeface="Times New Roman"/>
              </a:rPr>
              <a:t>Questions?</a:t>
            </a:r>
          </a:p>
        </p:txBody>
      </p:sp>
      <p:sp>
        <p:nvSpPr>
          <p:cNvPr id="8" name="TextBox 5">
            <a:extLst>
              <a:ext uri="{FF2B5EF4-FFF2-40B4-BE49-F238E27FC236}">
                <a16:creationId xmlns:a16="http://schemas.microsoft.com/office/drawing/2014/main" id="{9C32C613-0627-FAF1-C523-5C722CE0BD2D}"/>
              </a:ext>
            </a:extLst>
          </p:cNvPr>
          <p:cNvSpPr txBox="1">
            <a:spLocks noChangeArrowheads="1"/>
          </p:cNvSpPr>
          <p:nvPr/>
        </p:nvSpPr>
        <p:spPr bwMode="auto">
          <a:xfrm>
            <a:off x="1172670" y="4684944"/>
            <a:ext cx="11416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p:txBody>
      </p:sp>
      <p:pic>
        <p:nvPicPr>
          <p:cNvPr id="5" name="Picture 7" descr="Logo, company name&#10;&#10;Description automatically generated">
            <a:extLst>
              <a:ext uri="{FF2B5EF4-FFF2-40B4-BE49-F238E27FC236}">
                <a16:creationId xmlns:a16="http://schemas.microsoft.com/office/drawing/2014/main" id="{57FEFBAE-9FD4-183B-F612-44AF5E7F9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F467E6C2-E4D8-5963-3E13-63C56CCE8209}"/>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20263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3B0159AB-63F5-3368-2434-262DBFBD8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FB2DDDE2-3D72-019A-AEB6-4DAD67AB2B10}"/>
              </a:ext>
            </a:extLst>
          </p:cNvPr>
          <p:cNvSpPr txBox="1">
            <a:spLocks/>
          </p:cNvSpPr>
          <p:nvPr/>
        </p:nvSpPr>
        <p:spPr>
          <a:xfrm>
            <a:off x="7232274" y="2867021"/>
            <a:ext cx="4121525" cy="97113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Best Practices to Improve Supply Chain Security of Infrastructure and Network Management Systems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667314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3B0159AB-63F5-3368-2434-262DBFBD8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FB2DDDE2-3D72-019A-AEB6-4DAD67AB2B10}"/>
              </a:ext>
            </a:extLst>
          </p:cNvPr>
          <p:cNvSpPr txBox="1">
            <a:spLocks/>
          </p:cNvSpPr>
          <p:nvPr/>
        </p:nvSpPr>
        <p:spPr>
          <a:xfrm>
            <a:off x="7232274" y="2867021"/>
            <a:ext cx="4121525" cy="97113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Best Practices to Improve Supply Chain Security of Infrastructure and Network Management Systems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2651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CSRIC VIII Co-chair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Billy Bob Brown, CISA</a:t>
            </a:r>
          </a:p>
        </p:txBody>
      </p:sp>
      <p:pic>
        <p:nvPicPr>
          <p:cNvPr id="7" name="Picture 7">
            <a:extLst>
              <a:ext uri="{FF2B5EF4-FFF2-40B4-BE49-F238E27FC236}">
                <a16:creationId xmlns:a16="http://schemas.microsoft.com/office/drawing/2014/main" id="{F39B387E-7E6E-4818-4ADB-E7A745EC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982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94568092-7FC8-500F-226A-213907FD3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43" y="1349256"/>
            <a:ext cx="5203362" cy="31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6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3449021"/>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2954655"/>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7730</TotalTime>
  <Words>7805</Words>
  <Application>Microsoft Office PowerPoint</Application>
  <PresentationFormat>Widescreen</PresentationFormat>
  <Paragraphs>733</Paragraphs>
  <Slides>85</Slides>
  <Notes>22</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85</vt:i4>
      </vt:variant>
    </vt:vector>
  </HeadingPairs>
  <TitlesOfParts>
    <vt:vector size="95" baseType="lpstr">
      <vt:lpstr>Arial</vt:lpstr>
      <vt:lpstr>Calibri</vt:lpstr>
      <vt:lpstr>Calibri Light</vt:lpstr>
      <vt:lpstr>Söhne</vt:lpstr>
      <vt:lpstr>Times New Roman</vt:lpstr>
      <vt:lpstr>Office Theme</vt:lpstr>
      <vt:lpstr>3_Office Theme</vt:lpstr>
      <vt:lpstr>1_Office Theme</vt:lpstr>
      <vt:lpstr>2_Office Theme</vt:lpstr>
      <vt:lpstr>Microsoft Visio 2003-2010 Drawing</vt:lpstr>
      <vt:lpstr>Eighth Meeting of THE COMMUNICATIONS SECURITY, RELIABILITY, AND INTEROPERABILITY COUNCIL VIII</vt:lpstr>
      <vt:lpstr>Open Meeting  &amp; Welcome  Suzon Cameron, DFO</vt:lpstr>
      <vt:lpstr>Opening Remarks</vt:lpstr>
      <vt:lpstr>Opening Remarks</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Executive Summary</vt:lpstr>
      <vt:lpstr>Executive Summary</vt:lpstr>
      <vt:lpstr>Methodology</vt:lpstr>
      <vt:lpstr>References and Sources</vt:lpstr>
      <vt:lpstr>Use of HTTP/2 in 3GPP Systems</vt:lpstr>
      <vt:lpstr>What is an SBA?</vt:lpstr>
      <vt:lpstr>What is an SBA?</vt:lpstr>
      <vt:lpstr>What is SBMA?</vt:lpstr>
      <vt:lpstr>What is the SBMA?</vt:lpstr>
      <vt:lpstr>Standardization of HTTP</vt:lpstr>
      <vt:lpstr>Standardization of HTTP</vt:lpstr>
      <vt:lpstr>Analysis of HTTP Vulnerabilities</vt:lpstr>
      <vt:lpstr>Assumptions: Analysis of HTTP Vulnerabilities</vt:lpstr>
      <vt:lpstr>Overall Recommendations:</vt:lpstr>
      <vt:lpstr>Overall Recommendations - continued:</vt:lpstr>
      <vt:lpstr>Client initiated attacks on servers</vt:lpstr>
      <vt:lpstr>Slow Read Attack</vt:lpstr>
      <vt:lpstr>Recommendations: Slow Read Attack</vt:lpstr>
      <vt:lpstr>Recommendations: Slow Post Attack</vt:lpstr>
      <vt:lpstr>HPACK Bombs</vt:lpstr>
      <vt:lpstr>Recommendations: HPACK Bombs</vt:lpstr>
      <vt:lpstr>Dependency Cycle Attacks</vt:lpstr>
      <vt:lpstr>Recommendations: Dependency Cycle Attacks</vt:lpstr>
      <vt:lpstr>Stream Multiplexing Attacks</vt:lpstr>
      <vt:lpstr>Recommendations: Stream Multiplexing Attacks</vt:lpstr>
      <vt:lpstr>URL Prefix Injection</vt:lpstr>
      <vt:lpstr>Recommendations: URL Prefix Injection</vt:lpstr>
      <vt:lpstr>SBA customer attack </vt:lpstr>
      <vt:lpstr>Recommendations: SBA customer attack </vt:lpstr>
      <vt:lpstr>Heist Attack</vt:lpstr>
      <vt:lpstr>Recommendations: Heist Attack</vt:lpstr>
      <vt:lpstr>Custom Headers Attack</vt:lpstr>
      <vt:lpstr>Recommendations: Custom Headers Attack</vt:lpstr>
      <vt:lpstr>Implementation Vulnerabilities</vt:lpstr>
      <vt:lpstr>Conclusions</vt:lpstr>
      <vt:lpstr>Discussion</vt:lpstr>
      <vt:lpstr>Call for Vote</vt:lpstr>
      <vt:lpstr>PowerPoint Presentation</vt:lpstr>
      <vt:lpstr>Working Group 3: Leveraging Virtualization Technology to Promote Secure, Reliable 5G Networks</vt:lpstr>
      <vt:lpstr>Milestones</vt:lpstr>
      <vt:lpstr>Methodology and Questions</vt:lpstr>
      <vt:lpstr>PowerPoint Presentation</vt:lpstr>
      <vt:lpstr>PowerPoint Presentation</vt:lpstr>
      <vt:lpstr>Preamble to Recommendations</vt:lpstr>
      <vt:lpstr>Recommendations</vt:lpstr>
      <vt:lpstr>Recommendations</vt:lpstr>
      <vt:lpstr>Conclusion</vt:lpstr>
      <vt:lpstr>Discussion</vt:lpstr>
      <vt:lpstr>Call for Vote</vt:lpstr>
      <vt:lpstr>Presentation</vt:lpstr>
      <vt:lpstr>Working Group 5: Managing Software &amp; Cloud Services Supply Chain Security for Communications Infrastructure  </vt:lpstr>
      <vt:lpstr>Working Group 5: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Discussion</vt:lpstr>
      <vt:lpstr>Call for Vote</vt:lpstr>
      <vt:lpstr>Closing Remarks  </vt:lpstr>
      <vt:lpstr>Adjourn Meeting  Suzon Cameron, DFO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203</cp:revision>
  <dcterms:created xsi:type="dcterms:W3CDTF">2020-03-12T15:42:42Z</dcterms:created>
  <dcterms:modified xsi:type="dcterms:W3CDTF">2023-06-26T13:04:09Z</dcterms:modified>
</cp:coreProperties>
</file>