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8" r:id="rId3"/>
  </p:sldMasterIdLst>
  <p:notesMasterIdLst>
    <p:notesMasterId r:id="rId32"/>
  </p:notesMasterIdLst>
  <p:sldIdLst>
    <p:sldId id="256" r:id="rId4"/>
    <p:sldId id="258" r:id="rId5"/>
    <p:sldId id="259" r:id="rId6"/>
    <p:sldId id="333" r:id="rId7"/>
    <p:sldId id="260" r:id="rId8"/>
    <p:sldId id="357" r:id="rId9"/>
    <p:sldId id="257" r:id="rId10"/>
    <p:sldId id="358" r:id="rId11"/>
    <p:sldId id="359" r:id="rId12"/>
    <p:sldId id="360" r:id="rId13"/>
    <p:sldId id="361" r:id="rId14"/>
    <p:sldId id="362" r:id="rId15"/>
    <p:sldId id="368" r:id="rId16"/>
    <p:sldId id="369" r:id="rId17"/>
    <p:sldId id="370" r:id="rId18"/>
    <p:sldId id="371" r:id="rId19"/>
    <p:sldId id="261" r:id="rId20"/>
    <p:sldId id="328" r:id="rId21"/>
    <p:sldId id="329" r:id="rId22"/>
    <p:sldId id="334" r:id="rId23"/>
    <p:sldId id="354" r:id="rId24"/>
    <p:sldId id="355" r:id="rId25"/>
    <p:sldId id="262" r:id="rId26"/>
    <p:sldId id="263" r:id="rId27"/>
    <p:sldId id="264" r:id="rId28"/>
    <p:sldId id="265" r:id="rId29"/>
    <p:sldId id="266" r:id="rId30"/>
    <p:sldId id="3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9" autoAdjust="0"/>
    <p:restoredTop sz="94660"/>
  </p:normalViewPr>
  <p:slideViewPr>
    <p:cSldViewPr snapToGrid="0">
      <p:cViewPr varScale="1">
        <p:scale>
          <a:sx n="84" d="100"/>
          <a:sy n="84"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483343-C69C-420F-94B7-F11617DCCD87}" type="datetimeFigureOut">
              <a:rPr lang="en-US" smtClean="0"/>
              <a:t>6/2/2020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4E3523-B117-4526-83D4-06F4896CADD4}" type="slidenum">
              <a:rPr lang="en-US" smtClean="0"/>
              <a:t>‹#›</a:t>
            </a:fld>
            <a:endParaRPr lang="en-US" dirty="0"/>
          </a:p>
        </p:txBody>
      </p:sp>
    </p:spTree>
    <p:extLst>
      <p:ext uri="{BB962C8B-B14F-4D97-AF65-F5344CB8AC3E}">
        <p14:creationId xmlns:p14="http://schemas.microsoft.com/office/powerpoint/2010/main" val="21449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required in the NRF ESF #2 Communications</a:t>
            </a:r>
            <a:r>
              <a:rPr lang="en-US" baseline="0" dirty="0"/>
              <a:t> </a:t>
            </a:r>
            <a:r>
              <a:rPr lang="en-US" dirty="0"/>
              <a:t>Annex</a:t>
            </a:r>
          </a:p>
          <a:p>
            <a:endParaRPr lang="en-US" dirty="0"/>
          </a:p>
          <a:p>
            <a:r>
              <a:rPr lang="en-US" dirty="0"/>
              <a:t>ONLY agency with our authorities.</a:t>
            </a:r>
          </a:p>
          <a:p>
            <a:endParaRPr lang="en-US" dirty="0"/>
          </a:p>
          <a:p>
            <a:r>
              <a:rPr lang="en-US" dirty="0"/>
              <a:t>FCC provides regulatory</a:t>
            </a:r>
            <a:r>
              <a:rPr lang="en-US" baseline="0" dirty="0"/>
              <a:t> lenience, situational awareness, and on-site operational support</a:t>
            </a:r>
          </a:p>
          <a:p>
            <a:pPr marL="171450" indent="-171450">
              <a:buFont typeface="Arial" panose="020B0604020202020204" pitchFamily="34" charset="0"/>
              <a:buChar char="•"/>
            </a:pPr>
            <a:r>
              <a:rPr lang="en-US" baseline="0" dirty="0"/>
              <a:t>Waivers and STAs</a:t>
            </a:r>
          </a:p>
          <a:p>
            <a:pPr marL="171450" indent="-171450">
              <a:buFont typeface="Arial" panose="020B0604020202020204" pitchFamily="34" charset="0"/>
              <a:buChar char="•"/>
            </a:pPr>
            <a:r>
              <a:rPr lang="en-US" baseline="0" dirty="0"/>
              <a:t>Outage reporting</a:t>
            </a:r>
          </a:p>
          <a:p>
            <a:pPr marL="171450" indent="-171450">
              <a:buFont typeface="Arial" panose="020B0604020202020204" pitchFamily="34" charset="0"/>
              <a:buChar char="•"/>
            </a:pPr>
            <a:r>
              <a:rPr lang="en-US" baseline="0" dirty="0"/>
              <a:t>RF assessments, outage validation, search and rescue, and spectrum management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1DDF49-D6E5-4031-9AFB-0BFA1FEF54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157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1DDF49-D6E5-4031-9AFB-0BFA1FEF54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75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adopted an Order to fully fund all eligible Rural Health Care Program services for the current funding year with an additional $42.19 million in funding.  This action will help ensure that healthcare providers have the resources they need to promote telehealth solutions for patients.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Waiver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WCB </a:t>
            </a:r>
            <a:r>
              <a:rPr lang="en-US" sz="1200" kern="1200" dirty="0">
                <a:solidFill>
                  <a:schemeClr val="tx1"/>
                </a:solidFill>
                <a:effectLst/>
                <a:latin typeface="+mn-lt"/>
                <a:ea typeface="+mn-ea"/>
                <a:cs typeface="+mn-cs"/>
              </a:rPr>
              <a:t>waives the Lifeline program’s recertification and reverification requirements for participating low-income consumers for 60 days.  The Bureau also waives for 60 days the </a:t>
            </a:r>
            <a:r>
              <a:rPr lang="en-US" sz="1200" i="1" kern="1200" dirty="0">
                <a:solidFill>
                  <a:schemeClr val="tx1"/>
                </a:solidFill>
                <a:effectLst/>
                <a:latin typeface="+mn-lt"/>
                <a:ea typeface="+mn-ea"/>
                <a:cs typeface="+mn-cs"/>
              </a:rPr>
              <a:t>2019 Lifeline Order</a:t>
            </a:r>
            <a:r>
              <a:rPr lang="en-US" sz="1200" kern="1200" dirty="0">
                <a:solidFill>
                  <a:schemeClr val="tx1"/>
                </a:solidFill>
                <a:effectLst/>
                <a:latin typeface="+mn-lt"/>
                <a:ea typeface="+mn-ea"/>
                <a:cs typeface="+mn-cs"/>
              </a:rPr>
              <a:t>’s requirement that participating carriers’ enrollment representatives register with the Lifeline program administrator, the Universal Service Administrative Company.  These changes will ease burdens on Lifeline subscribers during the coronavirus pandemic and allow Lifeline carriers to focus their efforts on assisting customers.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FCC issued Telecommunications Relay Service providers temporary waivers to better enable American Sign Language interpreters to work from home in order to maintain relay services during the current coronavirus pandemic for individuals who are deaf, hard of hearing, or deaf-blind, or have a speech disability.  The Commission also temporarily waived certain other TRS rules to provide flexibility to providers and allow them to continue to provide these vital services.  Telecommunications relay services are supported through the FCC-administered Interstate TRS Fund, and they ensure access to the communications network for hundreds of thousands of Americans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 Cellular to operate for 60 days in spectrum licensed to Advantage Spectrum in the AWS-3 Band in order to provide additional capacity to U.S. Cellular customers in parts of California, Oregon, Washington, and Wisconsin.</a:t>
            </a:r>
          </a:p>
          <a:p>
            <a:endParaRPr lang="en-US" dirty="0"/>
          </a:p>
          <a:p>
            <a:r>
              <a:rPr lang="en-US" dirty="0"/>
              <a:t>T-Mobile access to 600 MHz</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1DDF49-D6E5-4031-9AFB-0BFA1FEF54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32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bwMode="auto">
          <a:xfrm>
            <a:off x="3978898" y="8839640"/>
            <a:ext cx="3042591" cy="467858"/>
          </a:xfrm>
          <a:noFill/>
          <a:ln>
            <a:miter lim="800000"/>
            <a:headEnd/>
            <a:tailEnd/>
          </a:ln>
        </p:spPr>
        <p:txBody>
          <a:bodyPr/>
          <a:lstStyle/>
          <a:p>
            <a:fld id="{0F39F762-F09A-4219-8339-31E4E4101850}" type="slidenum">
              <a:rPr lang="en-US" altLang="en-US" smtClean="0"/>
              <a:pPr/>
              <a:t>18</a:t>
            </a:fld>
            <a:endParaRPr lang="en-US" altLang="en-US" dirty="0"/>
          </a:p>
        </p:txBody>
      </p:sp>
      <p:sp>
        <p:nvSpPr>
          <p:cNvPr id="23555" name="Rectangle 2"/>
          <p:cNvSpPr>
            <a:spLocks noGrp="1" noRot="1" noChangeAspect="1" noChangeArrowheads="1" noTextEdit="1"/>
          </p:cNvSpPr>
          <p:nvPr>
            <p:ph type="sldImg"/>
          </p:nvPr>
        </p:nvSpPr>
        <p:spPr bwMode="auto">
          <a:xfrm>
            <a:off x="411163" y="698500"/>
            <a:ext cx="6205537" cy="3490913"/>
          </a:xfrm>
          <a:noFill/>
          <a:ln>
            <a:solidFill>
              <a:srgbClr val="000000"/>
            </a:solidFill>
            <a:miter lim="800000"/>
            <a:headEnd/>
            <a:tailEnd/>
          </a:ln>
        </p:spPr>
      </p:sp>
      <p:sp>
        <p:nvSpPr>
          <p:cNvPr id="23556" name="Rectangle 3"/>
          <p:cNvSpPr>
            <a:spLocks noGrp="1" noChangeArrowheads="1"/>
          </p:cNvSpPr>
          <p:nvPr>
            <p:ph type="body" idx="1"/>
          </p:nvPr>
        </p:nvSpPr>
        <p:spPr bwMode="auto">
          <a:xfrm>
            <a:off x="936307" y="4423827"/>
            <a:ext cx="5150488" cy="4186691"/>
          </a:xfrm>
          <a:noFill/>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bwMode="auto">
          <a:xfrm>
            <a:off x="3978898" y="8839640"/>
            <a:ext cx="3042591" cy="467858"/>
          </a:xfr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9F762-F09A-4219-8339-31E4E41018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555" name="Rectangle 2"/>
          <p:cNvSpPr>
            <a:spLocks noGrp="1" noRot="1" noChangeAspect="1" noChangeArrowheads="1" noTextEdit="1"/>
          </p:cNvSpPr>
          <p:nvPr>
            <p:ph type="sldImg"/>
          </p:nvPr>
        </p:nvSpPr>
        <p:spPr bwMode="auto">
          <a:xfrm>
            <a:off x="411163" y="698500"/>
            <a:ext cx="6205537" cy="3490913"/>
          </a:xfrm>
          <a:noFill/>
          <a:ln>
            <a:solidFill>
              <a:srgbClr val="000000"/>
            </a:solidFill>
            <a:miter lim="800000"/>
            <a:headEnd/>
            <a:tailEnd/>
          </a:ln>
        </p:spPr>
      </p:sp>
      <p:sp>
        <p:nvSpPr>
          <p:cNvPr id="23556" name="Rectangle 3"/>
          <p:cNvSpPr>
            <a:spLocks noGrp="1" noChangeArrowheads="1"/>
          </p:cNvSpPr>
          <p:nvPr>
            <p:ph type="body" idx="1"/>
          </p:nvPr>
        </p:nvSpPr>
        <p:spPr bwMode="auto">
          <a:xfrm>
            <a:off x="936307" y="4423827"/>
            <a:ext cx="5150488" cy="4186691"/>
          </a:xfrm>
          <a:noFill/>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B1B1B-7D51-44CF-B9D1-AB95D6A5FA9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420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FB1B1B-7D51-44CF-B9D1-AB95D6A5FA9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1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3183-BBAE-48CB-AD1E-42DA272EA3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980207-C74C-4357-AB38-E839C8D4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3DAC3F-3C95-4044-A12A-F94D3FB9BA50}"/>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5" name="Footer Placeholder 4">
            <a:extLst>
              <a:ext uri="{FF2B5EF4-FFF2-40B4-BE49-F238E27FC236}">
                <a16:creationId xmlns:a16="http://schemas.microsoft.com/office/drawing/2014/main" id="{1256CF1C-27E1-4CD6-AAB2-2B731262E4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50D7BE-3E8A-4E0B-9148-834BB558B227}"/>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3396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7B7CA-1C6F-48C1-B5A7-257BFC96AF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3520EA-D4C4-4BAD-99EE-EFE8D4464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8CC0C-7C9C-4BEC-94D8-C2CD05AC6848}"/>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5" name="Footer Placeholder 4">
            <a:extLst>
              <a:ext uri="{FF2B5EF4-FFF2-40B4-BE49-F238E27FC236}">
                <a16:creationId xmlns:a16="http://schemas.microsoft.com/office/drawing/2014/main" id="{7714871C-DC66-41D8-9C81-8C5053A5C5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5415AB-9CBD-43D3-A218-C8267D80AE10}"/>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207736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97750-B126-4F60-857F-3CE06A504A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7FA400-4FB2-443F-817B-2F72947D3E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80A2AA-D337-4EEE-9964-F6BAACDA6F80}"/>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5" name="Footer Placeholder 4">
            <a:extLst>
              <a:ext uri="{FF2B5EF4-FFF2-40B4-BE49-F238E27FC236}">
                <a16:creationId xmlns:a16="http://schemas.microsoft.com/office/drawing/2014/main" id="{235950F2-99F6-4EB6-A0F3-4FDEC18B4F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628EFF-B557-47BC-90F2-C4A1DB39ED24}"/>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1455749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1767159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8822A-76C7-4EE8-B658-FFF45E397C80}" type="slidenum">
              <a:rPr lang="en-US" smtClean="0"/>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9A305DE3-7BF7-4385-9BB8-EF67C754E8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175" y="273558"/>
            <a:ext cx="800100" cy="672084"/>
          </a:xfrm>
          <a:prstGeom prst="rect">
            <a:avLst/>
          </a:prstGeom>
        </p:spPr>
      </p:pic>
    </p:spTree>
    <p:extLst>
      <p:ext uri="{BB962C8B-B14F-4D97-AF65-F5344CB8AC3E}">
        <p14:creationId xmlns:p14="http://schemas.microsoft.com/office/powerpoint/2010/main" val="996828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3427583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BDB814E6-1E08-4B62-94EA-B35230377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175" y="273558"/>
            <a:ext cx="800100" cy="672084"/>
          </a:xfrm>
          <a:prstGeom prst="rect">
            <a:avLst/>
          </a:prstGeom>
        </p:spPr>
      </p:pic>
    </p:spTree>
    <p:extLst>
      <p:ext uri="{BB962C8B-B14F-4D97-AF65-F5344CB8AC3E}">
        <p14:creationId xmlns:p14="http://schemas.microsoft.com/office/powerpoint/2010/main" val="250035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195257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166061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319881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231435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D606-6D0B-492B-AD00-522AEFBB65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FE87BD-0DE2-44B6-B167-09387CC32E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5EAFD-5764-4338-9A2A-BD4C1149A0DB}"/>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5" name="Footer Placeholder 4">
            <a:extLst>
              <a:ext uri="{FF2B5EF4-FFF2-40B4-BE49-F238E27FC236}">
                <a16:creationId xmlns:a16="http://schemas.microsoft.com/office/drawing/2014/main" id="{8DD10828-CF26-4427-B3BF-3F3F23A34A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29C8B3-0FD5-462A-B014-C5C2FF8E6ED6}"/>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530882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3525149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231092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246651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3333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8130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186727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2845890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2977594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6B95A6-6C35-4FAE-86E0-CF7BBBBC05C0}" type="datetimeFigureOut">
              <a:rPr lang="en-US" smtClean="0"/>
              <a:t>6/2/2020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C8822A-76C7-4EE8-B658-FFF45E397C80}" type="slidenum">
              <a:rPr lang="en-US" smtClean="0"/>
              <a:t>‹#›</a:t>
            </a:fld>
            <a:endParaRPr lang="en-US" dirty="0"/>
          </a:p>
        </p:txBody>
      </p:sp>
    </p:spTree>
    <p:extLst>
      <p:ext uri="{BB962C8B-B14F-4D97-AF65-F5344CB8AC3E}">
        <p14:creationId xmlns:p14="http://schemas.microsoft.com/office/powerpoint/2010/main" val="3349623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362272" y="520903"/>
            <a:ext cx="9888814" cy="998864"/>
          </a:xfrm>
        </p:spPr>
        <p:txBody>
          <a:bodyPr anchor="b">
            <a:noAutofit/>
          </a:bodyPr>
          <a:lstStyle>
            <a:lvl1pPr algn="r">
              <a:defRPr sz="5400" b="1">
                <a:solidFill>
                  <a:srgbClr val="1A3868"/>
                </a:solidFill>
              </a:defRPr>
            </a:lvl1pPr>
          </a:lstStyle>
          <a:p>
            <a:r>
              <a:rPr lang="en-US" dirty="0"/>
              <a:t>Click to edit Master title style</a:t>
            </a:r>
          </a:p>
        </p:txBody>
      </p:sp>
      <p:sp>
        <p:nvSpPr>
          <p:cNvPr id="28" name="Rectangle 27"/>
          <p:cNvSpPr/>
          <p:nvPr userDrawn="1"/>
        </p:nvSpPr>
        <p:spPr>
          <a:xfrm>
            <a:off x="7398135" y="6307484"/>
            <a:ext cx="4715394" cy="400110"/>
          </a:xfrm>
          <a:prstGeom prst="rect">
            <a:avLst/>
          </a:prstGeom>
          <a:noFill/>
        </p:spPr>
        <p:txBody>
          <a:bodyPr wrap="none" lIns="91440" tIns="45720" rIns="91440" bIns="45720">
            <a:spAutoFit/>
          </a:bodyPr>
          <a:lstStyle/>
          <a:p>
            <a:pPr algn="ctr"/>
            <a:r>
              <a:rPr lang="en-US" sz="2000" b="1" dirty="0">
                <a:ln w="0"/>
                <a:solidFill>
                  <a:schemeClr val="accent2">
                    <a:lumMod val="75000"/>
                  </a:schemeClr>
                </a:solidFill>
                <a:effectLst>
                  <a:outerShdw blurRad="38100" dist="25400" dir="5400000" algn="ctr" rotWithShape="0">
                    <a:srgbClr val="6E747A">
                      <a:alpha val="43000"/>
                    </a:srgbClr>
                  </a:outerShdw>
                </a:effectLst>
              </a:rPr>
              <a:t>Wireless  Telecommunications Bureau</a:t>
            </a:r>
            <a:endParaRPr lang="en-US" sz="2000" b="1" cap="none" spc="0" dirty="0">
              <a:ln w="0"/>
              <a:solidFill>
                <a:schemeClr val="accent2">
                  <a:lumMod val="75000"/>
                </a:schemeClr>
              </a:solidFill>
              <a:effectLst>
                <a:outerShdw blurRad="38100" dist="25400" dir="5400000" algn="ctr" rotWithShape="0">
                  <a:srgbClr val="6E747A">
                    <a:alpha val="43000"/>
                  </a:srgbClr>
                </a:outerShdw>
              </a:effectLst>
            </a:endParaRPr>
          </a:p>
        </p:txBody>
      </p:sp>
      <p:pic>
        <p:nvPicPr>
          <p:cNvPr id="32" name="Picture 31"/>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399892" y="5886450"/>
            <a:ext cx="606128" cy="509351"/>
          </a:xfrm>
          <a:prstGeom prst="rect">
            <a:avLst/>
          </a:prstGeom>
          <a:noFill/>
          <a:ln>
            <a:noFill/>
          </a:ln>
          <a:effectLst/>
        </p:spPr>
      </p:pic>
    </p:spTree>
    <p:extLst>
      <p:ext uri="{BB962C8B-B14F-4D97-AF65-F5344CB8AC3E}">
        <p14:creationId xmlns:p14="http://schemas.microsoft.com/office/powerpoint/2010/main" val="249710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0C07-BF3F-4DC0-BB80-B11E846B3C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FE27AB-59F5-466A-AB6C-1D7E22787F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0E948E-3911-4FA3-B98F-29B6C9F45899}"/>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5" name="Footer Placeholder 4">
            <a:extLst>
              <a:ext uri="{FF2B5EF4-FFF2-40B4-BE49-F238E27FC236}">
                <a16:creationId xmlns:a16="http://schemas.microsoft.com/office/drawing/2014/main" id="{145E7F7A-B968-46D5-8B04-BD2D6CEB17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39EC9-049A-4F38-8608-ABA7FFD0E7F0}"/>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3546551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037" y="536499"/>
            <a:ext cx="8596668" cy="689947"/>
          </a:xfrm>
        </p:spPr>
        <p:txBody>
          <a:bodyPr/>
          <a:lstStyle>
            <a:lvl1pPr>
              <a:defRPr>
                <a:solidFill>
                  <a:srgbClr val="1A3868"/>
                </a:solidFill>
              </a:defRPr>
            </a:lvl1pPr>
          </a:lstStyle>
          <a:p>
            <a:r>
              <a:rPr lang="en-US" dirty="0"/>
              <a:t>Click to edit Master title style</a:t>
            </a:r>
          </a:p>
        </p:txBody>
      </p:sp>
      <p:sp>
        <p:nvSpPr>
          <p:cNvPr id="3" name="Content Placeholder 2"/>
          <p:cNvSpPr>
            <a:spLocks noGrp="1"/>
          </p:cNvSpPr>
          <p:nvPr>
            <p:ph idx="1"/>
          </p:nvPr>
        </p:nvSpPr>
        <p:spPr>
          <a:xfrm>
            <a:off x="677334" y="1939499"/>
            <a:ext cx="8596668" cy="33572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7398135" y="6307484"/>
            <a:ext cx="4715394" cy="400110"/>
          </a:xfrm>
          <a:prstGeom prst="rect">
            <a:avLst/>
          </a:prstGeom>
          <a:noFill/>
        </p:spPr>
        <p:txBody>
          <a:bodyPr wrap="none" lIns="91440" tIns="45720" rIns="91440" bIns="45720">
            <a:spAutoFit/>
          </a:bodyPr>
          <a:lstStyle/>
          <a:p>
            <a:pPr algn="ctr"/>
            <a:r>
              <a:rPr lang="en-US" sz="2000" b="1" dirty="0">
                <a:ln w="0"/>
                <a:solidFill>
                  <a:schemeClr val="accent2">
                    <a:lumMod val="75000"/>
                  </a:schemeClr>
                </a:solidFill>
                <a:effectLst>
                  <a:outerShdw blurRad="38100" dist="25400" dir="5400000" algn="ctr" rotWithShape="0">
                    <a:srgbClr val="6E747A">
                      <a:alpha val="43000"/>
                    </a:srgbClr>
                  </a:outerShdw>
                </a:effectLst>
              </a:rPr>
              <a:t>Wireless  Telecommunications Bureau</a:t>
            </a:r>
            <a:endParaRPr lang="en-US" sz="2000" b="1" cap="none" spc="0" dirty="0">
              <a:ln w="0"/>
              <a:solidFill>
                <a:schemeClr val="accent2">
                  <a:lumMod val="75000"/>
                </a:schemeClr>
              </a:solidFill>
              <a:effectLst>
                <a:outerShdw blurRad="38100" dist="25400" dir="5400000" algn="ctr" rotWithShape="0">
                  <a:srgbClr val="6E747A">
                    <a:alpha val="43000"/>
                  </a:srgbClr>
                </a:outerShdw>
              </a:effectLst>
            </a:endParaRPr>
          </a:p>
        </p:txBody>
      </p:sp>
      <p:cxnSp>
        <p:nvCxnSpPr>
          <p:cNvPr id="11" name="Straight Connector 10"/>
          <p:cNvCxnSpPr/>
          <p:nvPr userDrawn="1"/>
        </p:nvCxnSpPr>
        <p:spPr>
          <a:xfrm flipV="1">
            <a:off x="677334" y="1226446"/>
            <a:ext cx="10424160" cy="0"/>
          </a:xfrm>
          <a:prstGeom prst="line">
            <a:avLst/>
          </a:prstGeom>
          <a:ln w="28575">
            <a:solidFill>
              <a:srgbClr val="1A3868"/>
            </a:solidFill>
          </a:ln>
        </p:spPr>
        <p:style>
          <a:lnRef idx="1">
            <a:schemeClr val="accent4"/>
          </a:lnRef>
          <a:fillRef idx="0">
            <a:schemeClr val="accent4"/>
          </a:fillRef>
          <a:effectRef idx="0">
            <a:schemeClr val="accent4"/>
          </a:effectRef>
          <a:fontRef idx="minor">
            <a:schemeClr val="tx1"/>
          </a:fontRef>
        </p:style>
      </p:cxnSp>
      <p:pic>
        <p:nvPicPr>
          <p:cNvPr id="12" name="Picture 11"/>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399892" y="5886450"/>
            <a:ext cx="606128" cy="509351"/>
          </a:xfrm>
          <a:prstGeom prst="rect">
            <a:avLst/>
          </a:prstGeom>
          <a:noFill/>
          <a:ln>
            <a:noFill/>
          </a:ln>
          <a:effectLst/>
        </p:spPr>
      </p:pic>
    </p:spTree>
    <p:extLst>
      <p:ext uri="{BB962C8B-B14F-4D97-AF65-F5344CB8AC3E}">
        <p14:creationId xmlns:p14="http://schemas.microsoft.com/office/powerpoint/2010/main" val="2410583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CB8F-0DAF-4D6E-AB98-5483F4672D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291FF-2284-45E4-9EE4-3105BFB6C8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99F871-3CD6-453A-9CF4-61F2ADDF3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09A10-81F6-4A14-8E68-CA2AA2F23453}"/>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6" name="Footer Placeholder 5">
            <a:extLst>
              <a:ext uri="{FF2B5EF4-FFF2-40B4-BE49-F238E27FC236}">
                <a16:creationId xmlns:a16="http://schemas.microsoft.com/office/drawing/2014/main" id="{7F5EA1C7-7598-4685-861D-14B44090F1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F86B43-511A-42F3-AB26-7B735FBAE1C1}"/>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179443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373A-308B-41D6-A134-02334C3E74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17921-35E1-4935-98F3-A7948B5BC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A3D85-7637-4EAA-8F13-E341D74001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18751E-7D2B-45E4-AC0B-06E40B9BA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FFB24A-572E-4D25-9F6C-CA5524D29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B4542-5D19-45F8-8BEA-43BC9F7F7E91}"/>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8" name="Footer Placeholder 7">
            <a:extLst>
              <a:ext uri="{FF2B5EF4-FFF2-40B4-BE49-F238E27FC236}">
                <a16:creationId xmlns:a16="http://schemas.microsoft.com/office/drawing/2014/main" id="{3FDF14F4-6DEC-459C-8E3E-649887015C7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B0BCCB9-1935-47AD-87A6-88320A697277}"/>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74496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88C4-E051-4AA0-8627-9A0723775D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C331E9-EDAF-493C-A71C-F528146B914F}"/>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4" name="Footer Placeholder 3">
            <a:extLst>
              <a:ext uri="{FF2B5EF4-FFF2-40B4-BE49-F238E27FC236}">
                <a16:creationId xmlns:a16="http://schemas.microsoft.com/office/drawing/2014/main" id="{C41D82FF-1ED9-451A-8975-481C1E8CA2D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8C5643E-D046-466A-A6FA-EBE86735B948}"/>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53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754DB-1F78-46CB-AC63-431383A59DE7}"/>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3" name="Footer Placeholder 2">
            <a:extLst>
              <a:ext uri="{FF2B5EF4-FFF2-40B4-BE49-F238E27FC236}">
                <a16:creationId xmlns:a16="http://schemas.microsoft.com/office/drawing/2014/main" id="{FCF39DE2-8527-4279-AAA6-68784A62FE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57266E0-CADC-4897-90BF-7C5437639E18}"/>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71687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45B0-EF31-4230-810B-534F86B07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075163-93D8-493E-8AAB-329F8DA0C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B73FDC-0885-4342-A96E-2162A7D15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3A695-0238-4919-99B6-2EA34AB2886C}"/>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6" name="Footer Placeholder 5">
            <a:extLst>
              <a:ext uri="{FF2B5EF4-FFF2-40B4-BE49-F238E27FC236}">
                <a16:creationId xmlns:a16="http://schemas.microsoft.com/office/drawing/2014/main" id="{D333326E-4FDB-44D7-A3E7-23769D88DD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01EB7F-A1B6-4759-ADE3-6A1A1B49C93A}"/>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208075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4F8B-298D-41F4-9A95-E8DF94B45A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B50D17-622A-4A56-B77E-2FD9E613E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9B6407A-3E19-47D0-92C8-39381ED690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CD8CFE-429F-4D13-A744-79FF454451FD}"/>
              </a:ext>
            </a:extLst>
          </p:cNvPr>
          <p:cNvSpPr>
            <a:spLocks noGrp="1"/>
          </p:cNvSpPr>
          <p:nvPr>
            <p:ph type="dt" sz="half" idx="10"/>
          </p:nvPr>
        </p:nvSpPr>
        <p:spPr/>
        <p:txBody>
          <a:bodyPr/>
          <a:lstStyle/>
          <a:p>
            <a:fld id="{44097706-E6D4-46F9-9EDE-B535AD5EF4D4}" type="datetimeFigureOut">
              <a:rPr lang="en-US" smtClean="0"/>
              <a:t>6/2/2020</a:t>
            </a:fld>
            <a:endParaRPr lang="en-US" dirty="0"/>
          </a:p>
        </p:txBody>
      </p:sp>
      <p:sp>
        <p:nvSpPr>
          <p:cNvPr id="6" name="Footer Placeholder 5">
            <a:extLst>
              <a:ext uri="{FF2B5EF4-FFF2-40B4-BE49-F238E27FC236}">
                <a16:creationId xmlns:a16="http://schemas.microsoft.com/office/drawing/2014/main" id="{EF87B43E-0D3B-4DF2-AF78-3632EAA605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9B8ACE-D369-4990-AA72-E413FFE92D73}"/>
              </a:ext>
            </a:extLst>
          </p:cNvPr>
          <p:cNvSpPr>
            <a:spLocks noGrp="1"/>
          </p:cNvSpPr>
          <p:nvPr>
            <p:ph type="sldNum" sz="quarter" idx="12"/>
          </p:nvPr>
        </p:nvSpPr>
        <p:spPr/>
        <p:txBody>
          <a:bodyPr/>
          <a:lstStyle/>
          <a:p>
            <a:fld id="{B740D320-18E8-4782-9DF7-5825C911E631}" type="slidenum">
              <a:rPr lang="en-US" smtClean="0"/>
              <a:t>‹#›</a:t>
            </a:fld>
            <a:endParaRPr lang="en-US" dirty="0"/>
          </a:p>
        </p:txBody>
      </p:sp>
    </p:spTree>
    <p:extLst>
      <p:ext uri="{BB962C8B-B14F-4D97-AF65-F5344CB8AC3E}">
        <p14:creationId xmlns:p14="http://schemas.microsoft.com/office/powerpoint/2010/main" val="181875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367805-5D23-406E-AD1A-A401501C0F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9CEEB3-96BF-4261-B632-54687C38A8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34C75-BD74-44E0-8808-BC1C45FB5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97706-E6D4-46F9-9EDE-B535AD5EF4D4}" type="datetimeFigureOut">
              <a:rPr lang="en-US" smtClean="0"/>
              <a:t>6/2/2020</a:t>
            </a:fld>
            <a:endParaRPr lang="en-US" dirty="0"/>
          </a:p>
        </p:txBody>
      </p:sp>
      <p:sp>
        <p:nvSpPr>
          <p:cNvPr id="5" name="Footer Placeholder 4">
            <a:extLst>
              <a:ext uri="{FF2B5EF4-FFF2-40B4-BE49-F238E27FC236}">
                <a16:creationId xmlns:a16="http://schemas.microsoft.com/office/drawing/2014/main" id="{971E8DB4-010F-4C67-89B9-32A2D5B75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255C6A-DE71-45C0-B020-DB024C2B5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0D320-18E8-4782-9DF7-5825C911E631}" type="slidenum">
              <a:rPr lang="en-US" smtClean="0"/>
              <a:t>‹#›</a:t>
            </a:fld>
            <a:endParaRPr lang="en-US" dirty="0"/>
          </a:p>
        </p:txBody>
      </p:sp>
    </p:spTree>
    <p:extLst>
      <p:ext uri="{BB962C8B-B14F-4D97-AF65-F5344CB8AC3E}">
        <p14:creationId xmlns:p14="http://schemas.microsoft.com/office/powerpoint/2010/main" val="1786855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F6B95A6-6C35-4FAE-86E0-CF7BBBBC05C0}" type="datetimeFigureOut">
              <a:rPr lang="en-US" smtClean="0"/>
              <a:t>6/2/2020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7C8822A-76C7-4EE8-B658-FFF45E397C80}" type="slidenum">
              <a:rPr lang="en-US" smtClean="0"/>
              <a:t>‹#›</a:t>
            </a:fld>
            <a:endParaRPr lang="en-US" dirty="0"/>
          </a:p>
        </p:txBody>
      </p:sp>
    </p:spTree>
    <p:extLst>
      <p:ext uri="{BB962C8B-B14F-4D97-AF65-F5344CB8AC3E}">
        <p14:creationId xmlns:p14="http://schemas.microsoft.com/office/powerpoint/2010/main" val="1211807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58129" y="707636"/>
            <a:ext cx="8596668" cy="97761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391677"/>
            <a:ext cx="8596668" cy="32430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3" name="Picture 32"/>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1399892" y="5886450"/>
            <a:ext cx="606128" cy="509351"/>
          </a:xfrm>
          <a:prstGeom prst="rect">
            <a:avLst/>
          </a:prstGeom>
          <a:noFill/>
          <a:ln>
            <a:noFill/>
          </a:ln>
          <a:effectLst/>
        </p:spPr>
      </p:pic>
      <p:sp>
        <p:nvSpPr>
          <p:cNvPr id="34" name="Rectangle 33"/>
          <p:cNvSpPr/>
          <p:nvPr userDrawn="1"/>
        </p:nvSpPr>
        <p:spPr>
          <a:xfrm>
            <a:off x="7398135" y="6307484"/>
            <a:ext cx="4715394" cy="400110"/>
          </a:xfrm>
          <a:prstGeom prst="rect">
            <a:avLst/>
          </a:prstGeom>
          <a:noFill/>
        </p:spPr>
        <p:txBody>
          <a:bodyPr wrap="none" lIns="91440" tIns="45720" rIns="91440" bIns="45720">
            <a:spAutoFit/>
          </a:bodyPr>
          <a:lstStyle/>
          <a:p>
            <a:pPr algn="ctr"/>
            <a:r>
              <a:rPr lang="en-US" sz="2000" b="1" dirty="0">
                <a:ln w="0"/>
                <a:solidFill>
                  <a:schemeClr val="accent2">
                    <a:lumMod val="75000"/>
                  </a:schemeClr>
                </a:solidFill>
                <a:effectLst>
                  <a:outerShdw blurRad="38100" dist="25400" dir="5400000" algn="ctr" rotWithShape="0">
                    <a:srgbClr val="6E747A">
                      <a:alpha val="43000"/>
                    </a:srgbClr>
                  </a:outerShdw>
                </a:effectLst>
              </a:rPr>
              <a:t>Wireless  Telecommunications Bureau</a:t>
            </a:r>
            <a:endParaRPr lang="en-US" sz="2000" b="1" cap="none" spc="0" dirty="0">
              <a:ln w="0"/>
              <a:solidFill>
                <a:schemeClr val="accent2">
                  <a:lumMod val="7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22948340"/>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l" defTabSz="457200" rtl="0" eaLnBrk="1" latinLnBrk="0" hangingPunct="1">
        <a:spcBef>
          <a:spcPct val="0"/>
        </a:spcBef>
        <a:buNone/>
        <a:defRPr sz="4400" b="1" kern="1200">
          <a:solidFill>
            <a:srgbClr val="1A3868"/>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cc.gov/covid-19-telehealth-progra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fcc.gov/general/rural-health-care-progra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fcc.gov/coronavirus"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s://docs.fcc.gov/public/attachments/DOC-363051A1.pdf" TargetMode="External"/><Relationship Id="rId2" Type="http://schemas.openxmlformats.org/officeDocument/2006/relationships/hyperlink" Target="https://docs.fcc.gov/public/attachments/DOC-363211A1.pdf" TargetMode="External"/><Relationship Id="rId1" Type="http://schemas.openxmlformats.org/officeDocument/2006/relationships/slideLayout" Target="../slideLayouts/slideLayout30.xml"/><Relationship Id="rId5" Type="http://schemas.openxmlformats.org/officeDocument/2006/relationships/hyperlink" Target="https://docs.fcc.gov/public/attachments/DOC-363358A1.pdf" TargetMode="External"/><Relationship Id="rId4" Type="http://schemas.openxmlformats.org/officeDocument/2006/relationships/hyperlink" Target="https://docs.fcc.gov/public/attachments/DOC-363114A1.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C1AE3D-330D-4A6F-800A-1BF57724DBD7}"/>
              </a:ext>
            </a:extLst>
          </p:cNvPr>
          <p:cNvSpPr>
            <a:spLocks noGrp="1"/>
          </p:cNvSpPr>
          <p:nvPr>
            <p:ph type="ctrTitle"/>
          </p:nvPr>
        </p:nvSpPr>
        <p:spPr>
          <a:xfrm>
            <a:off x="1912620" y="3242202"/>
            <a:ext cx="8430915" cy="1321505"/>
          </a:xfrm>
        </p:spPr>
        <p:txBody>
          <a:bodyPr anchor="b">
            <a:normAutofit/>
          </a:bodyPr>
          <a:lstStyle/>
          <a:p>
            <a:pPr>
              <a:tabLst>
                <a:tab pos="1371600" algn="l"/>
              </a:tabLst>
            </a:pPr>
            <a:r>
              <a:rPr lang="en-US" sz="3600" b="1" dirty="0">
                <a:solidFill>
                  <a:srgbClr val="FFFFFF"/>
                </a:solidFill>
                <a:latin typeface="Times New Roman" panose="02020603050405020304" pitchFamily="18" charset="0"/>
                <a:ea typeface="Times New Roman" panose="02020603050405020304" pitchFamily="18" charset="0"/>
              </a:rPr>
              <a:t>CONSUMER ADVISORY COMMITTEE</a:t>
            </a:r>
            <a:br>
              <a:rPr lang="en-US" sz="3600" dirty="0">
                <a:solidFill>
                  <a:srgbClr val="FFFFFF"/>
                </a:solidFill>
                <a:latin typeface="Times New Roman" panose="02020603050405020304" pitchFamily="18" charset="0"/>
                <a:ea typeface="Times New Roman" panose="02020603050405020304" pitchFamily="18" charset="0"/>
              </a:rPr>
            </a:br>
            <a:r>
              <a:rPr lang="en-US" sz="3600" b="1" dirty="0">
                <a:solidFill>
                  <a:srgbClr val="FFFFFF"/>
                </a:solidFill>
                <a:latin typeface="Times New Roman" panose="02020603050405020304" pitchFamily="18" charset="0"/>
                <a:ea typeface="Times New Roman" panose="02020603050405020304" pitchFamily="18" charset="0"/>
              </a:rPr>
              <a:t>VIRTUAL MEETING</a:t>
            </a:r>
            <a:endParaRPr lang="en-US" sz="3600" dirty="0">
              <a:solidFill>
                <a:srgbClr val="FFFFFF"/>
              </a:solidFill>
            </a:endParaRPr>
          </a:p>
        </p:txBody>
      </p:sp>
      <p:sp>
        <p:nvSpPr>
          <p:cNvPr id="3" name="Subtitle 2">
            <a:extLst>
              <a:ext uri="{FF2B5EF4-FFF2-40B4-BE49-F238E27FC236}">
                <a16:creationId xmlns:a16="http://schemas.microsoft.com/office/drawing/2014/main" id="{F4EF9A7E-EF31-49A2-8413-2A5BC2882485}"/>
              </a:ext>
            </a:extLst>
          </p:cNvPr>
          <p:cNvSpPr>
            <a:spLocks noGrp="1"/>
          </p:cNvSpPr>
          <p:nvPr>
            <p:ph type="subTitle" idx="1"/>
          </p:nvPr>
        </p:nvSpPr>
        <p:spPr>
          <a:xfrm>
            <a:off x="1848465" y="4632960"/>
            <a:ext cx="8495070" cy="1865605"/>
          </a:xfrm>
        </p:spPr>
        <p:txBody>
          <a:bodyPr>
            <a:noAutofit/>
          </a:bodyPr>
          <a:lstStyle/>
          <a:p>
            <a:r>
              <a:rPr lang="en-US" b="1" dirty="0">
                <a:solidFill>
                  <a:srgbClr val="FFFFFF"/>
                </a:solidFill>
                <a:latin typeface="Times New Roman" panose="02020603050405020304" pitchFamily="18" charset="0"/>
                <a:ea typeface="Times New Roman" panose="02020603050405020304" pitchFamily="18" charset="0"/>
              </a:rPr>
              <a:t>Federal Communications Commission</a:t>
            </a:r>
            <a:br>
              <a:rPr lang="en-US" dirty="0">
                <a:solidFill>
                  <a:srgbClr val="FFFFFF"/>
                </a:solidFill>
                <a:latin typeface="Times New Roman" panose="02020603050405020304" pitchFamily="18" charset="0"/>
                <a:ea typeface="Times New Roman" panose="02020603050405020304" pitchFamily="18" charset="0"/>
              </a:rPr>
            </a:br>
            <a:r>
              <a:rPr lang="en-US" b="1" dirty="0">
                <a:solidFill>
                  <a:srgbClr val="FFFFFF"/>
                </a:solidFill>
                <a:latin typeface="Times New Roman" panose="02020603050405020304" pitchFamily="18" charset="0"/>
                <a:ea typeface="Times New Roman" panose="02020603050405020304" pitchFamily="18" charset="0"/>
              </a:rPr>
              <a:t>Washington, DC</a:t>
            </a:r>
            <a:br>
              <a:rPr lang="en-US" dirty="0">
                <a:solidFill>
                  <a:srgbClr val="FFFFFF"/>
                </a:solidFill>
                <a:latin typeface="Times New Roman" panose="02020603050405020304" pitchFamily="18" charset="0"/>
                <a:ea typeface="Times New Roman" panose="02020603050405020304" pitchFamily="18" charset="0"/>
              </a:rPr>
            </a:br>
            <a:r>
              <a:rPr lang="en-US" dirty="0">
                <a:solidFill>
                  <a:srgbClr val="FFFFFF"/>
                </a:solidFill>
                <a:latin typeface="Times New Roman" panose="02020603050405020304" pitchFamily="18" charset="0"/>
                <a:ea typeface="Times New Roman" panose="02020603050405020304" pitchFamily="18" charset="0"/>
              </a:rPr>
              <a:t> </a:t>
            </a:r>
            <a:br>
              <a:rPr lang="en-US" dirty="0">
                <a:solidFill>
                  <a:srgbClr val="FFFFFF"/>
                </a:solidFill>
                <a:latin typeface="Times New Roman" panose="02020603050405020304" pitchFamily="18" charset="0"/>
                <a:ea typeface="Times New Roman" panose="02020603050405020304" pitchFamily="18" charset="0"/>
              </a:rPr>
            </a:br>
            <a:r>
              <a:rPr lang="en-US" b="1" dirty="0">
                <a:solidFill>
                  <a:srgbClr val="FFFFFF"/>
                </a:solidFill>
                <a:latin typeface="Times New Roman" panose="02020603050405020304" pitchFamily="18" charset="0"/>
                <a:ea typeface="Times New Roman" panose="02020603050405020304" pitchFamily="18" charset="0"/>
              </a:rPr>
              <a:t>Monday, April 27, 2020</a:t>
            </a:r>
            <a:br>
              <a:rPr lang="en-US" dirty="0">
                <a:solidFill>
                  <a:srgbClr val="FFFFFF"/>
                </a:solidFill>
                <a:latin typeface="Times New Roman" panose="02020603050405020304" pitchFamily="18" charset="0"/>
                <a:ea typeface="Times New Roman" panose="02020603050405020304" pitchFamily="18" charset="0"/>
              </a:rPr>
            </a:br>
            <a:r>
              <a:rPr lang="en-US" b="1" dirty="0">
                <a:solidFill>
                  <a:srgbClr val="FFFFFF"/>
                </a:solidFill>
                <a:latin typeface="Times New Roman" panose="02020603050405020304" pitchFamily="18" charset="0"/>
                <a:ea typeface="Times New Roman" panose="02020603050405020304" pitchFamily="18" charset="0"/>
              </a:rPr>
              <a:t>10:30 a.m. – 12:30 p.m.</a:t>
            </a:r>
            <a:endParaRPr lang="en-US" dirty="0">
              <a:solidFill>
                <a:srgbClr val="FFFFFF"/>
              </a:solidFill>
            </a:endParaRP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6" descr="Meeting">
            <a:extLst>
              <a:ext uri="{FF2B5EF4-FFF2-40B4-BE49-F238E27FC236}">
                <a16:creationId xmlns:a16="http://schemas.microsoft.com/office/drawing/2014/main" id="{BE17D077-4A41-405C-8BB7-35F9E6B1DD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1513809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75D4-D36C-493F-AABA-33AB9A37568A}"/>
              </a:ext>
            </a:extLst>
          </p:cNvPr>
          <p:cNvSpPr>
            <a:spLocks noGrp="1"/>
          </p:cNvSpPr>
          <p:nvPr>
            <p:ph type="title"/>
          </p:nvPr>
        </p:nvSpPr>
        <p:spPr>
          <a:xfrm>
            <a:off x="924444" y="1711920"/>
            <a:ext cx="10353761" cy="1024403"/>
          </a:xfrm>
        </p:spPr>
        <p:txBody>
          <a:bodyPr>
            <a:normAutofit/>
          </a:bodyPr>
          <a:lstStyle/>
          <a:p>
            <a:r>
              <a:rPr lang="en-US" dirty="0"/>
              <a:t>Observations (cont’d)</a:t>
            </a:r>
          </a:p>
        </p:txBody>
      </p:sp>
      <p:sp>
        <p:nvSpPr>
          <p:cNvPr id="3" name="Content Placeholder 2">
            <a:extLst>
              <a:ext uri="{FF2B5EF4-FFF2-40B4-BE49-F238E27FC236}">
                <a16:creationId xmlns:a16="http://schemas.microsoft.com/office/drawing/2014/main" id="{24C49B1F-CA2D-4097-A69E-BE50CC8A4FD4}"/>
              </a:ext>
            </a:extLst>
          </p:cNvPr>
          <p:cNvSpPr>
            <a:spLocks noGrp="1"/>
          </p:cNvSpPr>
          <p:nvPr>
            <p:ph idx="1"/>
          </p:nvPr>
        </p:nvSpPr>
        <p:spPr>
          <a:xfrm>
            <a:off x="913794" y="2610419"/>
            <a:ext cx="10353762" cy="4024137"/>
          </a:xfrm>
        </p:spPr>
        <p:txBody>
          <a:bodyPr>
            <a:normAutofit/>
          </a:bodyPr>
          <a:lstStyle/>
          <a:p>
            <a:pPr lvl="0"/>
            <a:r>
              <a:rPr lang="en-US" sz="1800" dirty="0"/>
              <a:t>Carriers have programs in-place or are working to implement programs to aid low-income families and schools in low-income neighborhoods to augment communications capabilities should network communications needs change due to COVID-19 impacts (i.e. telework and remote access to school resources).</a:t>
            </a:r>
          </a:p>
          <a:p>
            <a:pPr lvl="0"/>
            <a:r>
              <a:rPr lang="en-US" sz="1800" dirty="0"/>
              <a:t>Primary concerns are unforeseen business continuity issues brought about by the impacts of COVID-19; state and local regulations and actions that would prevent companies from implementing remote/telework programs; and physical access to restore communications in quarantined areas.  </a:t>
            </a:r>
          </a:p>
          <a:p>
            <a:pPr lvl="0"/>
            <a:r>
              <a:rPr lang="en-US" sz="1800" dirty="0"/>
              <a:t>FCC is coordinating with DHS NCC to work with carriers, FEMA, and State, Local, Tribal, and Territorial jurisdictions to synchronize preparedness planning and avoid potential access or telework restrictions.</a:t>
            </a:r>
          </a:p>
        </p:txBody>
      </p:sp>
      <p:pic>
        <p:nvPicPr>
          <p:cNvPr id="7" name="Picture 6" descr="A picture containing drawing&#10;&#10;Description automatically generated">
            <a:extLst>
              <a:ext uri="{FF2B5EF4-FFF2-40B4-BE49-F238E27FC236}">
                <a16:creationId xmlns:a16="http://schemas.microsoft.com/office/drawing/2014/main" id="{602BB95F-603E-4AE6-B221-67A220D70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273558"/>
            <a:ext cx="800100" cy="672084"/>
          </a:xfrm>
          <a:prstGeom prst="rect">
            <a:avLst/>
          </a:prstGeom>
        </p:spPr>
      </p:pic>
    </p:spTree>
    <p:extLst>
      <p:ext uri="{BB962C8B-B14F-4D97-AF65-F5344CB8AC3E}">
        <p14:creationId xmlns:p14="http://schemas.microsoft.com/office/powerpoint/2010/main" val="2310860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C6D01-9C05-44F5-9C35-DD9DE820FBE8}"/>
              </a:ext>
            </a:extLst>
          </p:cNvPr>
          <p:cNvSpPr>
            <a:spLocks noGrp="1"/>
          </p:cNvSpPr>
          <p:nvPr>
            <p:ph type="title"/>
          </p:nvPr>
        </p:nvSpPr>
        <p:spPr>
          <a:xfrm>
            <a:off x="1188803" y="1640305"/>
            <a:ext cx="10353761" cy="911518"/>
          </a:xfrm>
        </p:spPr>
        <p:txBody>
          <a:bodyPr/>
          <a:lstStyle/>
          <a:p>
            <a:r>
              <a:rPr lang="en-US" dirty="0"/>
              <a:t>FCC Actions &amp; Recommendations</a:t>
            </a:r>
          </a:p>
        </p:txBody>
      </p:sp>
      <p:sp>
        <p:nvSpPr>
          <p:cNvPr id="3" name="Content Placeholder 2">
            <a:extLst>
              <a:ext uri="{FF2B5EF4-FFF2-40B4-BE49-F238E27FC236}">
                <a16:creationId xmlns:a16="http://schemas.microsoft.com/office/drawing/2014/main" id="{D4393BEE-9F43-4DCC-865A-4284715E29E5}"/>
              </a:ext>
            </a:extLst>
          </p:cNvPr>
          <p:cNvSpPr>
            <a:spLocks noGrp="1"/>
          </p:cNvSpPr>
          <p:nvPr>
            <p:ph idx="1"/>
          </p:nvPr>
        </p:nvSpPr>
        <p:spPr>
          <a:xfrm>
            <a:off x="913795" y="2551822"/>
            <a:ext cx="10353762" cy="4192737"/>
          </a:xfrm>
        </p:spPr>
        <p:txBody>
          <a:bodyPr>
            <a:normAutofit fontScale="77500" lnSpcReduction="20000"/>
          </a:bodyPr>
          <a:lstStyle/>
          <a:p>
            <a:pPr>
              <a:spcAft>
                <a:spcPts val="800"/>
              </a:spcAft>
            </a:pPr>
            <a:r>
              <a:rPr lang="en-US" dirty="0"/>
              <a:t>FCC Chairman Pai asked broadband and telephone service providers to take the Keep Americans Connected Pledge. For 60 days, providers pledge to:</a:t>
            </a:r>
          </a:p>
          <a:p>
            <a:pPr marL="914400" lvl="1" indent="-457200">
              <a:spcAft>
                <a:spcPts val="800"/>
              </a:spcAft>
              <a:buFont typeface="+mj-lt"/>
              <a:buAutoNum type="arabicPeriod"/>
            </a:pPr>
            <a:r>
              <a:rPr lang="en-US" dirty="0"/>
              <a:t>not terminate service to any residential or small business customers because of their inability to pay their bills due to the disruptions caused by the coronavirus pandemic;</a:t>
            </a:r>
          </a:p>
          <a:p>
            <a:pPr marL="914400" lvl="1" indent="-457200">
              <a:spcAft>
                <a:spcPts val="800"/>
              </a:spcAft>
              <a:buFont typeface="+mj-lt"/>
              <a:buAutoNum type="arabicPeriod"/>
            </a:pPr>
            <a:r>
              <a:rPr lang="en-US" dirty="0"/>
              <a:t>waive any late fees that any residential or small business customers incur because of their economic circumstances related to the coronavirus pandemic; and</a:t>
            </a:r>
          </a:p>
          <a:p>
            <a:pPr marL="914400" lvl="1" indent="-457200">
              <a:spcAft>
                <a:spcPts val="800"/>
              </a:spcAft>
              <a:buFont typeface="+mj-lt"/>
              <a:buAutoNum type="arabicPeriod"/>
            </a:pPr>
            <a:r>
              <a:rPr lang="en-US" dirty="0"/>
              <a:t>open its Wi-Fi hotspots to any American who needs them.</a:t>
            </a:r>
          </a:p>
          <a:p>
            <a:pPr>
              <a:spcAft>
                <a:spcPts val="800"/>
              </a:spcAft>
            </a:pPr>
            <a:r>
              <a:rPr lang="en-US" dirty="0"/>
              <a:t>FCC has recommended that providers make network performance information available to the public.</a:t>
            </a:r>
          </a:p>
          <a:p>
            <a:pPr>
              <a:spcAft>
                <a:spcPts val="800"/>
              </a:spcAft>
            </a:pPr>
            <a:r>
              <a:rPr lang="en-US" dirty="0"/>
              <a:t>FCC took actions to increase funding for telehealth (</a:t>
            </a:r>
            <a:r>
              <a:rPr lang="en-US" dirty="0">
                <a:hlinkClick r:id="rId3"/>
              </a:rPr>
              <a:t>https://www.fcc.gov/covid-19-telehealth-program</a:t>
            </a:r>
            <a:r>
              <a:rPr lang="en-US" dirty="0"/>
              <a:t>)</a:t>
            </a:r>
          </a:p>
          <a:p>
            <a:pPr>
              <a:spcAft>
                <a:spcPts val="800"/>
              </a:spcAft>
            </a:pPr>
            <a:r>
              <a:rPr lang="en-US" dirty="0"/>
              <a:t>FCC took actions to increase funding for Rural Health Care (</a:t>
            </a:r>
            <a:r>
              <a:rPr lang="en-US" dirty="0">
                <a:hlinkClick r:id="rId4"/>
              </a:rPr>
              <a:t>https://www.fcc.gov/general/rural-health-care-program</a:t>
            </a:r>
            <a:r>
              <a:rPr lang="en-US" dirty="0"/>
              <a:t>)</a:t>
            </a:r>
          </a:p>
        </p:txBody>
      </p:sp>
    </p:spTree>
    <p:extLst>
      <p:ext uri="{BB962C8B-B14F-4D97-AF65-F5344CB8AC3E}">
        <p14:creationId xmlns:p14="http://schemas.microsoft.com/office/powerpoint/2010/main" val="834023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5D40F5-4BB1-44D4-A406-E20A139C2FC9}"/>
              </a:ext>
            </a:extLst>
          </p:cNvPr>
          <p:cNvSpPr>
            <a:spLocks noGrp="1"/>
          </p:cNvSpPr>
          <p:nvPr>
            <p:ph type="title"/>
          </p:nvPr>
        </p:nvSpPr>
        <p:spPr>
          <a:xfrm>
            <a:off x="919120" y="2473862"/>
            <a:ext cx="10353761" cy="1910276"/>
          </a:xfrm>
        </p:spPr>
        <p:txBody>
          <a:bodyPr>
            <a:noAutofit/>
          </a:bodyPr>
          <a:lstStyle/>
          <a:p>
            <a:r>
              <a:rPr lang="en-US" sz="3200" dirty="0"/>
              <a:t>All FCC COVID-19 related activities are available at</a:t>
            </a:r>
            <a:br>
              <a:rPr lang="en-US" sz="3200" dirty="0"/>
            </a:br>
            <a:br>
              <a:rPr lang="en-US" sz="3200" dirty="0"/>
            </a:br>
            <a:r>
              <a:rPr lang="en-US" sz="3200" dirty="0">
                <a:hlinkClick r:id="rId2"/>
              </a:rPr>
              <a:t>https://www.fcc.gov/coronavirus</a:t>
            </a:r>
            <a:r>
              <a:rPr lang="en-US" sz="3200" dirty="0"/>
              <a:t> </a:t>
            </a:r>
            <a:br>
              <a:rPr lang="en-US" sz="2400" dirty="0"/>
            </a:br>
            <a:endParaRPr lang="en-US" sz="2400" dirty="0"/>
          </a:p>
        </p:txBody>
      </p:sp>
    </p:spTree>
    <p:extLst>
      <p:ext uri="{BB962C8B-B14F-4D97-AF65-F5344CB8AC3E}">
        <p14:creationId xmlns:p14="http://schemas.microsoft.com/office/powerpoint/2010/main" val="1839015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66D9FE-8971-4084-B8F7-A77E495F2663}"/>
              </a:ext>
            </a:extLst>
          </p:cNvPr>
          <p:cNvSpPr>
            <a:spLocks noGrp="1"/>
          </p:cNvSpPr>
          <p:nvPr>
            <p:ph type="ctrTitle"/>
          </p:nvPr>
        </p:nvSpPr>
        <p:spPr>
          <a:xfrm>
            <a:off x="766354" y="1122363"/>
            <a:ext cx="8900160" cy="2221728"/>
          </a:xfrm>
        </p:spPr>
        <p:txBody>
          <a:bodyPr/>
          <a:lstStyle/>
          <a:p>
            <a:pPr algn="ctr"/>
            <a:r>
              <a:rPr lang="en-US" sz="4800" dirty="0"/>
              <a:t>Special Temporary Authority</a:t>
            </a:r>
          </a:p>
        </p:txBody>
      </p:sp>
      <p:sp>
        <p:nvSpPr>
          <p:cNvPr id="4" name="Subtitle 2">
            <a:extLst>
              <a:ext uri="{FF2B5EF4-FFF2-40B4-BE49-F238E27FC236}">
                <a16:creationId xmlns:a16="http://schemas.microsoft.com/office/drawing/2014/main" id="{19377C49-D803-47D9-9DC4-4EE7CAFBD17E}"/>
              </a:ext>
            </a:extLst>
          </p:cNvPr>
          <p:cNvSpPr txBox="1">
            <a:spLocks/>
          </p:cNvSpPr>
          <p:nvPr/>
        </p:nvSpPr>
        <p:spPr>
          <a:xfrm>
            <a:off x="766354" y="3602037"/>
            <a:ext cx="8900160" cy="2387599"/>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ctr"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24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Granting Wireless Service Providers Additional Spectrum to Support Increased Broadband Usage in Response to the COVID-19 Pandemic</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Charles Mathias – Associate Bureau Chief, WTB</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 Sean Spivey – Legal &amp; Policy Advisor, WTB</a:t>
            </a:r>
          </a:p>
        </p:txBody>
      </p:sp>
    </p:spTree>
    <p:extLst>
      <p:ext uri="{BB962C8B-B14F-4D97-AF65-F5344CB8AC3E}">
        <p14:creationId xmlns:p14="http://schemas.microsoft.com/office/powerpoint/2010/main" val="1950047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8361D5A5-C3A1-4B75-9772-8D15C02A1E77}"/>
              </a:ext>
            </a:extLst>
          </p:cNvPr>
          <p:cNvSpPr>
            <a:spLocks noGrp="1"/>
          </p:cNvSpPr>
          <p:nvPr>
            <p:ph idx="1"/>
          </p:nvPr>
        </p:nvSpPr>
        <p:spPr>
          <a:xfrm>
            <a:off x="609600" y="1813560"/>
            <a:ext cx="8596312" cy="4892040"/>
          </a:xfrm>
        </p:spPr>
        <p:txBody>
          <a:bodyPr>
            <a:normAutofit/>
          </a:bodyPr>
          <a:lstStyle/>
          <a:p>
            <a:pPr marL="0" indent="0">
              <a:buNone/>
            </a:pPr>
            <a:r>
              <a:rPr lang="en-US" b="1" dirty="0"/>
              <a:t>Applications for Special Temporary Authority</a:t>
            </a:r>
          </a:p>
          <a:p>
            <a:pPr marL="0" indent="0" algn="l">
              <a:buNone/>
            </a:pPr>
            <a:r>
              <a:rPr lang="en-US" b="1" u="sng" dirty="0"/>
              <a:t>What are STAs</a:t>
            </a:r>
            <a:r>
              <a:rPr lang="en-US" b="1" dirty="0"/>
              <a:t>?</a:t>
            </a:r>
          </a:p>
          <a:p>
            <a:pPr marL="0" indent="0" algn="l">
              <a:buNone/>
            </a:pPr>
            <a:r>
              <a:rPr lang="en-US" dirty="0"/>
              <a:t>An application for special temporary authority (“STA”) allows an applicant to obtain immediate or temporary operation of certain radio facilities.  An STA may be granted in the following circumstances:</a:t>
            </a:r>
          </a:p>
          <a:p>
            <a:pPr marL="457200" indent="-457200" algn="l">
              <a:buFont typeface="+mj-lt"/>
              <a:buAutoNum type="arabicPeriod"/>
            </a:pPr>
            <a:r>
              <a:rPr lang="en-US" dirty="0"/>
              <a:t>In emergency situations, such as natural disasters;</a:t>
            </a:r>
          </a:p>
          <a:p>
            <a:pPr marL="457200" indent="-457200" algn="l">
              <a:buFont typeface="+mj-lt"/>
              <a:buAutoNum type="arabicPeriod"/>
            </a:pPr>
            <a:r>
              <a:rPr lang="en-US" dirty="0"/>
              <a:t>To permit restoration or relocation of existing facilities to continue communication service;</a:t>
            </a:r>
          </a:p>
          <a:p>
            <a:pPr marL="457200" indent="-457200" algn="l">
              <a:buFont typeface="+mj-lt"/>
              <a:buAutoNum type="arabicPeriod"/>
            </a:pPr>
            <a:r>
              <a:rPr lang="en-US" dirty="0"/>
              <a:t>For a temporary, non-recurring service where a regular authorization is not appropriate; and</a:t>
            </a:r>
          </a:p>
          <a:p>
            <a:pPr marL="457200" indent="-457200" algn="l">
              <a:buFont typeface="+mj-lt"/>
              <a:buAutoNum type="arabicPeriod"/>
            </a:pPr>
            <a:r>
              <a:rPr lang="en-US" dirty="0"/>
              <a:t>In other situations involving circumstances which are of such extraordinary nature that delay in the initiation of temporary operation would seriously prejudice the public interest.</a:t>
            </a:r>
          </a:p>
          <a:p>
            <a:pPr marL="0" indent="0" algn="l">
              <a:buNone/>
            </a:pPr>
            <a:r>
              <a:rPr lang="en-US" i="1" dirty="0"/>
              <a:t>See</a:t>
            </a:r>
            <a:r>
              <a:rPr lang="en-US" dirty="0"/>
              <a:t> section 1.931 of the FCC’s rules for more details on STAs. </a:t>
            </a:r>
          </a:p>
          <a:p>
            <a:pPr algn="l"/>
            <a:endParaRPr lang="en-US" dirty="0"/>
          </a:p>
        </p:txBody>
      </p:sp>
    </p:spTree>
    <p:extLst>
      <p:ext uri="{BB962C8B-B14F-4D97-AF65-F5344CB8AC3E}">
        <p14:creationId xmlns:p14="http://schemas.microsoft.com/office/powerpoint/2010/main" val="371915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B33191AD-076D-43AB-9088-192171B24A8E}"/>
              </a:ext>
            </a:extLst>
          </p:cNvPr>
          <p:cNvSpPr txBox="1">
            <a:spLocks/>
          </p:cNvSpPr>
          <p:nvPr/>
        </p:nvSpPr>
        <p:spPr>
          <a:xfrm>
            <a:off x="594360" y="1562100"/>
            <a:ext cx="8874034" cy="480822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Applications for Special Temporary Authority</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STAs in the COVID-19 Era</a:t>
            </a:r>
            <a:endPar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FCC has granted STAs to a number of fixed and mobile wireless companies to use additional spectrum in order to ensure that they are able to meet their customers’ needs:</a:t>
            </a:r>
          </a:p>
          <a:p>
            <a:pPr marL="800100" marR="0" lvl="1" indent="-3429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rPr>
              <a:t>AT&amp;T </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The FCC granted numerous STAs to AT&amp;T for the use of </a:t>
            </a: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hlinkClick r:id="rId2">
                  <a:extLst>
                    <a:ext uri="{A12FA001-AC4F-418D-AE19-62706E023703}">
                      <ahyp:hlinkClr xmlns:ahyp="http://schemas.microsoft.com/office/drawing/2018/hyperlinkcolor" val="tx"/>
                    </a:ext>
                  </a:extLst>
                </a:hlinkClick>
              </a:rPr>
              <a:t>AWS spectrum</a:t>
            </a:r>
            <a:r>
              <a:rPr kumimoji="0" lang="en-US" sz="1900" b="0" i="0" u="none" strike="noStrike" kern="1200" cap="none" spc="0" normalizeH="0" baseline="0" noProof="0" dirty="0">
                <a:ln>
                  <a:noFill/>
                </a:ln>
                <a:solidFill>
                  <a:srgbClr val="00B0F0"/>
                </a:solidFill>
                <a:effectLst/>
                <a:uLnTx/>
                <a:uFillTx/>
                <a:latin typeface="Trebuchet MS" panose="020B0603020202020204"/>
                <a:ea typeface="+mn-ea"/>
                <a:cs typeface="+mn-cs"/>
              </a:rPr>
              <a:t> </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and for certain Fixed Service links.</a:t>
            </a:r>
          </a:p>
          <a:p>
            <a:pPr marL="800100" marR="0" lvl="1" indent="-3429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hlinkClick r:id="rId3">
                  <a:extLst>
                    <a:ext uri="{A12FA001-AC4F-418D-AE19-62706E023703}">
                      <ahyp:hlinkClr xmlns:ahyp="http://schemas.microsoft.com/office/drawing/2018/hyperlinkcolor" val="tx"/>
                    </a:ext>
                  </a:extLst>
                </a:hlinkClick>
              </a:rPr>
              <a:t>T-Mobile</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The FCC granted numerous emergency STAs to T-Mobile to use additional 600 MHz spectrum to help meet increased consumer demand.  </a:t>
            </a:r>
          </a:p>
          <a:p>
            <a:pPr marL="800100" marR="0" lvl="1" indent="-3429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rPr>
              <a:t>Verizon</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The FCC granted numerous STAs to Verizon for the use of </a:t>
            </a: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hlinkClick r:id="rId2">
                  <a:extLst>
                    <a:ext uri="{A12FA001-AC4F-418D-AE19-62706E023703}">
                      <ahyp:hlinkClr xmlns:ahyp="http://schemas.microsoft.com/office/drawing/2018/hyperlinkcolor" val="tx"/>
                    </a:ext>
                  </a:extLst>
                </a:hlinkClick>
              </a:rPr>
              <a:t>AWS spectrum</a:t>
            </a:r>
            <a:r>
              <a:rPr kumimoji="0" lang="en-US" sz="1900" b="0" i="0" u="none" strike="noStrike" kern="1200" cap="none" spc="0" normalizeH="0" baseline="0" noProof="0" dirty="0">
                <a:ln>
                  <a:noFill/>
                </a:ln>
                <a:solidFill>
                  <a:srgbClr val="00B0F0"/>
                </a:solidFill>
                <a:effectLst/>
                <a:uLnTx/>
                <a:uFillTx/>
                <a:latin typeface="Trebuchet MS" panose="020B0603020202020204"/>
                <a:ea typeface="+mn-ea"/>
                <a:cs typeface="+mn-cs"/>
              </a:rPr>
              <a:t> </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and for certain Fixed Service links. </a:t>
            </a:r>
          </a:p>
          <a:p>
            <a:pPr marL="800100" marR="0" lvl="1" indent="-3429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hlinkClick r:id="rId4">
                  <a:extLst>
                    <a:ext uri="{A12FA001-AC4F-418D-AE19-62706E023703}">
                      <ahyp:hlinkClr xmlns:ahyp="http://schemas.microsoft.com/office/drawing/2018/hyperlinkcolor" val="tx"/>
                    </a:ext>
                  </a:extLst>
                </a:hlinkClick>
              </a:rPr>
              <a:t>U.S. Cellular</a:t>
            </a:r>
            <a:r>
              <a:rPr kumimoji="0" lang="en-US" sz="1900" b="0" i="0" u="none" strike="noStrike" kern="1200" cap="none" spc="0" normalizeH="0" baseline="0" noProof="0" dirty="0">
                <a:ln>
                  <a:noFill/>
                </a:ln>
                <a:solidFill>
                  <a:srgbClr val="00B0F0"/>
                </a:solidFill>
                <a:effectLst/>
                <a:uLnTx/>
                <a:uFillTx/>
                <a:latin typeface="Trebuchet MS" panose="020B0603020202020204"/>
                <a:ea typeface="+mn-ea"/>
                <a:cs typeface="+mn-cs"/>
              </a:rPr>
              <a:t> </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The FCC granted several STAs to U.S. Cellular to use AWS spectrum to provide additional capacity to customers in several states.  </a:t>
            </a:r>
          </a:p>
          <a:p>
            <a:pPr marL="800100" marR="0" lvl="1" indent="-3429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rPr>
              <a:t>Rural Carriers</a:t>
            </a:r>
            <a:r>
              <a:rPr kumimoji="0" lang="en-US" sz="1900" b="0" i="0"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The FCC granted STAs to Bluegrass Cellular (KY) and Union Wireless (WY) to use AWS spectrum to increase mobile wireless broadband capacity available in their service areas. </a:t>
            </a:r>
          </a:p>
          <a:p>
            <a:pPr marL="800100" marR="0" lvl="1" indent="-3429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900" b="0" i="0" u="sng" strike="noStrike" kern="1200" cap="none" spc="0" normalizeH="0" baseline="0" noProof="0" dirty="0">
                <a:ln>
                  <a:noFill/>
                </a:ln>
                <a:solidFill>
                  <a:srgbClr val="00B0F0"/>
                </a:solidFill>
                <a:effectLst/>
                <a:uLnTx/>
                <a:uFillTx/>
                <a:latin typeface="Trebuchet MS" panose="020B0603020202020204"/>
                <a:ea typeface="+mn-ea"/>
                <a:cs typeface="+mn-cs"/>
                <a:hlinkClick r:id="rId5">
                  <a:extLst>
                    <a:ext uri="{A12FA001-AC4F-418D-AE19-62706E023703}">
                      <ahyp:hlinkClr xmlns:ahyp="http://schemas.microsoft.com/office/drawing/2018/hyperlinkcolor" val="tx"/>
                    </a:ext>
                  </a:extLst>
                </a:hlinkClick>
              </a:rPr>
              <a:t>WISPs</a:t>
            </a:r>
            <a:r>
              <a:rPr kumimoji="0" lang="en-US" sz="19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 The FCC has granted more than 75 STAs to wireless internet service providers (WISPs) seeking to use the lower portion of the 5.9 GHz band to provide fixed wireless broadband service, primarily to rural communities.</a:t>
            </a:r>
          </a:p>
        </p:txBody>
      </p:sp>
    </p:spTree>
    <p:extLst>
      <p:ext uri="{BB962C8B-B14F-4D97-AF65-F5344CB8AC3E}">
        <p14:creationId xmlns:p14="http://schemas.microsoft.com/office/powerpoint/2010/main" val="670577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6694E13-E75E-4499-9227-BCAE65FFB5D6}"/>
              </a:ext>
            </a:extLst>
          </p:cNvPr>
          <p:cNvSpPr txBox="1">
            <a:spLocks/>
          </p:cNvSpPr>
          <p:nvPr/>
        </p:nvSpPr>
        <p:spPr>
          <a:xfrm>
            <a:off x="594360" y="1783080"/>
            <a:ext cx="8763000" cy="468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Applications for Special Temporary Authority</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1" i="0" u="sng"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STAs to Expand Connectivity on Tribal Lands</a:t>
            </a:r>
            <a:endParaRPr kumimoji="0" lang="en-US"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FCC has also granted COVID-19-related STAs for 2.5 GHz spectrum to provide broadband service on Tribal Lands, where the digital divide is particularly acute:</a:t>
            </a:r>
          </a:p>
          <a:p>
            <a:pPr marL="457200" marR="0" lvl="0" indent="-4572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A: SHIWI College &amp; Career Readiness Center – On March 30, the FCC granted an STA to provide wireless broadband service over the reservation of the Pueblo of Zuni in New Mexico, in light of increased demand due to the pandemic.</a:t>
            </a:r>
          </a:p>
          <a:p>
            <a:pPr marL="457200" marR="0" lvl="0" indent="-4572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Navajo Nation – On April 17, the FCC granted an STA to allow the Navajo Nation to use unassigned spectrum in the 2.5 GHz band to provide wireless broadband service over its reservation (the Nation is located within parts of Arizona, New Mexico, and Utah).</a:t>
            </a:r>
          </a:p>
          <a:p>
            <a:pPr marL="457200" marR="0" lvl="0" indent="-457200" algn="l" defTabSz="457200" rtl="0" eaLnBrk="1" fontAlgn="auto" latinLnBrk="0" hangingPunct="1">
              <a:lnSpc>
                <a:spcPct val="100000"/>
              </a:lnSpc>
              <a:spcBef>
                <a:spcPts val="1000"/>
              </a:spcBef>
              <a:spcAft>
                <a:spcPts val="0"/>
              </a:spcAft>
              <a:buClr>
                <a:srgbClr val="5FCBEF"/>
              </a:buClr>
              <a:buSzPct val="80000"/>
              <a:buFont typeface="Arial" panose="020B0604020202020204" pitchFamily="34" charset="0"/>
              <a:buChar char="•"/>
              <a:tabLst/>
              <a:defRPr/>
            </a:pPr>
            <a:r>
              <a:rPr kumimoji="0" lang="en-US"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The FCC has also granted STAs to NTUA Wireless, LLC to use 700 MHz band spectrum to provide service to the Navajo Nation.</a:t>
            </a:r>
          </a:p>
        </p:txBody>
      </p:sp>
    </p:spTree>
    <p:extLst>
      <p:ext uri="{BB962C8B-B14F-4D97-AF65-F5344CB8AC3E}">
        <p14:creationId xmlns:p14="http://schemas.microsoft.com/office/powerpoint/2010/main" val="219302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5C4559-4322-4A2E-B890-12A2670B3DA3}"/>
              </a:ext>
            </a:extLst>
          </p:cNvPr>
          <p:cNvSpPr/>
          <p:nvPr/>
        </p:nvSpPr>
        <p:spPr>
          <a:xfrm>
            <a:off x="2961736" y="1647984"/>
            <a:ext cx="6096000" cy="4708981"/>
          </a:xfrm>
          <a:prstGeom prst="rect">
            <a:avLst/>
          </a:prstGeom>
        </p:spPr>
        <p:txBody>
          <a:bodyPr>
            <a:spAutoFit/>
          </a:bodyPr>
          <a:lstStyle/>
          <a:p>
            <a:pPr marL="1371600" marR="0" indent="-1371600">
              <a:spcBef>
                <a:spcPts val="0"/>
              </a:spcBef>
              <a:spcAft>
                <a:spcPts val="0"/>
              </a:spcAft>
              <a:tabLst>
                <a:tab pos="1371600" algn="l"/>
              </a:tabLst>
            </a:pPr>
            <a:r>
              <a:rPr lang="en-US" sz="2000" b="1" dirty="0">
                <a:solidFill>
                  <a:srgbClr val="000000"/>
                </a:solidFill>
                <a:latin typeface="Times New Roman" panose="02020603050405020304" pitchFamily="18" charset="0"/>
                <a:ea typeface="Times New Roman" panose="02020603050405020304" pitchFamily="18" charset="0"/>
              </a:rPr>
              <a:t>11:05 AM		Promoting Telehealth and 	Distance Learning During 	COVID-19 (Wireline 	Competition Bureau)</a:t>
            </a:r>
            <a:endParaRPr lang="en-US" sz="20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000" dirty="0">
                <a:solidFill>
                  <a:srgbClr val="000000"/>
                </a:solidFill>
                <a:latin typeface="Times New Roman" panose="02020603050405020304" pitchFamily="18" charset="0"/>
                <a:ea typeface="Times New Roman" panose="02020603050405020304" pitchFamily="18" charset="0"/>
              </a:rPr>
              <a:t>Adam Copeland, Associate Chief, WCB</a:t>
            </a:r>
          </a:p>
          <a:p>
            <a:pPr lvl="4">
              <a:tabLst>
                <a:tab pos="1371600" algn="l"/>
              </a:tabLst>
            </a:pPr>
            <a:endParaRPr lang="en-US" sz="20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000" dirty="0">
                <a:solidFill>
                  <a:srgbClr val="000000"/>
                </a:solidFill>
                <a:latin typeface="Times New Roman" panose="02020603050405020304" pitchFamily="18" charset="0"/>
                <a:ea typeface="Times New Roman" panose="02020603050405020304" pitchFamily="18" charset="0"/>
              </a:rPr>
              <a:t>Gabriela L. Gross, Deputy Chief, Telecommunications Access Policy Division, WCB</a:t>
            </a:r>
          </a:p>
          <a:p>
            <a:pPr lvl="4">
              <a:tabLst>
                <a:tab pos="1371600"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000" dirty="0">
                <a:latin typeface="Times New Roman" panose="02020603050405020304" pitchFamily="18" charset="0"/>
                <a:ea typeface="Times New Roman" panose="02020603050405020304" pitchFamily="18" charset="0"/>
              </a:rPr>
              <a:t>Chas Eberle, Senior Counsel, Telecommunications Access Policy Division, WCB</a:t>
            </a:r>
          </a:p>
        </p:txBody>
      </p:sp>
    </p:spTree>
    <p:extLst>
      <p:ext uri="{BB962C8B-B14F-4D97-AF65-F5344CB8AC3E}">
        <p14:creationId xmlns:p14="http://schemas.microsoft.com/office/powerpoint/2010/main" val="2300511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49515" y="2126591"/>
            <a:ext cx="10630297" cy="601869"/>
          </a:xfrm>
        </p:spPr>
        <p:txBody>
          <a:bodyPr vert="horz" wrap="square" lIns="92071" tIns="46036" rIns="92071" bIns="46036" numCol="1" anchor="ctr" anchorCtr="0" compatLnSpc="1">
            <a:prstTxWarp prst="textNoShape">
              <a:avLst/>
            </a:prstTxWarp>
            <a:normAutofit fontScale="90000"/>
          </a:bodyPr>
          <a:lstStyle/>
          <a:p>
            <a:pPr algn="ctr" eaLnBrk="1" hangingPunct="1">
              <a:defRPr/>
            </a:pPr>
            <a:r>
              <a:rPr lang="en-US" altLang="en-US" sz="3600" b="1" dirty="0">
                <a:solidFill>
                  <a:srgbClr val="0070C0"/>
                </a:solidFill>
                <a:latin typeface="Century Gothic" panose="020B0502020202020204" pitchFamily="34" charset="0"/>
                <a:cs typeface="Times New Roman" panose="02020603050405020304" pitchFamily="18" charset="0"/>
              </a:rPr>
              <a:t>Rural Health Care Program-Related Actions the FCC Has Undertaken to Assist with the COVID-19 Pandemic</a:t>
            </a:r>
            <a:endParaRPr lang="en-US" altLang="en-US" sz="49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075" name="Rectangle 3"/>
          <p:cNvSpPr>
            <a:spLocks noGrp="1"/>
          </p:cNvSpPr>
          <p:nvPr>
            <p:ph idx="1"/>
          </p:nvPr>
        </p:nvSpPr>
        <p:spPr>
          <a:xfrm>
            <a:off x="5127823" y="3429000"/>
            <a:ext cx="7148945" cy="2235483"/>
          </a:xfrm>
        </p:spPr>
        <p:txBody>
          <a:bodyPr vert="horz" wrap="square" lIns="92071" tIns="46036" rIns="92071" bIns="46036" numCol="1" anchor="t" anchorCtr="0" compatLnSpc="1">
            <a:prstTxWarp prst="textNoShape">
              <a:avLst/>
            </a:prstTxWarp>
            <a:normAutofit/>
          </a:bodyPr>
          <a:lstStyle/>
          <a:p>
            <a:pPr>
              <a:lnSpc>
                <a:spcPct val="80000"/>
              </a:lnSpc>
              <a:buFontTx/>
              <a:buNone/>
              <a:defRPr/>
            </a:pPr>
            <a:r>
              <a:rPr lang="en-US" altLang="en-US" b="1" dirty="0">
                <a:latin typeface="Times New Roman" panose="02020603050405020304" pitchFamily="18" charset="0"/>
                <a:cs typeface="Times New Roman" panose="02020603050405020304" pitchFamily="18" charset="0"/>
              </a:rPr>
              <a:t>Adam Copeland </a:t>
            </a:r>
          </a:p>
          <a:p>
            <a:pPr>
              <a:lnSpc>
                <a:spcPct val="80000"/>
              </a:lnSpc>
              <a:buFontTx/>
              <a:buNone/>
              <a:defRPr/>
            </a:pPr>
            <a:r>
              <a:rPr lang="en-US" altLang="en-US" sz="2400" dirty="0">
                <a:latin typeface="Times New Roman" panose="02020603050405020304" pitchFamily="18" charset="0"/>
                <a:cs typeface="Times New Roman" panose="02020603050405020304" pitchFamily="18" charset="0"/>
              </a:rPr>
              <a:t>Associate Bureau Chief  </a:t>
            </a:r>
          </a:p>
          <a:p>
            <a:pPr>
              <a:lnSpc>
                <a:spcPct val="80000"/>
              </a:lnSpc>
              <a:buFontTx/>
              <a:buNone/>
              <a:defRPr/>
            </a:pPr>
            <a:r>
              <a:rPr lang="en-US" altLang="en-US" sz="2400" dirty="0">
                <a:latin typeface="Times New Roman" panose="02020603050405020304" pitchFamily="18" charset="0"/>
                <a:cs typeface="Times New Roman" panose="02020603050405020304" pitchFamily="18" charset="0"/>
              </a:rPr>
              <a:t>Wireline Competition Bureau</a:t>
            </a:r>
          </a:p>
          <a:p>
            <a:pPr marL="0" indent="0">
              <a:lnSpc>
                <a:spcPct val="80000"/>
              </a:lnSpc>
              <a:buFontTx/>
              <a:buNone/>
              <a:defRPr/>
            </a:pPr>
            <a:r>
              <a:rPr lang="en-US" altLang="en-US" sz="2400" dirty="0">
                <a:latin typeface="Times New Roman" panose="02020603050405020304" pitchFamily="18" charset="0"/>
                <a:cs typeface="Times New Roman" panose="02020603050405020304" pitchFamily="18" charset="0"/>
              </a:rPr>
              <a:t>Federal Communications Commission</a:t>
            </a:r>
            <a:endParaRPr lang="en-US" altLang="en-US" sz="2000" dirty="0">
              <a:latin typeface="Times New Roman" panose="02020603050405020304" pitchFamily="18" charset="0"/>
              <a:cs typeface="Times New Roman" panose="02020603050405020304" pitchFamily="18" charset="0"/>
            </a:endParaRPr>
          </a:p>
        </p:txBody>
      </p:sp>
      <p:sp>
        <p:nvSpPr>
          <p:cNvPr id="3078" name="Text Box 6"/>
          <p:cNvSpPr txBox="1">
            <a:spLocks noChangeArrowheads="1"/>
          </p:cNvSpPr>
          <p:nvPr/>
        </p:nvSpPr>
        <p:spPr bwMode="auto">
          <a:xfrm>
            <a:off x="1279602" y="5510213"/>
            <a:ext cx="9693198" cy="369970"/>
          </a:xfrm>
          <a:prstGeom prst="rect">
            <a:avLst/>
          </a:prstGeom>
          <a:noFill/>
          <a:ln w="9525" algn="ctr">
            <a:noFill/>
            <a:miter lim="800000"/>
            <a:headEnd/>
            <a:tailEnd/>
          </a:ln>
        </p:spPr>
        <p:txBody>
          <a:bodyPr wrap="square" lIns="92071" tIns="46036" rIns="92071" bIns="46036">
            <a:spAutoFit/>
          </a:bodyPr>
          <a:lstStyle/>
          <a:p>
            <a:pPr algn="ctr" eaLnBrk="1" hangingPunct="1"/>
            <a:r>
              <a:rPr kumimoji="1" lang="en-US" altLang="en-US" sz="1800" dirty="0">
                <a:solidFill>
                  <a:srgbClr val="000066"/>
                </a:solidFill>
                <a:latin typeface="Calibri" pitchFamily="34" charset="0"/>
              </a:rPr>
              <a:t> </a:t>
            </a:r>
          </a:p>
        </p:txBody>
      </p:sp>
      <p:pic>
        <p:nvPicPr>
          <p:cNvPr id="1026" name="Picture 2" descr="https://transition.fcc.gov/files/logos/fcc-seal_rgb_emboss-on-white-large.jpg">
            <a:extLst>
              <a:ext uri="{FF2B5EF4-FFF2-40B4-BE49-F238E27FC236}">
                <a16:creationId xmlns:a16="http://schemas.microsoft.com/office/drawing/2014/main" id="{C543DB33-3EE5-4F0D-8A2E-F29A75AA4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127" y="2881186"/>
            <a:ext cx="2629027" cy="26290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41960F-66A7-4FEA-9355-CB34701991A9}"/>
              </a:ext>
            </a:extLst>
          </p:cNvPr>
          <p:cNvSpPr txBox="1"/>
          <p:nvPr/>
        </p:nvSpPr>
        <p:spPr>
          <a:xfrm>
            <a:off x="653143" y="6032909"/>
            <a:ext cx="11023042"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 This presentation is for informational purposes only; the Commission’s Orders implementing these actions represent the binding determinations of the Commission.</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A3B1AD-4DFB-47EF-AEC9-6ED291F90EEA}"/>
              </a:ext>
            </a:extLst>
          </p:cNvPr>
          <p:cNvSpPr/>
          <p:nvPr/>
        </p:nvSpPr>
        <p:spPr>
          <a:xfrm>
            <a:off x="1150189" y="1645600"/>
            <a:ext cx="9563819" cy="4524315"/>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Commission Order funding all Funding Year (FY) 2019 program demand (March 13, 2020)</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Wireline Competition Bureau (WCB) waiver of the RHC (and E-Rate) gift rules (March 18, 2020) (Expires September 30, 2020)</a:t>
            </a:r>
          </a:p>
          <a:p>
            <a:endParaRPr lang="en-US" b="1"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Enables RHC program participants to solicit and accept equipment and/or services from service providers to address COVID-19-related needs</a:t>
            </a:r>
          </a:p>
          <a:p>
            <a:pPr marL="285750" indent="-285750">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Permits service providers to forego payment or accept partial payment of the non-discount share of RHC program supported services to ease financial burdens on health care providers responding to COVID-19</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WCB additional waiver order (March 26, 2020)</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Issues a series of waivers to assist rural health care providers in maintaining their focus on dealing with the COVID-19 pandemic rather than administrative matters connected to the RHC Program</a:t>
            </a:r>
          </a:p>
        </p:txBody>
      </p:sp>
    </p:spTree>
    <p:extLst>
      <p:ext uri="{BB962C8B-B14F-4D97-AF65-F5344CB8AC3E}">
        <p14:creationId xmlns:p14="http://schemas.microsoft.com/office/powerpoint/2010/main" val="279950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B78BD-8C9E-486C-861F-DEDAAFBEA295}"/>
              </a:ext>
            </a:extLst>
          </p:cNvPr>
          <p:cNvSpPr/>
          <p:nvPr/>
        </p:nvSpPr>
        <p:spPr>
          <a:xfrm>
            <a:off x="3048000" y="2967335"/>
            <a:ext cx="6096000" cy="2677656"/>
          </a:xfrm>
          <a:prstGeom prst="rect">
            <a:avLst/>
          </a:prstGeom>
        </p:spPr>
        <p:txBody>
          <a:bodyPr>
            <a:spAutoFit/>
          </a:bodyPr>
          <a:lstStyle/>
          <a:p>
            <a:pPr>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10:30 AM		Welcome and Call to Order</a:t>
            </a:r>
            <a:endParaRPr lang="en-US" sz="2400" dirty="0">
              <a:latin typeface="Times New Roman" panose="02020603050405020304" pitchFamily="18" charset="0"/>
              <a:ea typeface="Times New Roman" panose="02020603050405020304" pitchFamily="18" charset="0"/>
            </a:endParaRPr>
          </a:p>
          <a:p>
            <a:pP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		</a:t>
            </a:r>
          </a:p>
          <a:p>
            <a:pPr marL="2289175" indent="-454025">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Steve Pociask, CAC Chairperson</a:t>
            </a:r>
          </a:p>
          <a:p>
            <a:pPr marL="2289175" indent="-454025">
              <a:buFont typeface="Wingdings" panose="05000000000000000000" pitchFamily="2" charset="2"/>
              <a:buChar char="§"/>
              <a:tabLst>
                <a:tab pos="1371600" algn="l"/>
              </a:tabLst>
            </a:pPr>
            <a:endParaRPr lang="en-US" sz="2400" dirty="0">
              <a:solidFill>
                <a:srgbClr val="000000"/>
              </a:solidFill>
              <a:latin typeface="Times New Roman" panose="02020603050405020304" pitchFamily="18" charset="0"/>
              <a:ea typeface="Times New Roman" panose="02020603050405020304" pitchFamily="18" charset="0"/>
            </a:endParaRPr>
          </a:p>
          <a:p>
            <a:pPr marL="2289175" indent="-454025">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Debra Berlyn, CAC Vice Chairperson</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2199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15526" y="2040491"/>
            <a:ext cx="10560947" cy="631825"/>
          </a:xfrm>
        </p:spPr>
        <p:txBody>
          <a:bodyPr vert="horz" wrap="square" lIns="92071" tIns="46036" rIns="92071" bIns="46036" numCol="1" anchor="ctr" anchorCtr="0" compatLnSpc="1">
            <a:prstTxWarp prst="textNoShape">
              <a:avLst/>
            </a:prstTxWarp>
            <a:normAutofit fontScale="90000"/>
          </a:bodyPr>
          <a:lstStyle/>
          <a:p>
            <a:pPr algn="ctr">
              <a:defRPr/>
            </a:pPr>
            <a:r>
              <a:rPr lang="en-US" altLang="en-US" sz="3600" dirty="0">
                <a:solidFill>
                  <a:srgbClr val="0070C0"/>
                </a:solidFill>
              </a:rPr>
              <a:t> </a:t>
            </a:r>
            <a:br>
              <a:rPr lang="en-US" altLang="en-US" sz="3600" dirty="0">
                <a:solidFill>
                  <a:srgbClr val="0070C0"/>
                </a:solidFill>
              </a:rPr>
            </a:br>
            <a:br>
              <a:rPr lang="en-US" altLang="en-US" sz="3600" dirty="0">
                <a:solidFill>
                  <a:srgbClr val="0070C0"/>
                </a:solidFill>
              </a:rPr>
            </a:br>
            <a:br>
              <a:rPr lang="en-US" altLang="en-US" sz="3600" dirty="0">
                <a:solidFill>
                  <a:srgbClr val="0070C0"/>
                </a:solidFill>
              </a:rPr>
            </a:br>
            <a:r>
              <a:rPr lang="en-US" altLang="en-US" sz="3600" b="1" dirty="0">
                <a:solidFill>
                  <a:srgbClr val="0070C0"/>
                </a:solidFill>
                <a:latin typeface="Century Gothic" panose="020B0502020202020204" pitchFamily="34" charset="0"/>
                <a:cs typeface="Times New Roman" panose="02020603050405020304" pitchFamily="18" charset="0"/>
              </a:rPr>
              <a:t>Keeping Americans Connected &amp; </a:t>
            </a:r>
            <a:r>
              <a:rPr lang="en-US" sz="3600" b="1" dirty="0">
                <a:solidFill>
                  <a:srgbClr val="0070C0"/>
                </a:solidFill>
                <a:latin typeface="Century Gothic" panose="020B0502020202020204" pitchFamily="34" charset="0"/>
              </a:rPr>
              <a:t>E-Rate Program COVID-19 –Related Relief</a:t>
            </a:r>
            <a:br>
              <a:rPr lang="en-US" altLang="en-US" sz="3600" b="1" dirty="0">
                <a:solidFill>
                  <a:srgbClr val="0070C0"/>
                </a:solidFill>
                <a:latin typeface="Century Gothic" panose="020B0502020202020204" pitchFamily="34" charset="0"/>
              </a:rPr>
            </a:br>
            <a:br>
              <a:rPr lang="en-US" altLang="en-US" sz="48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altLang="en-US" sz="4900"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
        <p:nvSpPr>
          <p:cNvPr id="3075" name="Rectangle 3"/>
          <p:cNvSpPr>
            <a:spLocks noGrp="1"/>
          </p:cNvSpPr>
          <p:nvPr>
            <p:ph idx="1"/>
          </p:nvPr>
        </p:nvSpPr>
        <p:spPr>
          <a:xfrm>
            <a:off x="5049933" y="3178605"/>
            <a:ext cx="7148945" cy="3004457"/>
          </a:xfrm>
        </p:spPr>
        <p:txBody>
          <a:bodyPr vert="horz" wrap="square" lIns="92071" tIns="46036" rIns="92071" bIns="46036" numCol="1" anchor="t" anchorCtr="0" compatLnSpc="1">
            <a:prstTxWarp prst="textNoShape">
              <a:avLst/>
            </a:prstTxWarp>
            <a:normAutofit/>
          </a:bodyPr>
          <a:lstStyle/>
          <a:p>
            <a:pPr>
              <a:lnSpc>
                <a:spcPct val="80000"/>
              </a:lnSpc>
              <a:buFontTx/>
              <a:buNone/>
              <a:defRPr/>
            </a:pPr>
            <a:r>
              <a:rPr lang="en-US" b="1" dirty="0">
                <a:latin typeface="Times New Roman" panose="02020603050405020304" pitchFamily="18" charset="0"/>
                <a:cs typeface="Times New Roman" panose="02020603050405020304" pitchFamily="18" charset="0"/>
              </a:rPr>
              <a:t>Gabriela L. Gross</a:t>
            </a:r>
          </a:p>
          <a:p>
            <a:pPr>
              <a:lnSpc>
                <a:spcPct val="80000"/>
              </a:lnSpc>
              <a:buFontTx/>
              <a:buNone/>
              <a:defRPr/>
            </a:pPr>
            <a:r>
              <a:rPr lang="en-US" dirty="0">
                <a:latin typeface="Times New Roman" panose="02020603050405020304" pitchFamily="18" charset="0"/>
                <a:cs typeface="Times New Roman" panose="02020603050405020304" pitchFamily="18" charset="0"/>
              </a:rPr>
              <a:t>Deputy Division Chief, E-Rate Program</a:t>
            </a:r>
          </a:p>
          <a:p>
            <a:pPr>
              <a:lnSpc>
                <a:spcPct val="80000"/>
              </a:lnSpc>
              <a:buFontTx/>
              <a:buNone/>
              <a:defRPr/>
            </a:pPr>
            <a:r>
              <a:rPr lang="en-US" dirty="0">
                <a:latin typeface="Times New Roman" panose="02020603050405020304" pitchFamily="18" charset="0"/>
                <a:cs typeface="Times New Roman" panose="02020603050405020304" pitchFamily="18" charset="0"/>
              </a:rPr>
              <a:t>Telecommunications Access Policy Division</a:t>
            </a:r>
            <a:endParaRPr lang="en-US" altLang="en-US" b="1" dirty="0">
              <a:latin typeface="Times New Roman" panose="02020603050405020304" pitchFamily="18" charset="0"/>
              <a:cs typeface="Times New Roman" panose="02020603050405020304" pitchFamily="18" charset="0"/>
            </a:endParaRPr>
          </a:p>
          <a:p>
            <a:pPr>
              <a:lnSpc>
                <a:spcPct val="80000"/>
              </a:lnSpc>
              <a:buFontTx/>
              <a:buNone/>
              <a:defRPr/>
            </a:pPr>
            <a:r>
              <a:rPr lang="en-US" altLang="en-US" dirty="0">
                <a:latin typeface="Times New Roman" panose="02020603050405020304" pitchFamily="18" charset="0"/>
                <a:cs typeface="Times New Roman" panose="02020603050405020304" pitchFamily="18" charset="0"/>
              </a:rPr>
              <a:t>Wireline Competition Bureau</a:t>
            </a:r>
          </a:p>
          <a:p>
            <a:pPr marL="0" indent="0">
              <a:lnSpc>
                <a:spcPct val="80000"/>
              </a:lnSpc>
              <a:buFontTx/>
              <a:buNone/>
              <a:defRPr/>
            </a:pPr>
            <a:r>
              <a:rPr lang="en-US" altLang="en-US" dirty="0">
                <a:latin typeface="Times New Roman" panose="02020603050405020304" pitchFamily="18" charset="0"/>
                <a:cs typeface="Times New Roman" panose="02020603050405020304" pitchFamily="18" charset="0"/>
              </a:rPr>
              <a:t>Federal Communications Commission</a:t>
            </a:r>
          </a:p>
          <a:p>
            <a:pPr algn="r" eaLnBrk="1" hangingPunct="1">
              <a:lnSpc>
                <a:spcPct val="80000"/>
              </a:lnSpc>
              <a:buFont typeface="Arial" pitchFamily="34" charset="0"/>
              <a:buNone/>
            </a:pPr>
            <a:endParaRPr lang="en-US" altLang="en-US" sz="2400" dirty="0">
              <a:latin typeface="Times New Roman" panose="02020603050405020304" pitchFamily="18" charset="0"/>
              <a:cs typeface="Times New Roman" panose="02020603050405020304" pitchFamily="18" charset="0"/>
            </a:endParaRPr>
          </a:p>
          <a:p>
            <a:pPr marL="0" indent="0" algn="r" eaLnBrk="1" hangingPunct="1">
              <a:lnSpc>
                <a:spcPct val="80000"/>
              </a:lnSpc>
              <a:buNone/>
            </a:pPr>
            <a:endParaRPr lang="en-US" altLang="en-US" sz="2000" dirty="0">
              <a:latin typeface="Times New Roman" panose="02020603050405020304" pitchFamily="18" charset="0"/>
              <a:cs typeface="Times New Roman" panose="02020603050405020304" pitchFamily="18" charset="0"/>
            </a:endParaRPr>
          </a:p>
        </p:txBody>
      </p:sp>
      <p:sp>
        <p:nvSpPr>
          <p:cNvPr id="3078" name="Text Box 6"/>
          <p:cNvSpPr txBox="1">
            <a:spLocks noChangeArrowheads="1"/>
          </p:cNvSpPr>
          <p:nvPr/>
        </p:nvSpPr>
        <p:spPr bwMode="auto">
          <a:xfrm>
            <a:off x="1279602" y="5510213"/>
            <a:ext cx="9693198" cy="369970"/>
          </a:xfrm>
          <a:prstGeom prst="rect">
            <a:avLst/>
          </a:prstGeom>
          <a:noFill/>
          <a:ln w="9525" algn="ctr">
            <a:noFill/>
            <a:miter lim="800000"/>
            <a:headEnd/>
            <a:tailEnd/>
          </a:ln>
        </p:spPr>
        <p:txBody>
          <a:bodyPr wrap="square" lIns="92071" tIns="46036" rIns="92071" bIns="46036">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en-US" sz="1800" b="0" i="0" u="none" strike="noStrike" kern="1200" cap="none" spc="0" normalizeH="0" baseline="0" noProof="0" dirty="0">
                <a:ln>
                  <a:noFill/>
                </a:ln>
                <a:solidFill>
                  <a:srgbClr val="000066"/>
                </a:solidFill>
                <a:effectLst/>
                <a:uLnTx/>
                <a:uFillTx/>
                <a:latin typeface="Calibri" pitchFamily="34" charset="0"/>
                <a:ea typeface="+mn-ea"/>
                <a:cs typeface="+mn-cs"/>
              </a:rPr>
              <a:t> </a:t>
            </a:r>
          </a:p>
        </p:txBody>
      </p:sp>
      <p:pic>
        <p:nvPicPr>
          <p:cNvPr id="1026" name="Picture 2" descr="https://transition.fcc.gov/files/logos/fcc-seal_rgb_emboss-on-white-large.jpg">
            <a:extLst>
              <a:ext uri="{FF2B5EF4-FFF2-40B4-BE49-F238E27FC236}">
                <a16:creationId xmlns:a16="http://schemas.microsoft.com/office/drawing/2014/main" id="{C543DB33-3EE5-4F0D-8A2E-F29A75AA4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709" y="3038099"/>
            <a:ext cx="2629027" cy="26290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41960F-66A7-4FEA-9355-CB34701991A9}"/>
              </a:ext>
            </a:extLst>
          </p:cNvPr>
          <p:cNvSpPr txBox="1"/>
          <p:nvPr/>
        </p:nvSpPr>
        <p:spPr>
          <a:xfrm>
            <a:off x="653143" y="6032909"/>
            <a:ext cx="110230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presentation is for informational purposes only; the Commission’s Orders implementing these actions represent the binding determinations of the Commission.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6087-B53F-4CE1-A853-095DBE59CB13}"/>
              </a:ext>
            </a:extLst>
          </p:cNvPr>
          <p:cNvSpPr>
            <a:spLocks noGrp="1"/>
          </p:cNvSpPr>
          <p:nvPr>
            <p:ph idx="1"/>
          </p:nvPr>
        </p:nvSpPr>
        <p:spPr>
          <a:xfrm>
            <a:off x="609600" y="1862254"/>
            <a:ext cx="10972800" cy="3774688"/>
          </a:xfrm>
        </p:spPr>
        <p:txBody>
          <a:bodyPr>
            <a:noAutofit/>
          </a:bodyPr>
          <a:lstStyle/>
          <a:p>
            <a:pPr marL="0" indent="0">
              <a:buClr>
                <a:srgbClr val="001125"/>
              </a:buClr>
              <a:buNone/>
              <a:defRPr/>
            </a:pPr>
            <a:r>
              <a:rPr lang="en-US" b="1" kern="0" dirty="0">
                <a:solidFill>
                  <a:srgbClr val="001125"/>
                </a:solidFill>
                <a:latin typeface="Times New Roman" panose="02020603050405020304" pitchFamily="18" charset="0"/>
                <a:cs typeface="Times New Roman" panose="02020603050405020304" pitchFamily="18" charset="0"/>
              </a:rPr>
              <a:t>The FCC is committed to supporting remote learning efforts during the coronavirus pandemic. </a:t>
            </a:r>
          </a:p>
          <a:p>
            <a:pPr marL="0" indent="0">
              <a:buClr>
                <a:srgbClr val="001125"/>
              </a:buClr>
              <a:buNone/>
              <a:defRPr/>
            </a:pPr>
            <a:endParaRPr lang="en-US" altLang="en-US" kern="0" dirty="0">
              <a:solidFill>
                <a:srgbClr val="001125"/>
              </a:solidFill>
              <a:latin typeface="Times New Roman" panose="02020603050405020304" pitchFamily="18" charset="0"/>
              <a:cs typeface="Times New Roman" panose="02020603050405020304" pitchFamily="18" charset="0"/>
            </a:endParaRPr>
          </a:p>
          <a:p>
            <a:pPr>
              <a:buClr>
                <a:srgbClr val="001125"/>
              </a:buClr>
              <a:defRPr/>
            </a:pPr>
            <a:r>
              <a:rPr lang="en-US" altLang="en-US" b="1" u="sng" kern="0" dirty="0">
                <a:solidFill>
                  <a:srgbClr val="001125"/>
                </a:solidFill>
                <a:latin typeface="Times New Roman" panose="02020603050405020304" pitchFamily="18" charset="0"/>
                <a:cs typeface="Times New Roman" panose="02020603050405020304" pitchFamily="18" charset="0"/>
              </a:rPr>
              <a:t>Keep Americans Connected Pledge</a:t>
            </a:r>
            <a:r>
              <a:rPr lang="en-US" altLang="en-US" b="1" kern="0" dirty="0">
                <a:solidFill>
                  <a:srgbClr val="001125"/>
                </a:solidFill>
                <a:latin typeface="Times New Roman" panose="02020603050405020304" pitchFamily="18" charset="0"/>
                <a:cs typeface="Times New Roman" panose="02020603050405020304" pitchFamily="18" charset="0"/>
              </a:rPr>
              <a:t>:</a:t>
            </a:r>
          </a:p>
          <a:p>
            <a:pPr>
              <a:buClr>
                <a:srgbClr val="001125"/>
              </a:buClr>
              <a:defRPr/>
            </a:pPr>
            <a:endParaRPr lang="en-US" altLang="en-US" kern="0" dirty="0">
              <a:solidFill>
                <a:srgbClr val="001125"/>
              </a:solidFill>
              <a:latin typeface="Times New Roman" panose="02020603050405020304" pitchFamily="18" charset="0"/>
              <a:cs typeface="Times New Roman" panose="02020603050405020304" pitchFamily="18" charset="0"/>
            </a:endParaRPr>
          </a:p>
          <a:p>
            <a:pPr>
              <a:buClr>
                <a:srgbClr val="001125"/>
              </a:buClr>
              <a:defRPr/>
            </a:pPr>
            <a:r>
              <a:rPr lang="en-US" kern="0" dirty="0">
                <a:solidFill>
                  <a:srgbClr val="001125"/>
                </a:solidFill>
                <a:latin typeface="Times New Roman" panose="02020603050405020304" pitchFamily="18" charset="0"/>
                <a:cs typeface="Times New Roman" panose="02020603050405020304" pitchFamily="18" charset="0"/>
              </a:rPr>
              <a:t>More than 700 companies and associations have signed the Keep Americans Connected Pledge, ensuring that Americans do not lose their broadband or telephone connectivity as a result of these exceptional circumstances.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203F880-3358-44E7-B339-29723230D1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215D-8176-6047-AF4B-EEC8950F74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4" descr="https://transition.fcc.gov/files/logos/fcc-logo_light-blue-on-white.jpg">
            <a:extLst>
              <a:ext uri="{FF2B5EF4-FFF2-40B4-BE49-F238E27FC236}">
                <a16:creationId xmlns:a16="http://schemas.microsoft.com/office/drawing/2014/main" id="{DD14D56F-B194-4C49-A60B-6003BFB20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9" y="6082562"/>
            <a:ext cx="819207" cy="68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71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F6087-B53F-4CE1-A853-095DBE59CB13}"/>
              </a:ext>
            </a:extLst>
          </p:cNvPr>
          <p:cNvSpPr>
            <a:spLocks noGrp="1"/>
          </p:cNvSpPr>
          <p:nvPr>
            <p:ph idx="1"/>
          </p:nvPr>
        </p:nvSpPr>
        <p:spPr>
          <a:xfrm>
            <a:off x="609600" y="1639229"/>
            <a:ext cx="10972800" cy="4516399"/>
          </a:xfrm>
        </p:spPr>
        <p:txBody>
          <a:bodyPr>
            <a:noAutofit/>
          </a:bodyPr>
          <a:lstStyle/>
          <a:p>
            <a:pPr>
              <a:buClr>
                <a:srgbClr val="001125"/>
              </a:buClr>
              <a:defRPr/>
            </a:pPr>
            <a:r>
              <a:rPr lang="en-US" sz="2600" b="1" u="sng" kern="0" dirty="0">
                <a:solidFill>
                  <a:srgbClr val="001125"/>
                </a:solidFill>
                <a:latin typeface="Times New Roman" panose="02020603050405020304" pitchFamily="18" charset="0"/>
                <a:cs typeface="Times New Roman" panose="02020603050405020304" pitchFamily="18" charset="0"/>
              </a:rPr>
              <a:t>E-Rate Program COVID-19 –Related Relief</a:t>
            </a:r>
            <a:r>
              <a:rPr lang="en-US" sz="2600" b="1" kern="0" dirty="0">
                <a:solidFill>
                  <a:srgbClr val="001125"/>
                </a:solidFill>
                <a:latin typeface="Times New Roman" panose="02020603050405020304" pitchFamily="18" charset="0"/>
                <a:cs typeface="Times New Roman" panose="02020603050405020304" pitchFamily="18" charset="0"/>
              </a:rPr>
              <a:t>:</a:t>
            </a:r>
          </a:p>
          <a:p>
            <a:endParaRPr lang="en-US" sz="8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The FCC is also working to help schools and libraries that participate in the E-Rate program transition to online learning by issuing guidance and waiving and extending several program rules and deadlines.</a:t>
            </a:r>
          </a:p>
          <a:p>
            <a:r>
              <a:rPr lang="en-US" sz="2600" dirty="0">
                <a:latin typeface="Times New Roman" panose="02020603050405020304" pitchFamily="18" charset="0"/>
                <a:cs typeface="Times New Roman" panose="02020603050405020304" pitchFamily="18" charset="0"/>
              </a:rPr>
              <a:t>Gift Rule Waiver</a:t>
            </a:r>
          </a:p>
          <a:p>
            <a:r>
              <a:rPr lang="en-US" sz="2600" dirty="0">
                <a:latin typeface="Times New Roman" panose="02020603050405020304" pitchFamily="18" charset="0"/>
                <a:cs typeface="Times New Roman" panose="02020603050405020304" pitchFamily="18" charset="0"/>
              </a:rPr>
              <a:t>Extension of the FY2020 Application Filing Window</a:t>
            </a:r>
          </a:p>
          <a:p>
            <a:r>
              <a:rPr lang="en-US" sz="2600" dirty="0">
                <a:latin typeface="Times New Roman" panose="02020603050405020304" pitchFamily="18" charset="0"/>
                <a:cs typeface="Times New Roman" panose="02020603050405020304" pitchFamily="18" charset="0"/>
              </a:rPr>
              <a:t>One-Year Extension of the Service Implementation Deadline for Special Construction to Deploy Fiber</a:t>
            </a:r>
          </a:p>
          <a:p>
            <a:r>
              <a:rPr lang="en-US" sz="2600" dirty="0">
                <a:latin typeface="Times New Roman" panose="02020603050405020304" pitchFamily="18" charset="0"/>
                <a:cs typeface="Times New Roman" panose="02020603050405020304" pitchFamily="18" charset="0"/>
              </a:rPr>
              <a:t>Community Use</a:t>
            </a:r>
          </a:p>
        </p:txBody>
      </p:sp>
      <p:sp>
        <p:nvSpPr>
          <p:cNvPr id="5" name="Slide Number Placeholder 4">
            <a:extLst>
              <a:ext uri="{FF2B5EF4-FFF2-40B4-BE49-F238E27FC236}">
                <a16:creationId xmlns:a16="http://schemas.microsoft.com/office/drawing/2014/main" id="{8203F880-3358-44E7-B339-29723230D1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215D-8176-6047-AF4B-EEC8950F74C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4" descr="https://transition.fcc.gov/files/logos/fcc-logo_light-blue-on-white.jpg">
            <a:extLst>
              <a:ext uri="{FF2B5EF4-FFF2-40B4-BE49-F238E27FC236}">
                <a16:creationId xmlns:a16="http://schemas.microsoft.com/office/drawing/2014/main" id="{DD14D56F-B194-4C49-A60B-6003BFB20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9" y="6082562"/>
            <a:ext cx="819207" cy="686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2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6B2DBB-F15D-44AB-B0FD-78621EA6DCB1}"/>
              </a:ext>
            </a:extLst>
          </p:cNvPr>
          <p:cNvSpPr/>
          <p:nvPr/>
        </p:nvSpPr>
        <p:spPr>
          <a:xfrm>
            <a:off x="3048000" y="1705496"/>
            <a:ext cx="6096000" cy="5016758"/>
          </a:xfrm>
          <a:prstGeom prst="rect">
            <a:avLst/>
          </a:prstGeom>
        </p:spPr>
        <p:txBody>
          <a:bodyPr>
            <a:spAutoFit/>
          </a:bodyPr>
          <a:lstStyle/>
          <a:p>
            <a:pPr marL="1371600" marR="0" indent="-1371600">
              <a:spcBef>
                <a:spcPts val="0"/>
              </a:spcBef>
              <a:spcAft>
                <a:spcPts val="0"/>
              </a:spcAft>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11:25 AM	Consumer and Governmental Affairs Bureau Update: Focus on CGB Response to COVID-19 Pandemic</a:t>
            </a: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800" dirty="0">
              <a:solidFill>
                <a:srgbClr val="000000"/>
              </a:solidFill>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Mark Stone, Deputy Chief, CGB</a:t>
            </a: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800" dirty="0">
              <a:solidFill>
                <a:srgbClr val="000000"/>
              </a:solidFill>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Barbara Esbin, Deputy Chief, CGB</a:t>
            </a: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800" dirty="0">
              <a:solidFill>
                <a:srgbClr val="000000"/>
              </a:solidFill>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Diane Burstein, Deputy Chief, CGB</a:t>
            </a: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pPr>
            <a:endParaRPr lang="en-US" sz="800" dirty="0">
              <a:solidFill>
                <a:srgbClr val="000000"/>
              </a:solidFill>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pPr>
            <a:r>
              <a:rPr lang="en-US" sz="2400" dirty="0">
                <a:solidFill>
                  <a:srgbClr val="000000"/>
                </a:solidFill>
                <a:latin typeface="Times New Roman" panose="02020603050405020304" pitchFamily="18" charset="0"/>
                <a:ea typeface="Times New Roman" panose="02020603050405020304" pitchFamily="18" charset="0"/>
              </a:rPr>
              <a:t>Eduard Bartholme, Associate Chief, CGB</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33523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6DD6D-3959-4827-B8C4-E5A59B9F07C7}"/>
              </a:ext>
            </a:extLst>
          </p:cNvPr>
          <p:cNvSpPr/>
          <p:nvPr/>
        </p:nvSpPr>
        <p:spPr>
          <a:xfrm>
            <a:off x="2840966" y="1753409"/>
            <a:ext cx="6096000" cy="3785652"/>
          </a:xfrm>
          <a:prstGeom prst="rect">
            <a:avLst/>
          </a:prstGeom>
        </p:spPr>
        <p:txBody>
          <a:bodyPr>
            <a:spAutoFit/>
          </a:bodyPr>
          <a:lstStyle/>
          <a:p>
            <a:pPr marL="457200" marR="0" indent="-457200">
              <a:spcBef>
                <a:spcPts val="0"/>
              </a:spcBef>
              <a:spcAft>
                <a:spcPts val="0"/>
              </a:spcAft>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11:50 AM		Consideration of Truth-in-			Billing	Recommendation</a:t>
            </a: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400" dirty="0">
                <a:latin typeface="Times New Roman" panose="02020603050405020304" pitchFamily="18" charset="0"/>
                <a:ea typeface="Times New Roman" panose="02020603050405020304" pitchFamily="18" charset="0"/>
              </a:rPr>
              <a:t>Joslyn Day, Co-Chair of the Truth-in-Billing Working Group</a:t>
            </a:r>
          </a:p>
          <a:p>
            <a:pPr marL="2171700" lvl="4" indent="-342900">
              <a:buFont typeface="Wingdings" panose="05000000000000000000" pitchFamily="2" charset="2"/>
              <a:buChar char=""/>
              <a:tabLst>
                <a:tab pos="1371600" algn="l"/>
              </a:tabLst>
            </a:pPr>
            <a:endParaRPr lang="en-US" sz="24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r>
              <a:rPr lang="en-US" sz="2400" dirty="0">
                <a:latin typeface="Times New Roman" panose="02020603050405020304" pitchFamily="18" charset="0"/>
                <a:ea typeface="Times New Roman" panose="02020603050405020304" pitchFamily="18" charset="0"/>
              </a:rPr>
              <a:t>Vonda Long-Dillard,</a:t>
            </a:r>
            <a:r>
              <a:rPr lang="en-US" sz="2400" dirty="0">
                <a:solidFill>
                  <a:srgbClr val="000000"/>
                </a:solidFill>
                <a:latin typeface="Times New Roman" panose="02020603050405020304" pitchFamily="18" charset="0"/>
                <a:ea typeface="Times New Roman" panose="02020603050405020304" pitchFamily="18" charset="0"/>
              </a:rPr>
              <a:t> Co-Chair </a:t>
            </a:r>
            <a:r>
              <a:rPr lang="en-US" sz="2400" dirty="0">
                <a:latin typeface="Times New Roman" panose="02020603050405020304" pitchFamily="18" charset="0"/>
                <a:ea typeface="Times New Roman" panose="02020603050405020304" pitchFamily="18" charset="0"/>
              </a:rPr>
              <a:t>of the Truth-in-Billing </a:t>
            </a:r>
            <a:r>
              <a:rPr lang="en-US" sz="2400" dirty="0">
                <a:solidFill>
                  <a:srgbClr val="000000"/>
                </a:solidFill>
                <a:latin typeface="Times New Roman" panose="02020603050405020304" pitchFamily="18" charset="0"/>
                <a:ea typeface="Times New Roman" panose="02020603050405020304" pitchFamily="18" charset="0"/>
              </a:rPr>
              <a:t>Working Group</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4194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C44572-A7B2-4AC7-BC5A-D3ABE48E319B}"/>
              </a:ext>
            </a:extLst>
          </p:cNvPr>
          <p:cNvSpPr/>
          <p:nvPr/>
        </p:nvSpPr>
        <p:spPr>
          <a:xfrm>
            <a:off x="2898475" y="1615863"/>
            <a:ext cx="6096000" cy="1569660"/>
          </a:xfrm>
          <a:prstGeom prst="rect">
            <a:avLst/>
          </a:prstGeom>
        </p:spPr>
        <p:txBody>
          <a:bodyPr>
            <a:spAutoFit/>
          </a:bodyPr>
          <a:lstStyle/>
          <a:p>
            <a:pPr>
              <a:tabLst>
                <a:tab pos="1371600" algn="l"/>
              </a:tabLst>
            </a:pPr>
            <a:endParaRPr lang="en-US" sz="2400" dirty="0">
              <a:latin typeface="Times New Roman" panose="02020603050405020304" pitchFamily="18" charset="0"/>
              <a:ea typeface="Times New Roman" panose="02020603050405020304" pitchFamily="18" charset="0"/>
            </a:endParaRPr>
          </a:p>
          <a:p>
            <a:pPr>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12:10 PM		CAC Member Discussion and 		Tentative Details for Next 			Meeting</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704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E05EFB-4693-4598-B76B-05E42287AC71}"/>
              </a:ext>
            </a:extLst>
          </p:cNvPr>
          <p:cNvSpPr/>
          <p:nvPr/>
        </p:nvSpPr>
        <p:spPr>
          <a:xfrm>
            <a:off x="3516934" y="1800847"/>
            <a:ext cx="5573192" cy="461665"/>
          </a:xfrm>
          <a:prstGeom prst="rect">
            <a:avLst/>
          </a:prstGeom>
        </p:spPr>
        <p:txBody>
          <a:bodyPr wrap="none">
            <a:spAutoFit/>
          </a:bodyPr>
          <a:lstStyle/>
          <a:p>
            <a:pPr>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12:20 AM		Comments from the Public</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42868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FE37B5-FED6-4C63-B128-FF7F687B3281}"/>
              </a:ext>
            </a:extLst>
          </p:cNvPr>
          <p:cNvSpPr/>
          <p:nvPr/>
        </p:nvSpPr>
        <p:spPr>
          <a:xfrm>
            <a:off x="4327357" y="1875610"/>
            <a:ext cx="3828292" cy="461665"/>
          </a:xfrm>
          <a:prstGeom prst="rect">
            <a:avLst/>
          </a:prstGeom>
        </p:spPr>
        <p:txBody>
          <a:bodyPr wrap="none">
            <a:spAutoFit/>
          </a:bodyPr>
          <a:lstStyle/>
          <a:p>
            <a:pPr>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12:30 PM		Adjournment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25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2B96A4-81FE-4A19-AF08-5B7EA61DF09F}"/>
              </a:ext>
            </a:extLst>
          </p:cNvPr>
          <p:cNvSpPr txBox="1"/>
          <p:nvPr/>
        </p:nvSpPr>
        <p:spPr>
          <a:xfrm>
            <a:off x="2093343" y="2559169"/>
            <a:ext cx="7924799" cy="280076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THANK YOU!</a:t>
            </a:r>
          </a:p>
          <a:p>
            <a:pPr algn="ct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https://www.fcc.gov/consumer-advisory-committee</a:t>
            </a:r>
          </a:p>
          <a:p>
            <a:pPr algn="ctr"/>
            <a:endParaRPr lang="en-US" b="1" dirty="0">
              <a:latin typeface="Times New Roman" panose="02020603050405020304" pitchFamily="18" charset="0"/>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43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41E2A-D529-4595-ACF4-1F11273ACE11}"/>
              </a:ext>
            </a:extLst>
          </p:cNvPr>
          <p:cNvSpPr/>
          <p:nvPr/>
        </p:nvSpPr>
        <p:spPr>
          <a:xfrm>
            <a:off x="3048000" y="2950082"/>
            <a:ext cx="6096000" cy="3046988"/>
          </a:xfrm>
          <a:prstGeom prst="rect">
            <a:avLst/>
          </a:prstGeom>
        </p:spPr>
        <p:txBody>
          <a:bodyPr>
            <a:spAutoFit/>
          </a:bodyPr>
          <a:lstStyle/>
          <a:p>
            <a:pPr>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10:35 AM		Introductions and Meeting 			Logistics</a:t>
            </a:r>
            <a:endParaRPr lang="en-US" sz="2400" dirty="0">
              <a:latin typeface="Times New Roman" panose="02020603050405020304" pitchFamily="18" charset="0"/>
              <a:ea typeface="Times New Roman" panose="02020603050405020304" pitchFamily="18" charset="0"/>
            </a:endParaRPr>
          </a:p>
          <a:p>
            <a:pP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		</a:t>
            </a:r>
          </a:p>
          <a:p>
            <a:pPr marL="2289175" indent="-460375">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Steve Pociask, CAC Chairperson</a:t>
            </a:r>
          </a:p>
          <a:p>
            <a:pPr marL="2289175" indent="-460375">
              <a:buFont typeface="Wingdings" panose="05000000000000000000" pitchFamily="2" charset="2"/>
              <a:buChar char="§"/>
              <a:tabLst>
                <a:tab pos="1371600" algn="l"/>
              </a:tabLst>
            </a:pPr>
            <a:endParaRPr lang="en-US" sz="2400" dirty="0">
              <a:solidFill>
                <a:srgbClr val="000000"/>
              </a:solidFill>
              <a:latin typeface="Times New Roman" panose="02020603050405020304" pitchFamily="18" charset="0"/>
              <a:ea typeface="Times New Roman" panose="02020603050405020304" pitchFamily="18" charset="0"/>
            </a:endParaRPr>
          </a:p>
          <a:p>
            <a:pPr marL="2289175" indent="-460375">
              <a:buFont typeface="Wingdings" panose="05000000000000000000" pitchFamily="2" charset="2"/>
              <a:buChar cha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Scott Marshall, CAC Designated Federal Officer</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229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C41E2A-D529-4595-ACF4-1F11273ACE11}"/>
              </a:ext>
            </a:extLst>
          </p:cNvPr>
          <p:cNvSpPr/>
          <p:nvPr/>
        </p:nvSpPr>
        <p:spPr>
          <a:xfrm>
            <a:off x="3048000" y="2950082"/>
            <a:ext cx="6096000" cy="1569660"/>
          </a:xfrm>
          <a:prstGeom prst="rect">
            <a:avLst/>
          </a:prstGeom>
        </p:spPr>
        <p:txBody>
          <a:bodyPr>
            <a:spAutoFit/>
          </a:bodyPr>
          <a:lstStyle/>
          <a:p>
            <a:pPr>
              <a:tabLst>
                <a:tab pos="1371600" algn="l"/>
              </a:tabLst>
            </a:pPr>
            <a:r>
              <a:rPr lang="en-US" sz="2400" b="1" dirty="0">
                <a:solidFill>
                  <a:srgbClr val="000000"/>
                </a:solidFill>
                <a:latin typeface="Times New Roman" panose="02020603050405020304" pitchFamily="18" charset="0"/>
                <a:ea typeface="Times New Roman" panose="02020603050405020304" pitchFamily="18" charset="0"/>
              </a:rPr>
              <a:t>10:40 AM		Overview of FCC 				Presentations</a:t>
            </a:r>
            <a:endParaRPr lang="en-US" sz="2400" dirty="0">
              <a:latin typeface="Times New Roman" panose="02020603050405020304" pitchFamily="18" charset="0"/>
              <a:ea typeface="Times New Roman" panose="02020603050405020304" pitchFamily="18" charset="0"/>
            </a:endParaRPr>
          </a:p>
          <a:p>
            <a:pPr>
              <a:tabLst>
                <a:tab pos="1371600" algn="l"/>
              </a:tabLst>
            </a:pPr>
            <a:r>
              <a:rPr lang="en-US" sz="2400" dirty="0">
                <a:solidFill>
                  <a:srgbClr val="000000"/>
                </a:solidFill>
                <a:latin typeface="Times New Roman" panose="02020603050405020304" pitchFamily="18" charset="0"/>
                <a:ea typeface="Times New Roman" panose="02020603050405020304" pitchFamily="18" charset="0"/>
              </a:rPr>
              <a:t>		</a:t>
            </a:r>
          </a:p>
          <a:p>
            <a:pPr marL="2289175" indent="-460375">
              <a:buFont typeface="Wingdings" panose="05000000000000000000" pitchFamily="2" charset="2"/>
              <a:buChar char="§"/>
              <a:tabLst>
                <a:tab pos="1371600" algn="l"/>
              </a:tabLst>
            </a:pPr>
            <a:r>
              <a:rPr lang="en-US" sz="2400" dirty="0">
                <a:latin typeface="Times New Roman" panose="02020603050405020304" pitchFamily="18" charset="0"/>
                <a:ea typeface="Times New Roman" panose="02020603050405020304" pitchFamily="18" charset="0"/>
              </a:rPr>
              <a:t>Patrick Webre, Chief, CGB</a:t>
            </a:r>
          </a:p>
        </p:txBody>
      </p:sp>
    </p:spTree>
    <p:extLst>
      <p:ext uri="{BB962C8B-B14F-4D97-AF65-F5344CB8AC3E}">
        <p14:creationId xmlns:p14="http://schemas.microsoft.com/office/powerpoint/2010/main" val="983740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4CBEEC-47E0-4B28-B672-5EB16BCE59DE}"/>
              </a:ext>
            </a:extLst>
          </p:cNvPr>
          <p:cNvSpPr/>
          <p:nvPr/>
        </p:nvSpPr>
        <p:spPr>
          <a:xfrm>
            <a:off x="2955984" y="1562198"/>
            <a:ext cx="6096000" cy="5016758"/>
          </a:xfrm>
          <a:prstGeom prst="rect">
            <a:avLst/>
          </a:prstGeom>
        </p:spPr>
        <p:txBody>
          <a:bodyPr wrap="square">
            <a:spAutoFit/>
          </a:bodyPr>
          <a:lstStyle/>
          <a:p>
            <a:pPr marL="1371600" marR="0" indent="-1371600">
              <a:spcBef>
                <a:spcPts val="0"/>
              </a:spcBef>
              <a:spcAft>
                <a:spcPts val="0"/>
              </a:spcAft>
              <a:tabLst>
                <a:tab pos="1371600" algn="l"/>
              </a:tabLst>
            </a:pPr>
            <a:r>
              <a:rPr lang="en-US" sz="2000" b="1" dirty="0">
                <a:solidFill>
                  <a:srgbClr val="000000"/>
                </a:solidFill>
                <a:latin typeface="Times New Roman" panose="02020603050405020304" pitchFamily="18" charset="0"/>
                <a:ea typeface="Times New Roman" panose="02020603050405020304" pitchFamily="18" charset="0"/>
              </a:rPr>
              <a:t>10:45 AM		Network Performance During 	COVID-19 (Public Safety and 	Homeland Security Bureau and 	Wireless Telecommunications 	Bureau)</a:t>
            </a:r>
            <a:endParaRPr lang="en-US" sz="2000" dirty="0">
              <a:latin typeface="Times New Roman" panose="02020603050405020304" pitchFamily="18" charset="0"/>
              <a:ea typeface="Times New Roman" panose="02020603050405020304" pitchFamily="18" charset="0"/>
            </a:endParaRPr>
          </a:p>
          <a:p>
            <a:pPr marL="2171700" lvl="4" indent="-342900">
              <a:buFont typeface="Wingdings" panose="05000000000000000000" pitchFamily="2" charset="2"/>
              <a:buChar char=""/>
              <a:tabLst>
                <a:tab pos="1371600"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289175" lvl="4" indent="-460375">
              <a:buFont typeface="Wingdings" panose="05000000000000000000" pitchFamily="2" charset="2"/>
              <a:buChar char=""/>
              <a:tabLst>
                <a:tab pos="1371600" algn="l"/>
              </a:tabLst>
            </a:pPr>
            <a:r>
              <a:rPr lang="en-US" sz="2000" dirty="0">
                <a:solidFill>
                  <a:srgbClr val="000000"/>
                </a:solidFill>
                <a:latin typeface="Times New Roman" panose="02020603050405020304" pitchFamily="18" charset="0"/>
                <a:ea typeface="Times New Roman" panose="02020603050405020304" pitchFamily="18" charset="0"/>
              </a:rPr>
              <a:t>Justin N. Cain, Acting Chief, Operations and Emergency Management Division, PSHSB</a:t>
            </a:r>
          </a:p>
          <a:p>
            <a:pPr lvl="4">
              <a:tabLst>
                <a:tab pos="1371600"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289175" lvl="4" indent="-460375">
              <a:buFont typeface="Wingdings" panose="05000000000000000000" pitchFamily="2" charset="2"/>
              <a:buChar char=""/>
              <a:tabLst>
                <a:tab pos="1371600" algn="l"/>
              </a:tabLst>
            </a:pPr>
            <a:r>
              <a:rPr lang="en-US" sz="2000" dirty="0">
                <a:solidFill>
                  <a:srgbClr val="000000"/>
                </a:solidFill>
                <a:latin typeface="Times New Roman" panose="02020603050405020304" pitchFamily="18" charset="0"/>
                <a:ea typeface="Times New Roman" panose="02020603050405020304" pitchFamily="18" charset="0"/>
              </a:rPr>
              <a:t>Charles Mathias, Associate Chief, WTB</a:t>
            </a:r>
          </a:p>
          <a:p>
            <a:pPr lvl="4">
              <a:tabLst>
                <a:tab pos="1371600" algn="l"/>
              </a:tabLst>
            </a:pPr>
            <a:endParaRPr lang="en-US" sz="2000" dirty="0">
              <a:solidFill>
                <a:srgbClr val="000000"/>
              </a:solidFill>
              <a:latin typeface="Times New Roman" panose="02020603050405020304" pitchFamily="18" charset="0"/>
              <a:ea typeface="Times New Roman" panose="02020603050405020304" pitchFamily="18" charset="0"/>
            </a:endParaRPr>
          </a:p>
          <a:p>
            <a:pPr marL="2289175" lvl="4" indent="-460375">
              <a:buFont typeface="Wingdings" panose="05000000000000000000" pitchFamily="2" charset="2"/>
              <a:buChar char=""/>
              <a:tabLst>
                <a:tab pos="1371600" algn="l"/>
              </a:tabLst>
            </a:pPr>
            <a:r>
              <a:rPr lang="en-US" sz="2000" dirty="0">
                <a:solidFill>
                  <a:srgbClr val="000000"/>
                </a:solidFill>
                <a:latin typeface="Times New Roman" panose="02020603050405020304" pitchFamily="18" charset="0"/>
                <a:ea typeface="Times New Roman" panose="02020603050405020304" pitchFamily="18" charset="0"/>
              </a:rPr>
              <a:t>C. Sean Spivey, Legal and Policy Advisor, Office of the Bureau Chief, WTB</a:t>
            </a:r>
            <a:endParaRPr lang="en-US"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8724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9F458-19F6-4789-9E3A-BED1DAA6D0D0}"/>
              </a:ext>
            </a:extLst>
          </p:cNvPr>
          <p:cNvSpPr>
            <a:spLocks noGrp="1"/>
          </p:cNvSpPr>
          <p:nvPr>
            <p:ph type="ctrTitle"/>
          </p:nvPr>
        </p:nvSpPr>
        <p:spPr>
          <a:xfrm>
            <a:off x="481013" y="3752849"/>
            <a:ext cx="7329487" cy="2452687"/>
          </a:xfrm>
        </p:spPr>
        <p:txBody>
          <a:bodyPr vert="horz" lIns="91440" tIns="45720" rIns="91440" bIns="45720" rtlCol="0" anchor="t">
            <a:normAutofit/>
          </a:bodyPr>
          <a:lstStyle/>
          <a:p>
            <a:pPr algn="l"/>
            <a:r>
              <a:rPr lang="en-US" sz="3600" dirty="0"/>
              <a:t>COVID-19:</a:t>
            </a:r>
            <a:br>
              <a:rPr lang="en-US" sz="3600" dirty="0"/>
            </a:br>
            <a:r>
              <a:rPr lang="en-US" sz="3600" dirty="0"/>
              <a:t>Communications Industry Support</a:t>
            </a:r>
          </a:p>
        </p:txBody>
      </p:sp>
      <p:sp>
        <p:nvSpPr>
          <p:cNvPr id="3" name="Subtitle 2">
            <a:extLst>
              <a:ext uri="{FF2B5EF4-FFF2-40B4-BE49-F238E27FC236}">
                <a16:creationId xmlns:a16="http://schemas.microsoft.com/office/drawing/2014/main" id="{4A0379B8-F07B-4FBD-8FDA-0C1D76F824D8}"/>
              </a:ext>
            </a:extLst>
          </p:cNvPr>
          <p:cNvSpPr>
            <a:spLocks noGrp="1"/>
          </p:cNvSpPr>
          <p:nvPr>
            <p:ph type="subTitle" idx="1"/>
          </p:nvPr>
        </p:nvSpPr>
        <p:spPr>
          <a:xfrm>
            <a:off x="481013" y="5088048"/>
            <a:ext cx="4476398" cy="1352880"/>
          </a:xfrm>
        </p:spPr>
        <p:txBody>
          <a:bodyPr vert="horz" lIns="91440" tIns="45720" rIns="91440" bIns="45720" rtlCol="0" anchor="ctr">
            <a:normAutofit fontScale="85000" lnSpcReduction="10000"/>
          </a:bodyPr>
          <a:lstStyle/>
          <a:p>
            <a:pPr algn="l"/>
            <a:r>
              <a:rPr lang="en-US" sz="1800" dirty="0"/>
              <a:t>April 27, 2020</a:t>
            </a:r>
          </a:p>
          <a:p>
            <a:pPr indent="-228600" algn="l">
              <a:buFont typeface="Arial" panose="020B0604020202020204" pitchFamily="34" charset="0"/>
              <a:buChar char="•"/>
            </a:pPr>
            <a:endParaRPr lang="en-US" sz="1800" dirty="0"/>
          </a:p>
          <a:p>
            <a:pPr algn="l">
              <a:spcBef>
                <a:spcPts val="0"/>
              </a:spcBef>
            </a:pPr>
            <a:r>
              <a:rPr lang="en-US" sz="1800" dirty="0"/>
              <a:t>Public Safety and Homeland Security Bureau</a:t>
            </a:r>
          </a:p>
          <a:p>
            <a:pPr algn="l">
              <a:spcBef>
                <a:spcPts val="0"/>
              </a:spcBef>
            </a:pPr>
            <a:r>
              <a:rPr lang="en-US" sz="1800" dirty="0"/>
              <a:t>Federal Communications Commission</a:t>
            </a:r>
          </a:p>
        </p:txBody>
      </p:sp>
      <p:pic>
        <p:nvPicPr>
          <p:cNvPr id="9" name="Picture 8" descr="A close up of a cactus&#10;&#10;Description automatically generated">
            <a:extLst>
              <a:ext uri="{FF2B5EF4-FFF2-40B4-BE49-F238E27FC236}">
                <a16:creationId xmlns:a16="http://schemas.microsoft.com/office/drawing/2014/main" id="{98D59257-4107-4522-BAC3-39DFFDBAA8D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pic>
        <p:nvPicPr>
          <p:cNvPr id="11" name="Picture 10" descr="A picture containing plate, room&#10;&#10;Description automatically generated">
            <a:extLst>
              <a:ext uri="{FF2B5EF4-FFF2-40B4-BE49-F238E27FC236}">
                <a16:creationId xmlns:a16="http://schemas.microsoft.com/office/drawing/2014/main" id="{74F0A6CC-8634-4405-851E-962CFC5EA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1150" y="3888579"/>
            <a:ext cx="2181225" cy="2181225"/>
          </a:xfrm>
          <a:prstGeom prst="rect">
            <a:avLst/>
          </a:prstGeom>
        </p:spPr>
      </p:pic>
    </p:spTree>
    <p:extLst>
      <p:ext uri="{BB962C8B-B14F-4D97-AF65-F5344CB8AC3E}">
        <p14:creationId xmlns:p14="http://schemas.microsoft.com/office/powerpoint/2010/main" val="16227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4074-ECA9-49F3-A7B6-9E005A80262F}"/>
              </a:ext>
            </a:extLst>
          </p:cNvPr>
          <p:cNvSpPr>
            <a:spLocks noGrp="1"/>
          </p:cNvSpPr>
          <p:nvPr>
            <p:ph type="title"/>
          </p:nvPr>
        </p:nvSpPr>
        <p:spPr>
          <a:xfrm>
            <a:off x="1003172" y="1695879"/>
            <a:ext cx="10353761" cy="1326321"/>
          </a:xfrm>
        </p:spPr>
        <p:txBody>
          <a:bodyPr/>
          <a:lstStyle/>
          <a:p>
            <a:r>
              <a:rPr lang="en-US" dirty="0"/>
              <a:t>Overview</a:t>
            </a:r>
          </a:p>
        </p:txBody>
      </p:sp>
      <p:sp>
        <p:nvSpPr>
          <p:cNvPr id="3" name="Content Placeholder 2">
            <a:extLst>
              <a:ext uri="{FF2B5EF4-FFF2-40B4-BE49-F238E27FC236}">
                <a16:creationId xmlns:a16="http://schemas.microsoft.com/office/drawing/2014/main" id="{010B0608-321F-4806-BB93-BE71FC145198}"/>
              </a:ext>
            </a:extLst>
          </p:cNvPr>
          <p:cNvSpPr>
            <a:spLocks noGrp="1"/>
          </p:cNvSpPr>
          <p:nvPr>
            <p:ph idx="1"/>
          </p:nvPr>
        </p:nvSpPr>
        <p:spPr>
          <a:xfrm>
            <a:off x="919119" y="3120467"/>
            <a:ext cx="10353762" cy="2826016"/>
          </a:xfrm>
        </p:spPr>
        <p:txBody>
          <a:bodyPr>
            <a:noAutofit/>
          </a:bodyPr>
          <a:lstStyle/>
          <a:p>
            <a:pPr>
              <a:spcAft>
                <a:spcPts val="800"/>
              </a:spcAft>
            </a:pPr>
            <a:r>
              <a:rPr lang="en-US" sz="2400" dirty="0"/>
              <a:t>FCC purpose is to “make available to all the people of the United States, a rapid, efficient, Nation-wide, and world-wide wire and radio communication service for the purpose of the national defense [and] safety of life and property.”</a:t>
            </a:r>
            <a:r>
              <a:rPr lang="en-US" sz="2400" dirty="0">
                <a:effectLst/>
              </a:rPr>
              <a:t> </a:t>
            </a:r>
            <a:r>
              <a:rPr lang="en-US" sz="2400" i="1" dirty="0"/>
              <a:t>See </a:t>
            </a:r>
            <a:r>
              <a:rPr lang="en-US" sz="2400" dirty="0"/>
              <a:t>47 U.S.C. § 151.</a:t>
            </a:r>
          </a:p>
          <a:p>
            <a:pPr>
              <a:spcAft>
                <a:spcPts val="800"/>
              </a:spcAft>
            </a:pPr>
            <a:r>
              <a:rPr lang="en-US" sz="2400" dirty="0"/>
              <a:t>FCC participates in the whole-of-government response, as outlined in the National Response Framework.</a:t>
            </a:r>
          </a:p>
        </p:txBody>
      </p:sp>
    </p:spTree>
    <p:extLst>
      <p:ext uri="{BB962C8B-B14F-4D97-AF65-F5344CB8AC3E}">
        <p14:creationId xmlns:p14="http://schemas.microsoft.com/office/powerpoint/2010/main" val="21250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B0DF-559D-4F30-AFD4-26E7A5EA749C}"/>
              </a:ext>
            </a:extLst>
          </p:cNvPr>
          <p:cNvSpPr>
            <a:spLocks noGrp="1"/>
          </p:cNvSpPr>
          <p:nvPr>
            <p:ph type="title"/>
          </p:nvPr>
        </p:nvSpPr>
        <p:spPr>
          <a:xfrm>
            <a:off x="845043" y="1757756"/>
            <a:ext cx="10353761" cy="806689"/>
          </a:xfrm>
        </p:spPr>
        <p:txBody>
          <a:bodyPr/>
          <a:lstStyle/>
          <a:p>
            <a:r>
              <a:rPr lang="en-US" dirty="0"/>
              <a:t>Industry Outreach</a:t>
            </a:r>
          </a:p>
        </p:txBody>
      </p:sp>
      <p:sp>
        <p:nvSpPr>
          <p:cNvPr id="3" name="Content Placeholder 2">
            <a:extLst>
              <a:ext uri="{FF2B5EF4-FFF2-40B4-BE49-F238E27FC236}">
                <a16:creationId xmlns:a16="http://schemas.microsoft.com/office/drawing/2014/main" id="{0B1DCE7F-11C5-4B09-9447-93F8650B2002}"/>
              </a:ext>
            </a:extLst>
          </p:cNvPr>
          <p:cNvSpPr>
            <a:spLocks noGrp="1"/>
          </p:cNvSpPr>
          <p:nvPr>
            <p:ph idx="1"/>
          </p:nvPr>
        </p:nvSpPr>
        <p:spPr>
          <a:xfrm>
            <a:off x="919119" y="2619447"/>
            <a:ext cx="10353762" cy="4021984"/>
          </a:xfrm>
        </p:spPr>
        <p:txBody>
          <a:bodyPr>
            <a:normAutofit fontScale="92500" lnSpcReduction="10000"/>
          </a:bodyPr>
          <a:lstStyle/>
          <a:p>
            <a:pPr>
              <a:spcAft>
                <a:spcPts val="800"/>
              </a:spcAft>
            </a:pPr>
            <a:r>
              <a:rPr lang="en-US" dirty="0"/>
              <a:t>FCC, in coordination with DHS CISA, has been conducting outreach calls to industry since March 3, 2020.</a:t>
            </a:r>
          </a:p>
          <a:p>
            <a:pPr lvl="1"/>
            <a:r>
              <a:rPr lang="en-US" dirty="0"/>
              <a:t>Alltice, AT&amp;T, Charter, Century Link, Comcast, Competitive Carriers Association, ComTech, Cox, Intrado, National Association of Broadcasters, Sprint, T-Mobile, U.S. Cellular, U.S. Telecom, and Verizon.</a:t>
            </a:r>
          </a:p>
          <a:p>
            <a:r>
              <a:rPr lang="en-US" dirty="0"/>
              <a:t>Topics</a:t>
            </a:r>
          </a:p>
          <a:p>
            <a:pPr lvl="1"/>
            <a:r>
              <a:rPr lang="en-US" dirty="0"/>
              <a:t>Pandemic / Business Continuity Preparedness and Planning</a:t>
            </a:r>
          </a:p>
          <a:p>
            <a:pPr lvl="1"/>
            <a:r>
              <a:rPr lang="en-US" dirty="0"/>
              <a:t>Network Performance</a:t>
            </a:r>
          </a:p>
          <a:p>
            <a:pPr lvl="1"/>
            <a:r>
              <a:rPr lang="en-US" dirty="0"/>
              <a:t>Network Capacity</a:t>
            </a:r>
          </a:p>
          <a:p>
            <a:pPr lvl="1"/>
            <a:r>
              <a:rPr lang="en-US" dirty="0"/>
              <a:t>Usage</a:t>
            </a:r>
          </a:p>
          <a:p>
            <a:pPr lvl="1"/>
            <a:r>
              <a:rPr lang="en-US" dirty="0"/>
              <a:t>Industry Concerns</a:t>
            </a:r>
          </a:p>
        </p:txBody>
      </p:sp>
    </p:spTree>
    <p:extLst>
      <p:ext uri="{BB962C8B-B14F-4D97-AF65-F5344CB8AC3E}">
        <p14:creationId xmlns:p14="http://schemas.microsoft.com/office/powerpoint/2010/main" val="1665260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75D4-D36C-493F-AABA-33AB9A37568A}"/>
              </a:ext>
            </a:extLst>
          </p:cNvPr>
          <p:cNvSpPr>
            <a:spLocks noGrp="1"/>
          </p:cNvSpPr>
          <p:nvPr>
            <p:ph type="title"/>
          </p:nvPr>
        </p:nvSpPr>
        <p:spPr>
          <a:xfrm>
            <a:off x="919120" y="1789233"/>
            <a:ext cx="10353761" cy="672084"/>
          </a:xfrm>
        </p:spPr>
        <p:txBody>
          <a:bodyPr>
            <a:noAutofit/>
          </a:bodyPr>
          <a:lstStyle/>
          <a:p>
            <a:r>
              <a:rPr lang="en-US" dirty="0"/>
              <a:t>Observations</a:t>
            </a:r>
          </a:p>
        </p:txBody>
      </p:sp>
      <p:sp>
        <p:nvSpPr>
          <p:cNvPr id="3" name="Content Placeholder 2">
            <a:extLst>
              <a:ext uri="{FF2B5EF4-FFF2-40B4-BE49-F238E27FC236}">
                <a16:creationId xmlns:a16="http://schemas.microsoft.com/office/drawing/2014/main" id="{24C49B1F-CA2D-4097-A69E-BE50CC8A4FD4}"/>
              </a:ext>
            </a:extLst>
          </p:cNvPr>
          <p:cNvSpPr>
            <a:spLocks noGrp="1"/>
          </p:cNvSpPr>
          <p:nvPr>
            <p:ph idx="1"/>
          </p:nvPr>
        </p:nvSpPr>
        <p:spPr>
          <a:xfrm>
            <a:off x="919119" y="2625453"/>
            <a:ext cx="10353762" cy="4029729"/>
          </a:xfrm>
        </p:spPr>
        <p:txBody>
          <a:bodyPr>
            <a:normAutofit/>
          </a:bodyPr>
          <a:lstStyle/>
          <a:p>
            <a:pPr lvl="0"/>
            <a:r>
              <a:rPr lang="en-US" dirty="0"/>
              <a:t>Each organization is a member of the Communications Information Sharing and Analysis Center and participates in weekly DHS National Coordinating Center for Communications Director Calls.  The Comm-ISAC has established a Pandemic Response Working Group which meets every Monday at 10:00 AM to discuss industry concerns.</a:t>
            </a:r>
          </a:p>
          <a:p>
            <a:pPr lvl="0"/>
            <a:r>
              <a:rPr lang="en-US" dirty="0"/>
              <a:t>Each major organization maintains and has implemented a formalized continuity or pandemic response plan, travel restrictions, and aggressive telework schedules.</a:t>
            </a:r>
          </a:p>
          <a:p>
            <a:pPr lvl="0"/>
            <a:r>
              <a:rPr lang="en-US" dirty="0"/>
              <a:t>Communications providers report that congestion has not been a major issue.</a:t>
            </a:r>
          </a:p>
        </p:txBody>
      </p:sp>
      <p:pic>
        <p:nvPicPr>
          <p:cNvPr id="7" name="Picture 6" descr="A picture containing drawing&#10;&#10;Description automatically generated">
            <a:extLst>
              <a:ext uri="{FF2B5EF4-FFF2-40B4-BE49-F238E27FC236}">
                <a16:creationId xmlns:a16="http://schemas.microsoft.com/office/drawing/2014/main" id="{602BB95F-603E-4AE6-B221-67A220D70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5" y="273558"/>
            <a:ext cx="800100" cy="672084"/>
          </a:xfrm>
          <a:prstGeom prst="rect">
            <a:avLst/>
          </a:prstGeom>
        </p:spPr>
      </p:pic>
    </p:spTree>
    <p:extLst>
      <p:ext uri="{BB962C8B-B14F-4D97-AF65-F5344CB8AC3E}">
        <p14:creationId xmlns:p14="http://schemas.microsoft.com/office/powerpoint/2010/main" val="228938355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1579</Words>
  <Application>Microsoft Office PowerPoint</Application>
  <PresentationFormat>Widescreen</PresentationFormat>
  <Paragraphs>182</Paragraphs>
  <Slides>28</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Bookman Old Style</vt:lpstr>
      <vt:lpstr>Calibri</vt:lpstr>
      <vt:lpstr>Calibri Light</vt:lpstr>
      <vt:lpstr>Century Gothic</vt:lpstr>
      <vt:lpstr>Rockwell</vt:lpstr>
      <vt:lpstr>Tahoma</vt:lpstr>
      <vt:lpstr>Times New Roman</vt:lpstr>
      <vt:lpstr>Trebuchet MS</vt:lpstr>
      <vt:lpstr>Wingdings</vt:lpstr>
      <vt:lpstr>Wingdings 3</vt:lpstr>
      <vt:lpstr>Office Theme</vt:lpstr>
      <vt:lpstr>Damask</vt:lpstr>
      <vt:lpstr>Facet</vt:lpstr>
      <vt:lpstr>CONSUMER ADVISORY COMMITTEE VIRTUAL MEETING</vt:lpstr>
      <vt:lpstr>PowerPoint Presentation</vt:lpstr>
      <vt:lpstr>PowerPoint Presentation</vt:lpstr>
      <vt:lpstr>PowerPoint Presentation</vt:lpstr>
      <vt:lpstr>PowerPoint Presentation</vt:lpstr>
      <vt:lpstr>COVID-19: Communications Industry Support</vt:lpstr>
      <vt:lpstr>Overview</vt:lpstr>
      <vt:lpstr>Industry Outreach</vt:lpstr>
      <vt:lpstr>Observations</vt:lpstr>
      <vt:lpstr>Observations (cont’d)</vt:lpstr>
      <vt:lpstr>FCC Actions &amp; Recommendations</vt:lpstr>
      <vt:lpstr>All FCC COVID-19 related activities are available at  https://www.fcc.gov/coronavirus  </vt:lpstr>
      <vt:lpstr>Special Temporary Authority</vt:lpstr>
      <vt:lpstr>PowerPoint Presentation</vt:lpstr>
      <vt:lpstr>PowerPoint Presentation</vt:lpstr>
      <vt:lpstr>PowerPoint Presentation</vt:lpstr>
      <vt:lpstr>PowerPoint Presentation</vt:lpstr>
      <vt:lpstr>Rural Health Care Program-Related Actions the FCC Has Undertaken to Assist with the COVID-19 Pandemic</vt:lpstr>
      <vt:lpstr>PowerPoint Presentation</vt:lpstr>
      <vt:lpstr>    Keeping Americans Connected &amp; E-Rate Program COVID-19 –Related Relief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2020-06-02T15:02:21Z</dcterms:created>
  <dcterms:modified xsi:type="dcterms:W3CDTF">2020-06-02T15:07:38Z</dcterms:modified>
</cp:coreProperties>
</file>