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5" r:id="rId1"/>
  </p:sldMasterIdLst>
  <p:notesMasterIdLst>
    <p:notesMasterId r:id="rId11"/>
  </p:notesMasterIdLst>
  <p:sldIdLst>
    <p:sldId id="256" r:id="rId2"/>
    <p:sldId id="258" r:id="rId3"/>
    <p:sldId id="257" r:id="rId4"/>
    <p:sldId id="261" r:id="rId5"/>
    <p:sldId id="260" r:id="rId6"/>
    <p:sldId id="264" r:id="rId7"/>
    <p:sldId id="265" r:id="rId8"/>
    <p:sldId id="266"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1675"/>
  </p:normalViewPr>
  <p:slideViewPr>
    <p:cSldViewPr snapToGrid="0" snapToObjects="1">
      <p:cViewPr varScale="1">
        <p:scale>
          <a:sx n="76" d="100"/>
          <a:sy n="76" d="100"/>
        </p:scale>
        <p:origin x="2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83C4F2-A62E-B84E-92B0-7119AD67A846}" type="datetimeFigureOut">
              <a:rPr lang="en-US" smtClean="0"/>
              <a:t>4/24/2018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B88D2C-BBBA-1546-AFED-FBC874D39442}" type="slidenum">
              <a:rPr lang="en-US" smtClean="0"/>
              <a:t>‹#›</a:t>
            </a:fld>
            <a:endParaRPr lang="en-US"/>
          </a:p>
        </p:txBody>
      </p:sp>
    </p:spTree>
    <p:extLst>
      <p:ext uri="{BB962C8B-B14F-4D97-AF65-F5344CB8AC3E}">
        <p14:creationId xmlns:p14="http://schemas.microsoft.com/office/powerpoint/2010/main" val="3363049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B88D2C-BBBA-1546-AFED-FBC874D39442}" type="slidenum">
              <a:rPr lang="en-US" smtClean="0"/>
              <a:t>1</a:t>
            </a:fld>
            <a:endParaRPr lang="en-US"/>
          </a:p>
        </p:txBody>
      </p:sp>
    </p:spTree>
    <p:extLst>
      <p:ext uri="{BB962C8B-B14F-4D97-AF65-F5344CB8AC3E}">
        <p14:creationId xmlns:p14="http://schemas.microsoft.com/office/powerpoint/2010/main" val="2876200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B88D2C-BBBA-1546-AFED-FBC874D39442}" type="slidenum">
              <a:rPr lang="en-US" smtClean="0"/>
              <a:t>2</a:t>
            </a:fld>
            <a:endParaRPr lang="en-US"/>
          </a:p>
        </p:txBody>
      </p:sp>
    </p:spTree>
    <p:extLst>
      <p:ext uri="{BB962C8B-B14F-4D97-AF65-F5344CB8AC3E}">
        <p14:creationId xmlns:p14="http://schemas.microsoft.com/office/powerpoint/2010/main" val="1012453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B88D2C-BBBA-1546-AFED-FBC874D39442}" type="slidenum">
              <a:rPr lang="en-US" smtClean="0"/>
              <a:t>3</a:t>
            </a:fld>
            <a:endParaRPr lang="en-US"/>
          </a:p>
        </p:txBody>
      </p:sp>
    </p:spTree>
    <p:extLst>
      <p:ext uri="{BB962C8B-B14F-4D97-AF65-F5344CB8AC3E}">
        <p14:creationId xmlns:p14="http://schemas.microsoft.com/office/powerpoint/2010/main" val="278835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Principles should be used to evaluate the rates and fees that are contemplated.  If they don’t meet these criteria then perhaps they may not be proper</a:t>
            </a:r>
          </a:p>
          <a:p>
            <a:pPr marL="228600" indent="-228600">
              <a:buFont typeface="+mj-lt"/>
              <a:buAutoNum type="arabicPeriod"/>
            </a:pPr>
            <a:r>
              <a:rPr lang="en-US" dirty="0"/>
              <a:t>Future proof is a difficult, but important principle to keep everyone thinking forward</a:t>
            </a:r>
          </a:p>
          <a:p>
            <a:pPr marL="228600" indent="-228600">
              <a:buFont typeface="+mj-lt"/>
              <a:buAutoNum type="arabicPeriod"/>
            </a:pPr>
            <a:r>
              <a:rPr lang="en-US" dirty="0"/>
              <a:t>Predictability of rates and fees should be mentioned under the Transparent Principle.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09B88D2C-BBBA-1546-AFED-FBC874D39442}" type="slidenum">
              <a:rPr lang="en-US" smtClean="0"/>
              <a:t>4</a:t>
            </a:fld>
            <a:endParaRPr lang="en-US"/>
          </a:p>
        </p:txBody>
      </p:sp>
    </p:spTree>
    <p:extLst>
      <p:ext uri="{BB962C8B-B14F-4D97-AF65-F5344CB8AC3E}">
        <p14:creationId xmlns:p14="http://schemas.microsoft.com/office/powerpoint/2010/main" val="3851881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The perspectives have helped the Committee understand and appreciate the pros and cons of each method according to the factions involved.  By identifying key differences in perspective, the possibility of progress toward a better method or model is possible.</a:t>
            </a:r>
          </a:p>
          <a:p>
            <a:pPr marL="228600" indent="-228600">
              <a:buFont typeface="+mj-lt"/>
              <a:buAutoNum type="arabicPeriod"/>
            </a:pPr>
            <a:r>
              <a:rPr lang="en-US" dirty="0"/>
              <a:t>The Committee is in full agreement that Event or One-time fees should be cost based.  There are situations where these are dictated by state law as an absolute number that was part of a political compromise.  In these cases they are not cost based.</a:t>
            </a:r>
          </a:p>
          <a:p>
            <a:pPr marL="228600" indent="-228600">
              <a:buFont typeface="+mj-lt"/>
              <a:buAutoNum type="arabicPeriod"/>
            </a:pPr>
            <a:r>
              <a:rPr lang="en-US" dirty="0"/>
              <a:t>While rental rates and access rates are mentioned separately, care must be taken not to create a situation where a provider is double charged.  The separation is when the pole or structure is not owned by the Authority, but by a utility or private owner.</a:t>
            </a:r>
          </a:p>
          <a:p>
            <a:pPr marL="228600" indent="-228600">
              <a:buFont typeface="+mj-lt"/>
              <a:buAutoNum type="arabicPeriod"/>
            </a:pPr>
            <a:r>
              <a:rPr lang="en-US" dirty="0"/>
              <a:t>A true simplification might be with an “All-In” rate that covers all categories and is essentially a flat turn key rate.  The Committee still needs further discussion on methods or models that might include this approach.</a:t>
            </a:r>
          </a:p>
        </p:txBody>
      </p:sp>
      <p:sp>
        <p:nvSpPr>
          <p:cNvPr id="4" name="Slide Number Placeholder 3"/>
          <p:cNvSpPr>
            <a:spLocks noGrp="1"/>
          </p:cNvSpPr>
          <p:nvPr>
            <p:ph type="sldNum" sz="quarter" idx="10"/>
          </p:nvPr>
        </p:nvSpPr>
        <p:spPr/>
        <p:txBody>
          <a:bodyPr/>
          <a:lstStyle/>
          <a:p>
            <a:fld id="{09B88D2C-BBBA-1546-AFED-FBC874D39442}" type="slidenum">
              <a:rPr lang="en-US" smtClean="0"/>
              <a:t>5</a:t>
            </a:fld>
            <a:endParaRPr lang="en-US"/>
          </a:p>
        </p:txBody>
      </p:sp>
    </p:spTree>
    <p:extLst>
      <p:ext uri="{BB962C8B-B14F-4D97-AF65-F5344CB8AC3E}">
        <p14:creationId xmlns:p14="http://schemas.microsoft.com/office/powerpoint/2010/main" val="4244213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It is unknown what the timing must be – dictate from the BDAC.  Our sense is it should be complete in the next 30 to 60 days.</a:t>
            </a:r>
          </a:p>
          <a:p>
            <a:pPr marL="228600" indent="-228600">
              <a:buFont typeface="+mj-lt"/>
              <a:buAutoNum type="arabicPeriod"/>
            </a:pPr>
            <a:r>
              <a:rPr lang="en-US" dirty="0"/>
              <a:t>The outliers in the data set need to be identified and removed from the analysis.  These have a distortive affect and are not helpful in identifying norms.</a:t>
            </a:r>
          </a:p>
          <a:p>
            <a:pPr marL="228600" indent="-228600">
              <a:buFont typeface="+mj-lt"/>
              <a:buAutoNum type="arabicPeriod"/>
            </a:pPr>
            <a:r>
              <a:rPr lang="en-US" dirty="0"/>
              <a:t>There is a need for additional new methods and the Committee would like input on what these might be.</a:t>
            </a:r>
          </a:p>
          <a:p>
            <a:endParaRPr lang="en-US" dirty="0"/>
          </a:p>
          <a:p>
            <a:endParaRPr lang="en-US" dirty="0"/>
          </a:p>
        </p:txBody>
      </p:sp>
      <p:sp>
        <p:nvSpPr>
          <p:cNvPr id="4" name="Slide Number Placeholder 3"/>
          <p:cNvSpPr>
            <a:spLocks noGrp="1"/>
          </p:cNvSpPr>
          <p:nvPr>
            <p:ph type="sldNum" sz="quarter" idx="10"/>
          </p:nvPr>
        </p:nvSpPr>
        <p:spPr/>
        <p:txBody>
          <a:bodyPr/>
          <a:lstStyle/>
          <a:p>
            <a:fld id="{09B88D2C-BBBA-1546-AFED-FBC874D39442}" type="slidenum">
              <a:rPr lang="en-US" smtClean="0"/>
              <a:t>9</a:t>
            </a:fld>
            <a:endParaRPr lang="en-US"/>
          </a:p>
        </p:txBody>
      </p:sp>
    </p:spTree>
    <p:extLst>
      <p:ext uri="{BB962C8B-B14F-4D97-AF65-F5344CB8AC3E}">
        <p14:creationId xmlns:p14="http://schemas.microsoft.com/office/powerpoint/2010/main" val="3959005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0D4B8391-4478-B946-B608-9DD71B86C9C3}" type="datetimeFigureOut">
              <a:rPr lang="en-US" smtClean="0"/>
              <a:t>4/24/2018</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4294348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4B8391-4478-B946-B608-9DD71B86C9C3}" type="datetimeFigureOut">
              <a:rPr lang="en-US" smtClean="0"/>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1238192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0D4B8391-4478-B946-B608-9DD71B86C9C3}" type="datetimeFigureOut">
              <a:rPr lang="en-US" smtClean="0"/>
              <a:t>4/24/2018</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3579484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4B8391-4478-B946-B608-9DD71B86C9C3}" type="datetimeFigureOut">
              <a:rPr lang="en-US" smtClean="0"/>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2652238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0D4B8391-4478-B946-B608-9DD71B86C9C3}" type="datetimeFigureOut">
              <a:rPr lang="en-US" smtClean="0"/>
              <a:t>4/24/2018</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3762531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0D4B8391-4478-B946-B608-9DD71B86C9C3}" type="datetimeFigureOut">
              <a:rPr lang="en-US" smtClean="0"/>
              <a:t>4/24/2018</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220726876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0D4B8391-4478-B946-B608-9DD71B86C9C3}" type="datetimeFigureOut">
              <a:rPr lang="en-US" smtClean="0"/>
              <a:t>4/24/2018</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140370227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4B8391-4478-B946-B608-9DD71B86C9C3}" type="datetimeFigureOut">
              <a:rPr lang="en-US" smtClean="0"/>
              <a:t>4/24/2018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3461941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0D4B8391-4478-B946-B608-9DD71B86C9C3}" type="datetimeFigureOut">
              <a:rPr lang="en-US" smtClean="0"/>
              <a:t>4/24/2018</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1680229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D4B8391-4478-B946-B608-9DD71B86C9C3}" type="datetimeFigureOut">
              <a:rPr lang="en-US" smtClean="0"/>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41554011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0D4B8391-4478-B946-B608-9DD71B86C9C3}" type="datetimeFigureOut">
              <a:rPr lang="en-US" smtClean="0"/>
              <a:t>4/24/2018</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B51A8FD1-FD8F-4B4C-8CCE-97DAA7BDC0EA}" type="slidenum">
              <a:rPr lang="en-US" smtClean="0"/>
              <a:t>‹#›</a:t>
            </a:fld>
            <a:endParaRPr lang="en-US"/>
          </a:p>
        </p:txBody>
      </p:sp>
    </p:spTree>
    <p:extLst>
      <p:ext uri="{BB962C8B-B14F-4D97-AF65-F5344CB8AC3E}">
        <p14:creationId xmlns:p14="http://schemas.microsoft.com/office/powerpoint/2010/main" val="73380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0D4B8391-4478-B946-B608-9DD71B86C9C3}" type="datetimeFigureOut">
              <a:rPr lang="en-US" smtClean="0"/>
              <a:t>4/24/2018</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B51A8FD1-FD8F-4B4C-8CCE-97DAA7BDC0EA}" type="slidenum">
              <a:rPr lang="en-US" smtClean="0"/>
              <a:t>‹#›</a:t>
            </a:fld>
            <a:endParaRPr lang="en-US"/>
          </a:p>
        </p:txBody>
      </p:sp>
    </p:spTree>
    <p:extLst>
      <p:ext uri="{BB962C8B-B14F-4D97-AF65-F5344CB8AC3E}">
        <p14:creationId xmlns:p14="http://schemas.microsoft.com/office/powerpoint/2010/main" val="450155444"/>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304CC-56EE-6046-A910-931788C0E68D}"/>
              </a:ext>
            </a:extLst>
          </p:cNvPr>
          <p:cNvSpPr>
            <a:spLocks noGrp="1"/>
          </p:cNvSpPr>
          <p:nvPr>
            <p:ph type="ctrTitle"/>
          </p:nvPr>
        </p:nvSpPr>
        <p:spPr/>
        <p:txBody>
          <a:bodyPr>
            <a:normAutofit/>
          </a:bodyPr>
          <a:lstStyle/>
          <a:p>
            <a:pPr algn="ctr"/>
            <a:r>
              <a:rPr lang="en-US" dirty="0"/>
              <a:t>BDAC Rates &amp; Fees </a:t>
            </a:r>
            <a:br>
              <a:rPr lang="en-US" dirty="0"/>
            </a:br>
            <a:r>
              <a:rPr lang="en-US" dirty="0"/>
              <a:t>Ad Hoc Committee</a:t>
            </a:r>
          </a:p>
        </p:txBody>
      </p:sp>
      <p:sp>
        <p:nvSpPr>
          <p:cNvPr id="3" name="Subtitle 2">
            <a:extLst>
              <a:ext uri="{FF2B5EF4-FFF2-40B4-BE49-F238E27FC236}">
                <a16:creationId xmlns:a16="http://schemas.microsoft.com/office/drawing/2014/main" id="{64F623B5-76A1-874A-BFA9-C09B5FA06B92}"/>
              </a:ext>
            </a:extLst>
          </p:cNvPr>
          <p:cNvSpPr>
            <a:spLocks noGrp="1"/>
          </p:cNvSpPr>
          <p:nvPr>
            <p:ph type="subTitle" idx="1"/>
          </p:nvPr>
        </p:nvSpPr>
        <p:spPr/>
        <p:txBody>
          <a:bodyPr>
            <a:normAutofit/>
          </a:bodyPr>
          <a:lstStyle/>
          <a:p>
            <a:pPr algn="ctr"/>
            <a:r>
              <a:rPr lang="en-US" dirty="0"/>
              <a:t>Preliminary Report</a:t>
            </a:r>
          </a:p>
          <a:p>
            <a:pPr algn="ctr"/>
            <a:r>
              <a:rPr lang="en-US" dirty="0"/>
              <a:t>4/25/2018</a:t>
            </a:r>
          </a:p>
        </p:txBody>
      </p:sp>
    </p:spTree>
    <p:extLst>
      <p:ext uri="{BB962C8B-B14F-4D97-AF65-F5344CB8AC3E}">
        <p14:creationId xmlns:p14="http://schemas.microsoft.com/office/powerpoint/2010/main" val="1306284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77A01-3A04-0943-9DC3-E64E638FE324}"/>
              </a:ext>
            </a:extLst>
          </p:cNvPr>
          <p:cNvSpPr>
            <a:spLocks noGrp="1"/>
          </p:cNvSpPr>
          <p:nvPr>
            <p:ph type="title"/>
          </p:nvPr>
        </p:nvSpPr>
        <p:spPr/>
        <p:txBody>
          <a:bodyPr/>
          <a:lstStyle/>
          <a:p>
            <a:pPr algn="ctr"/>
            <a:r>
              <a:rPr lang="en-US" dirty="0"/>
              <a:t>Ad Hoc Committee Members</a:t>
            </a:r>
          </a:p>
        </p:txBody>
      </p:sp>
      <p:sp>
        <p:nvSpPr>
          <p:cNvPr id="3" name="Content Placeholder 2">
            <a:extLst>
              <a:ext uri="{FF2B5EF4-FFF2-40B4-BE49-F238E27FC236}">
                <a16:creationId xmlns:a16="http://schemas.microsoft.com/office/drawing/2014/main" id="{E48507ED-A3DE-5F49-94DE-3D0EE3A89EFA}"/>
              </a:ext>
            </a:extLst>
          </p:cNvPr>
          <p:cNvSpPr>
            <a:spLocks noGrp="1"/>
          </p:cNvSpPr>
          <p:nvPr>
            <p:ph idx="1"/>
          </p:nvPr>
        </p:nvSpPr>
        <p:spPr/>
        <p:txBody>
          <a:bodyPr numCol="2">
            <a:normAutofit fontScale="70000" lnSpcReduction="20000"/>
          </a:bodyPr>
          <a:lstStyle/>
          <a:p>
            <a:r>
              <a:rPr lang="en-US" sz="2300" dirty="0"/>
              <a:t>Andy </a:t>
            </a:r>
            <a:r>
              <a:rPr lang="en-US" sz="2300" dirty="0" err="1"/>
              <a:t>Huckaba</a:t>
            </a:r>
            <a:r>
              <a:rPr lang="en-US" sz="2300" dirty="0"/>
              <a:t> – Chair, City of Lenexa, KS</a:t>
            </a:r>
          </a:p>
          <a:p>
            <a:r>
              <a:rPr lang="en-US" sz="2300" dirty="0"/>
              <a:t>Scott Bergmann – Vice Chair, CTIA</a:t>
            </a:r>
          </a:p>
          <a:p>
            <a:r>
              <a:rPr lang="en-US" sz="2300" dirty="0"/>
              <a:t>Richard Bennett</a:t>
            </a:r>
          </a:p>
          <a:p>
            <a:r>
              <a:rPr lang="en-US" sz="2300" dirty="0"/>
              <a:t>Kara Graves, CTIA</a:t>
            </a:r>
          </a:p>
          <a:p>
            <a:r>
              <a:rPr lang="en-US" sz="2300" dirty="0"/>
              <a:t>Larry Hanson, Georgia Municipal Association</a:t>
            </a:r>
          </a:p>
          <a:p>
            <a:r>
              <a:rPr lang="en-US" sz="2300" dirty="0"/>
              <a:t>Angie </a:t>
            </a:r>
            <a:r>
              <a:rPr lang="en-US" sz="2300" dirty="0" err="1"/>
              <a:t>Dickison</a:t>
            </a:r>
            <a:r>
              <a:rPr lang="en-US" sz="2300" dirty="0"/>
              <a:t>, State of Wisconsin</a:t>
            </a:r>
          </a:p>
          <a:p>
            <a:r>
              <a:rPr lang="en-US" sz="2300" dirty="0"/>
              <a:t>Ken Simon, Crown Castle</a:t>
            </a:r>
          </a:p>
          <a:p>
            <a:r>
              <a:rPr lang="en-US" sz="2300" dirty="0"/>
              <a:t>Monica Gambino, Crown Castle</a:t>
            </a:r>
          </a:p>
          <a:p>
            <a:r>
              <a:rPr lang="en-US" sz="2300" dirty="0"/>
              <a:t>Allen Bell, Georgia Power</a:t>
            </a:r>
          </a:p>
          <a:p>
            <a:r>
              <a:rPr lang="en-US" sz="2300" dirty="0"/>
              <a:t>Jonathan </a:t>
            </a:r>
            <a:r>
              <a:rPr lang="en-US" sz="2300" dirty="0" err="1"/>
              <a:t>Adelstein</a:t>
            </a:r>
            <a:r>
              <a:rPr lang="en-US" sz="2300" dirty="0"/>
              <a:t>, WIA</a:t>
            </a:r>
          </a:p>
          <a:p>
            <a:r>
              <a:rPr lang="en-US" sz="2300" dirty="0"/>
              <a:t>Sade </a:t>
            </a:r>
            <a:r>
              <a:rPr lang="en-US" sz="2300" dirty="0" err="1"/>
              <a:t>Oshinubi</a:t>
            </a:r>
            <a:r>
              <a:rPr lang="en-US" sz="2300" dirty="0"/>
              <a:t>, WIA</a:t>
            </a:r>
          </a:p>
          <a:p>
            <a:r>
              <a:rPr lang="en-US" sz="2300" dirty="0"/>
              <a:t>Shirley Bloomfield, NTCA</a:t>
            </a:r>
          </a:p>
          <a:p>
            <a:r>
              <a:rPr lang="en-US" sz="2300" dirty="0"/>
              <a:t>Brian Ford, NTCA</a:t>
            </a:r>
          </a:p>
          <a:p>
            <a:r>
              <a:rPr lang="en-US" sz="2300" dirty="0"/>
              <a:t>Clark Harris, T-Mobile</a:t>
            </a:r>
          </a:p>
          <a:p>
            <a:r>
              <a:rPr lang="en-US" sz="2300" dirty="0"/>
              <a:t>Christi Barnhart, Charter</a:t>
            </a:r>
          </a:p>
          <a:p>
            <a:r>
              <a:rPr lang="en-US" sz="2300" dirty="0"/>
              <a:t>Elizabeth Bowles, Aristotle</a:t>
            </a:r>
          </a:p>
          <a:p>
            <a:r>
              <a:rPr lang="en-US" sz="2300" dirty="0"/>
              <a:t>Christopher </a:t>
            </a:r>
            <a:r>
              <a:rPr lang="en-US" sz="2300" dirty="0" err="1"/>
              <a:t>Yoo</a:t>
            </a:r>
            <a:r>
              <a:rPr lang="en-US" sz="2300" dirty="0"/>
              <a:t>, University of Pennsylvania</a:t>
            </a:r>
          </a:p>
          <a:p>
            <a:r>
              <a:rPr lang="en-US" sz="2300" dirty="0"/>
              <a:t>Paul </a:t>
            </a:r>
            <a:r>
              <a:rPr lang="en-US" sz="2300" dirty="0" err="1"/>
              <a:t>D’Ari</a:t>
            </a:r>
            <a:r>
              <a:rPr lang="en-US" sz="2300" dirty="0"/>
              <a:t> - FCC</a:t>
            </a:r>
          </a:p>
          <a:p>
            <a:r>
              <a:rPr lang="en-US" sz="2300" dirty="0"/>
              <a:t>Brian Hurley – FCC</a:t>
            </a:r>
          </a:p>
          <a:p>
            <a:r>
              <a:rPr lang="en-US" sz="2300" dirty="0" err="1"/>
              <a:t>Jaiming</a:t>
            </a:r>
            <a:r>
              <a:rPr lang="en-US" sz="2300" dirty="0"/>
              <a:t> Shang - FCC</a:t>
            </a:r>
            <a:endParaRPr lang="en-US" dirty="0"/>
          </a:p>
          <a:p>
            <a:pPr marL="0" indent="0">
              <a:buNone/>
            </a:pPr>
            <a:endParaRPr lang="en-US" dirty="0"/>
          </a:p>
        </p:txBody>
      </p:sp>
    </p:spTree>
    <p:extLst>
      <p:ext uri="{BB962C8B-B14F-4D97-AF65-F5344CB8AC3E}">
        <p14:creationId xmlns:p14="http://schemas.microsoft.com/office/powerpoint/2010/main" val="3503948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915BB-8DF2-4A4E-9B1F-E263DBB68042}"/>
              </a:ext>
            </a:extLst>
          </p:cNvPr>
          <p:cNvSpPr>
            <a:spLocks noGrp="1"/>
          </p:cNvSpPr>
          <p:nvPr>
            <p:ph type="title"/>
          </p:nvPr>
        </p:nvSpPr>
        <p:spPr/>
        <p:txBody>
          <a:bodyPr/>
          <a:lstStyle/>
          <a:p>
            <a:pPr algn="ctr"/>
            <a:r>
              <a:rPr lang="en-US" dirty="0"/>
              <a:t>Principles</a:t>
            </a:r>
          </a:p>
        </p:txBody>
      </p:sp>
      <p:sp>
        <p:nvSpPr>
          <p:cNvPr id="3" name="Content Placeholder 2">
            <a:extLst>
              <a:ext uri="{FF2B5EF4-FFF2-40B4-BE49-F238E27FC236}">
                <a16:creationId xmlns:a16="http://schemas.microsoft.com/office/drawing/2014/main" id="{30B97A6A-AA37-8D44-972A-6EC34384EF7A}"/>
              </a:ext>
            </a:extLst>
          </p:cNvPr>
          <p:cNvSpPr>
            <a:spLocks noGrp="1"/>
          </p:cNvSpPr>
          <p:nvPr>
            <p:ph idx="1"/>
          </p:nvPr>
        </p:nvSpPr>
        <p:spPr/>
        <p:txBody>
          <a:bodyPr/>
          <a:lstStyle/>
          <a:p>
            <a:pPr marL="0" indent="0" algn="ctr">
              <a:buNone/>
            </a:pPr>
            <a:r>
              <a:rPr lang="en-US" sz="2400" i="1" dirty="0"/>
              <a:t>Purpose: Robust and affordable broadband should be available and accessible to all citizens, both urban and rural, throughout the United States.</a:t>
            </a: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13434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915BB-8DF2-4A4E-9B1F-E263DBB68042}"/>
              </a:ext>
            </a:extLst>
          </p:cNvPr>
          <p:cNvSpPr>
            <a:spLocks noGrp="1"/>
          </p:cNvSpPr>
          <p:nvPr>
            <p:ph type="title"/>
          </p:nvPr>
        </p:nvSpPr>
        <p:spPr/>
        <p:txBody>
          <a:bodyPr/>
          <a:lstStyle/>
          <a:p>
            <a:pPr algn="ctr"/>
            <a:r>
              <a:rPr lang="en-US" dirty="0"/>
              <a:t>Principles</a:t>
            </a:r>
          </a:p>
        </p:txBody>
      </p:sp>
      <p:sp>
        <p:nvSpPr>
          <p:cNvPr id="3" name="Content Placeholder 2">
            <a:extLst>
              <a:ext uri="{FF2B5EF4-FFF2-40B4-BE49-F238E27FC236}">
                <a16:creationId xmlns:a16="http://schemas.microsoft.com/office/drawing/2014/main" id="{30B97A6A-AA37-8D44-972A-6EC34384EF7A}"/>
              </a:ext>
            </a:extLst>
          </p:cNvPr>
          <p:cNvSpPr>
            <a:spLocks noGrp="1"/>
          </p:cNvSpPr>
          <p:nvPr>
            <p:ph idx="1"/>
          </p:nvPr>
        </p:nvSpPr>
        <p:spPr>
          <a:xfrm>
            <a:off x="4713668" y="283335"/>
            <a:ext cx="7070501" cy="6297769"/>
          </a:xfrm>
        </p:spPr>
        <p:txBody>
          <a:bodyPr anchor="t">
            <a:normAutofit fontScale="77500" lnSpcReduction="20000"/>
          </a:bodyPr>
          <a:lstStyle/>
          <a:p>
            <a:pPr marL="0" lvl="0" indent="0" algn="ctr">
              <a:buNone/>
            </a:pPr>
            <a:r>
              <a:rPr lang="en-US" sz="1900" b="1" i="1" dirty="0"/>
              <a:t>To promote broadband deployment, rights-of-way fees should meet the following principles:</a:t>
            </a:r>
            <a:endParaRPr lang="en-US" sz="1900" dirty="0"/>
          </a:p>
          <a:p>
            <a:pPr lvl="0"/>
            <a:r>
              <a:rPr lang="en-US" sz="1900" b="1" dirty="0"/>
              <a:t>Fair partnership</a:t>
            </a:r>
          </a:p>
          <a:p>
            <a:pPr lvl="1"/>
            <a:r>
              <a:rPr lang="en-US" sz="1900" dirty="0"/>
              <a:t>Fair and equitable for all parties to insure a lasting relationship</a:t>
            </a:r>
          </a:p>
          <a:p>
            <a:pPr lvl="0"/>
            <a:r>
              <a:rPr lang="en-US" sz="1900" b="1" dirty="0"/>
              <a:t>Future proof</a:t>
            </a:r>
          </a:p>
          <a:p>
            <a:pPr lvl="1"/>
            <a:r>
              <a:rPr lang="en-US" sz="1900" dirty="0"/>
              <a:t>Allow for growth and innovation while being sensitivity to community needs</a:t>
            </a:r>
          </a:p>
          <a:p>
            <a:pPr lvl="0"/>
            <a:r>
              <a:rPr lang="en-US" sz="1900" b="1" dirty="0"/>
              <a:t>Nondiscriminatory</a:t>
            </a:r>
          </a:p>
          <a:p>
            <a:pPr lvl="1"/>
            <a:r>
              <a:rPr lang="en-US" sz="1900" dirty="0"/>
              <a:t>Neutral treatment and access of all technologies and communication providers </a:t>
            </a:r>
          </a:p>
          <a:p>
            <a:pPr lvl="0"/>
            <a:r>
              <a:rPr lang="en-US" sz="1900" b="1" dirty="0"/>
              <a:t>Public Rights-of-Way for the use and benefit of the greater community</a:t>
            </a:r>
          </a:p>
          <a:p>
            <a:pPr lvl="1"/>
            <a:r>
              <a:rPr lang="en-US" sz="1900" dirty="0"/>
              <a:t>Deployment and delivery of services for the greater good</a:t>
            </a:r>
          </a:p>
          <a:p>
            <a:pPr lvl="0"/>
            <a:r>
              <a:rPr lang="en-US" sz="1900" b="1" dirty="0"/>
              <a:t>Sense of Urgency</a:t>
            </a:r>
          </a:p>
          <a:p>
            <a:pPr lvl="1"/>
            <a:r>
              <a:rPr lang="en-US" sz="1900" dirty="0"/>
              <a:t>To Remove unfair or excessive rates and fees in order to provide all Americans access to Broadband</a:t>
            </a:r>
          </a:p>
          <a:p>
            <a:pPr lvl="0"/>
            <a:r>
              <a:rPr lang="en-US" sz="1900" b="1" dirty="0"/>
              <a:t>Simplicity</a:t>
            </a:r>
          </a:p>
          <a:p>
            <a:pPr lvl="1"/>
            <a:r>
              <a:rPr lang="en-US" sz="1900" dirty="0"/>
              <a:t>Clear and well-defined solutions that are not unnecessarily complex or time consuming</a:t>
            </a:r>
          </a:p>
          <a:p>
            <a:pPr lvl="0"/>
            <a:r>
              <a:rPr lang="en-US" sz="1900" b="1" dirty="0"/>
              <a:t>Transparent</a:t>
            </a:r>
          </a:p>
          <a:p>
            <a:pPr lvl="1"/>
            <a:r>
              <a:rPr lang="en-US" sz="1900" dirty="0"/>
              <a:t>Clear visibility and understanding of all fees and rates</a:t>
            </a:r>
          </a:p>
          <a:p>
            <a:pPr marL="0" indent="0">
              <a:buNone/>
            </a:pP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953873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15BCA-F226-F143-86E7-1C245769355E}"/>
              </a:ext>
            </a:extLst>
          </p:cNvPr>
          <p:cNvSpPr>
            <a:spLocks noGrp="1"/>
          </p:cNvSpPr>
          <p:nvPr>
            <p:ph type="title"/>
          </p:nvPr>
        </p:nvSpPr>
        <p:spPr/>
        <p:txBody>
          <a:bodyPr/>
          <a:lstStyle/>
          <a:p>
            <a:pPr algn="ctr"/>
            <a:r>
              <a:rPr lang="en-US" dirty="0"/>
              <a:t>Key Learnings</a:t>
            </a:r>
          </a:p>
        </p:txBody>
      </p:sp>
      <p:sp>
        <p:nvSpPr>
          <p:cNvPr id="3" name="Content Placeholder 2">
            <a:extLst>
              <a:ext uri="{FF2B5EF4-FFF2-40B4-BE49-F238E27FC236}">
                <a16:creationId xmlns:a16="http://schemas.microsoft.com/office/drawing/2014/main" id="{20317831-7733-9340-8592-7A7A16EDF557}"/>
              </a:ext>
            </a:extLst>
          </p:cNvPr>
          <p:cNvSpPr>
            <a:spLocks noGrp="1"/>
          </p:cNvSpPr>
          <p:nvPr>
            <p:ph idx="1"/>
          </p:nvPr>
        </p:nvSpPr>
        <p:spPr/>
        <p:txBody>
          <a:bodyPr/>
          <a:lstStyle/>
          <a:p>
            <a:pPr lvl="0"/>
            <a:r>
              <a:rPr lang="en-US" dirty="0"/>
              <a:t>Definitions of Methods (cost, market, revenue, hybrid, new methods, all-in rates)</a:t>
            </a:r>
          </a:p>
          <a:p>
            <a:pPr lvl="0"/>
            <a:r>
              <a:rPr lang="en-US" dirty="0"/>
              <a:t>Exploration of Perspectives</a:t>
            </a:r>
          </a:p>
          <a:p>
            <a:pPr lvl="0"/>
            <a:r>
              <a:rPr lang="en-US" dirty="0"/>
              <a:t>Simplified Categorizations</a:t>
            </a:r>
          </a:p>
          <a:p>
            <a:pPr lvl="1"/>
            <a:r>
              <a:rPr lang="en-US" b="1" dirty="0"/>
              <a:t>Event or One-time fees</a:t>
            </a:r>
            <a:r>
              <a:rPr lang="en-US" dirty="0"/>
              <a:t> such as application and permit fees</a:t>
            </a:r>
          </a:p>
          <a:p>
            <a:pPr lvl="1"/>
            <a:r>
              <a:rPr lang="en-US" b="1" dirty="0"/>
              <a:t>Rental rates</a:t>
            </a:r>
            <a:r>
              <a:rPr lang="en-US" dirty="0"/>
              <a:t> – reoccurring and pertaining to poles and structures</a:t>
            </a:r>
          </a:p>
          <a:p>
            <a:pPr lvl="1"/>
            <a:r>
              <a:rPr lang="en-US" b="1" dirty="0"/>
              <a:t>Access rates</a:t>
            </a:r>
            <a:r>
              <a:rPr lang="en-US" dirty="0"/>
              <a:t> – reoccurring and pertaining to access to the public right of way</a:t>
            </a:r>
          </a:p>
          <a:p>
            <a:endParaRPr lang="en-US" dirty="0"/>
          </a:p>
        </p:txBody>
      </p:sp>
    </p:spTree>
    <p:extLst>
      <p:ext uri="{BB962C8B-B14F-4D97-AF65-F5344CB8AC3E}">
        <p14:creationId xmlns:p14="http://schemas.microsoft.com/office/powerpoint/2010/main" val="3519344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C4C33-0564-D641-B34A-E20CC6381752}"/>
              </a:ext>
            </a:extLst>
          </p:cNvPr>
          <p:cNvSpPr>
            <a:spLocks noGrp="1"/>
          </p:cNvSpPr>
          <p:nvPr>
            <p:ph type="title"/>
          </p:nvPr>
        </p:nvSpPr>
        <p:spPr/>
        <p:txBody>
          <a:bodyPr/>
          <a:lstStyle/>
          <a:p>
            <a:pPr algn="ctr"/>
            <a:r>
              <a:rPr lang="en-US" dirty="0"/>
              <a:t>Data Analysis</a:t>
            </a:r>
          </a:p>
        </p:txBody>
      </p:sp>
      <p:sp>
        <p:nvSpPr>
          <p:cNvPr id="3" name="Content Placeholder 2">
            <a:extLst>
              <a:ext uri="{FF2B5EF4-FFF2-40B4-BE49-F238E27FC236}">
                <a16:creationId xmlns:a16="http://schemas.microsoft.com/office/drawing/2014/main" id="{0A51DCE4-0E17-5943-8482-B025CF9C113B}"/>
              </a:ext>
            </a:extLst>
          </p:cNvPr>
          <p:cNvSpPr>
            <a:spLocks noGrp="1"/>
          </p:cNvSpPr>
          <p:nvPr>
            <p:ph idx="1"/>
          </p:nvPr>
        </p:nvSpPr>
        <p:spPr/>
        <p:txBody>
          <a:bodyPr>
            <a:normAutofit/>
          </a:bodyPr>
          <a:lstStyle/>
          <a:p>
            <a:r>
              <a:rPr lang="en-US" sz="1900" dirty="0"/>
              <a:t>Data Collection</a:t>
            </a:r>
            <a:endParaRPr lang="en-US" sz="1900" b="1" dirty="0"/>
          </a:p>
          <a:p>
            <a:pPr lvl="1"/>
            <a:r>
              <a:rPr lang="en-US" sz="1700" dirty="0"/>
              <a:t>Data voluntarily submitted by BDAC participants</a:t>
            </a:r>
          </a:p>
          <a:p>
            <a:pPr lvl="1"/>
            <a:r>
              <a:rPr lang="en-US" sz="1700" dirty="0"/>
              <a:t>Convenience sample – not necessarily representative </a:t>
            </a:r>
          </a:p>
          <a:p>
            <a:r>
              <a:rPr lang="en-US" sz="1900" dirty="0"/>
              <a:t>Data Observation</a:t>
            </a:r>
            <a:endParaRPr lang="en-US" sz="1900" b="1" dirty="0"/>
          </a:p>
          <a:p>
            <a:pPr lvl="1"/>
            <a:r>
              <a:rPr lang="en-US" sz="1700" dirty="0"/>
              <a:t>Sufficient data on rates for pole attachments and right-of-way access</a:t>
            </a:r>
            <a:endParaRPr lang="en-US" sz="1500" dirty="0"/>
          </a:p>
          <a:p>
            <a:pPr lvl="1"/>
            <a:r>
              <a:rPr lang="en-US" sz="1700" dirty="0"/>
              <a:t>1,204 cases for both wired (592) and wireless (612) pole attachments</a:t>
            </a:r>
          </a:p>
          <a:p>
            <a:pPr lvl="1"/>
            <a:r>
              <a:rPr lang="en-US" sz="1700" dirty="0"/>
              <a:t>Insufficient data on rates for conduits and ducts for analysis </a:t>
            </a:r>
          </a:p>
        </p:txBody>
      </p:sp>
    </p:spTree>
    <p:extLst>
      <p:ext uri="{BB962C8B-B14F-4D97-AF65-F5344CB8AC3E}">
        <p14:creationId xmlns:p14="http://schemas.microsoft.com/office/powerpoint/2010/main" val="3763953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C4C33-0564-D641-B34A-E20CC6381752}"/>
              </a:ext>
            </a:extLst>
          </p:cNvPr>
          <p:cNvSpPr>
            <a:spLocks noGrp="1"/>
          </p:cNvSpPr>
          <p:nvPr>
            <p:ph type="title"/>
          </p:nvPr>
        </p:nvSpPr>
        <p:spPr/>
        <p:txBody>
          <a:bodyPr/>
          <a:lstStyle/>
          <a:p>
            <a:pPr algn="ctr"/>
            <a:r>
              <a:rPr lang="en-US" dirty="0"/>
              <a:t>Data Analysis</a:t>
            </a:r>
          </a:p>
        </p:txBody>
      </p:sp>
      <p:sp>
        <p:nvSpPr>
          <p:cNvPr id="3" name="Content Placeholder 2">
            <a:extLst>
              <a:ext uri="{FF2B5EF4-FFF2-40B4-BE49-F238E27FC236}">
                <a16:creationId xmlns:a16="http://schemas.microsoft.com/office/drawing/2014/main" id="{0A51DCE4-0E17-5943-8482-B025CF9C113B}"/>
              </a:ext>
            </a:extLst>
          </p:cNvPr>
          <p:cNvSpPr>
            <a:spLocks noGrp="1"/>
          </p:cNvSpPr>
          <p:nvPr>
            <p:ph idx="1"/>
          </p:nvPr>
        </p:nvSpPr>
        <p:spPr>
          <a:xfrm>
            <a:off x="5118447" y="803187"/>
            <a:ext cx="6281873" cy="498952"/>
          </a:xfrm>
        </p:spPr>
        <p:txBody>
          <a:bodyPr/>
          <a:lstStyle/>
          <a:p>
            <a:r>
              <a:rPr lang="en-US" b="1" dirty="0"/>
              <a:t>Wired vs. Wireless </a:t>
            </a:r>
            <a:r>
              <a:rPr lang="en-US" dirty="0"/>
              <a:t>Pole Attachment Rates</a:t>
            </a:r>
          </a:p>
          <a:p>
            <a:endParaRPr lang="en-US" dirty="0"/>
          </a:p>
        </p:txBody>
      </p:sp>
      <p:graphicFrame>
        <p:nvGraphicFramePr>
          <p:cNvPr id="4" name="Table 3">
            <a:extLst>
              <a:ext uri="{FF2B5EF4-FFF2-40B4-BE49-F238E27FC236}">
                <a16:creationId xmlns:a16="http://schemas.microsoft.com/office/drawing/2014/main" id="{B68A0081-D889-4D6F-9168-22BA6B0C9FFD}"/>
              </a:ext>
            </a:extLst>
          </p:cNvPr>
          <p:cNvGraphicFramePr>
            <a:graphicFrameLocks noGrp="1"/>
          </p:cNvGraphicFramePr>
          <p:nvPr>
            <p:extLst/>
          </p:nvPr>
        </p:nvGraphicFramePr>
        <p:xfrm>
          <a:off x="5251490" y="1059871"/>
          <a:ext cx="6015785" cy="875373"/>
        </p:xfrm>
        <a:graphic>
          <a:graphicData uri="http://schemas.openxmlformats.org/drawingml/2006/table">
            <a:tbl>
              <a:tblPr firstRow="1" firstCol="1" bandRow="1">
                <a:tableStyleId>{5C22544A-7EE6-4342-B048-85BDC9FD1C3A}</a:tableStyleId>
              </a:tblPr>
              <a:tblGrid>
                <a:gridCol w="3115319">
                  <a:extLst>
                    <a:ext uri="{9D8B030D-6E8A-4147-A177-3AD203B41FA5}">
                      <a16:colId xmlns:a16="http://schemas.microsoft.com/office/drawing/2014/main" val="995857344"/>
                    </a:ext>
                  </a:extLst>
                </a:gridCol>
                <a:gridCol w="966822">
                  <a:extLst>
                    <a:ext uri="{9D8B030D-6E8A-4147-A177-3AD203B41FA5}">
                      <a16:colId xmlns:a16="http://schemas.microsoft.com/office/drawing/2014/main" val="637608593"/>
                    </a:ext>
                  </a:extLst>
                </a:gridCol>
                <a:gridCol w="966822">
                  <a:extLst>
                    <a:ext uri="{9D8B030D-6E8A-4147-A177-3AD203B41FA5}">
                      <a16:colId xmlns:a16="http://schemas.microsoft.com/office/drawing/2014/main" val="861535081"/>
                    </a:ext>
                  </a:extLst>
                </a:gridCol>
                <a:gridCol w="966822">
                  <a:extLst>
                    <a:ext uri="{9D8B030D-6E8A-4147-A177-3AD203B41FA5}">
                      <a16:colId xmlns:a16="http://schemas.microsoft.com/office/drawing/2014/main" val="3756630023"/>
                    </a:ext>
                  </a:extLst>
                </a:gridCol>
              </a:tblGrid>
              <a:tr h="271969">
                <a:tc>
                  <a:txBody>
                    <a:bodyPr/>
                    <a:lstStyle/>
                    <a:p>
                      <a:pPr marL="0" marR="0" algn="ctr">
                        <a:spcBef>
                          <a:spcPts val="0"/>
                        </a:spcBef>
                        <a:spcAft>
                          <a:spcPts val="0"/>
                        </a:spcAft>
                      </a:pPr>
                      <a:r>
                        <a:rPr lang="en-US" sz="1200" dirty="0">
                          <a:effectLst/>
                        </a:rPr>
                        <a:t>(Annual,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Mean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Median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Std. Dev.</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24236909"/>
                  </a:ext>
                </a:extLst>
              </a:tr>
              <a:tr h="301702">
                <a:tc>
                  <a:txBody>
                    <a:bodyPr/>
                    <a:lstStyle/>
                    <a:p>
                      <a:pPr marL="0" marR="0" algn="ctr">
                        <a:spcBef>
                          <a:spcPts val="0"/>
                        </a:spcBef>
                        <a:spcAft>
                          <a:spcPts val="0"/>
                        </a:spcAft>
                      </a:pPr>
                      <a:r>
                        <a:rPr lang="en-US" sz="1200" dirty="0">
                          <a:effectLst/>
                        </a:rPr>
                        <a:t>Wired Pole Attachments (</a:t>
                      </a:r>
                      <a:r>
                        <a:rPr lang="en-US" sz="1200" i="1" dirty="0">
                          <a:effectLst/>
                        </a:rPr>
                        <a:t>n</a:t>
                      </a:r>
                      <a:r>
                        <a:rPr lang="en-US" sz="1200" dirty="0">
                          <a:effectLst/>
                        </a:rPr>
                        <a:t> = 577)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17.58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15.56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12.47</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40655746"/>
                  </a:ext>
                </a:extLst>
              </a:tr>
              <a:tr h="301702">
                <a:tc>
                  <a:txBody>
                    <a:bodyPr/>
                    <a:lstStyle/>
                    <a:p>
                      <a:pPr marL="0" marR="0" algn="ctr">
                        <a:spcBef>
                          <a:spcPts val="0"/>
                        </a:spcBef>
                        <a:spcAft>
                          <a:spcPts val="0"/>
                        </a:spcAft>
                      </a:pPr>
                      <a:r>
                        <a:rPr lang="en-US" sz="1200" dirty="0">
                          <a:effectLst/>
                        </a:rPr>
                        <a:t>Wireless Pole Attachments (</a:t>
                      </a:r>
                      <a:r>
                        <a:rPr lang="en-US" sz="1200" i="1" dirty="0">
                          <a:effectLst/>
                        </a:rPr>
                        <a:t>n</a:t>
                      </a:r>
                      <a:r>
                        <a:rPr lang="en-US" sz="1200" dirty="0">
                          <a:effectLst/>
                        </a:rPr>
                        <a:t> = 402)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505.56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56.60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939.30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27304454"/>
                  </a:ext>
                </a:extLst>
              </a:tr>
            </a:tbl>
          </a:graphicData>
        </a:graphic>
      </p:graphicFrame>
      <p:sp>
        <p:nvSpPr>
          <p:cNvPr id="5" name="Content Placeholder 2">
            <a:extLst>
              <a:ext uri="{FF2B5EF4-FFF2-40B4-BE49-F238E27FC236}">
                <a16:creationId xmlns:a16="http://schemas.microsoft.com/office/drawing/2014/main" id="{B8CDD5D6-E63C-4696-B524-C9A0CFC4AD08}"/>
              </a:ext>
            </a:extLst>
          </p:cNvPr>
          <p:cNvSpPr txBox="1">
            <a:spLocks/>
          </p:cNvSpPr>
          <p:nvPr/>
        </p:nvSpPr>
        <p:spPr>
          <a:xfrm>
            <a:off x="5122359" y="2120086"/>
            <a:ext cx="6281873" cy="498952"/>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r>
              <a:rPr lang="en-US" b="1" dirty="0"/>
              <a:t>Regulated vs. Unregulated </a:t>
            </a:r>
            <a:r>
              <a:rPr lang="en-US" dirty="0"/>
              <a:t>Pole Attachment Rates </a:t>
            </a:r>
          </a:p>
        </p:txBody>
      </p:sp>
      <p:sp>
        <p:nvSpPr>
          <p:cNvPr id="6" name="Content Placeholder 2">
            <a:extLst>
              <a:ext uri="{FF2B5EF4-FFF2-40B4-BE49-F238E27FC236}">
                <a16:creationId xmlns:a16="http://schemas.microsoft.com/office/drawing/2014/main" id="{40A715F1-D9AF-4D67-8D42-93E02955FD26}"/>
              </a:ext>
            </a:extLst>
          </p:cNvPr>
          <p:cNvSpPr txBox="1">
            <a:spLocks/>
          </p:cNvSpPr>
          <p:nvPr/>
        </p:nvSpPr>
        <p:spPr>
          <a:xfrm>
            <a:off x="5122359" y="4150484"/>
            <a:ext cx="6281873" cy="498952"/>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r>
              <a:rPr lang="en-US" b="1" dirty="0"/>
              <a:t>Wireless Right of Way (ROW) </a:t>
            </a:r>
            <a:r>
              <a:rPr lang="en-US" dirty="0"/>
              <a:t>Rate Statistics</a:t>
            </a:r>
          </a:p>
        </p:txBody>
      </p:sp>
      <p:graphicFrame>
        <p:nvGraphicFramePr>
          <p:cNvPr id="7" name="Table 6">
            <a:extLst>
              <a:ext uri="{FF2B5EF4-FFF2-40B4-BE49-F238E27FC236}">
                <a16:creationId xmlns:a16="http://schemas.microsoft.com/office/drawing/2014/main" id="{85BB0336-18F8-4765-B30C-8E0F4C7A3DD5}"/>
              </a:ext>
            </a:extLst>
          </p:cNvPr>
          <p:cNvGraphicFramePr>
            <a:graphicFrameLocks noGrp="1"/>
          </p:cNvGraphicFramePr>
          <p:nvPr>
            <p:extLst/>
          </p:nvPr>
        </p:nvGraphicFramePr>
        <p:xfrm>
          <a:off x="5287584" y="2596575"/>
          <a:ext cx="6015785" cy="1412015"/>
        </p:xfrm>
        <a:graphic>
          <a:graphicData uri="http://schemas.openxmlformats.org/drawingml/2006/table">
            <a:tbl>
              <a:tblPr firstRow="1" firstCol="1" bandRow="1">
                <a:tableStyleId>{5C22544A-7EE6-4342-B048-85BDC9FD1C3A}</a:tableStyleId>
              </a:tblPr>
              <a:tblGrid>
                <a:gridCol w="1756282">
                  <a:extLst>
                    <a:ext uri="{9D8B030D-6E8A-4147-A177-3AD203B41FA5}">
                      <a16:colId xmlns:a16="http://schemas.microsoft.com/office/drawing/2014/main" val="3305518568"/>
                    </a:ext>
                  </a:extLst>
                </a:gridCol>
                <a:gridCol w="1828800">
                  <a:extLst>
                    <a:ext uri="{9D8B030D-6E8A-4147-A177-3AD203B41FA5}">
                      <a16:colId xmlns:a16="http://schemas.microsoft.com/office/drawing/2014/main" val="1849891924"/>
                    </a:ext>
                  </a:extLst>
                </a:gridCol>
                <a:gridCol w="804042">
                  <a:extLst>
                    <a:ext uri="{9D8B030D-6E8A-4147-A177-3AD203B41FA5}">
                      <a16:colId xmlns:a16="http://schemas.microsoft.com/office/drawing/2014/main" val="3231943360"/>
                    </a:ext>
                  </a:extLst>
                </a:gridCol>
                <a:gridCol w="780393">
                  <a:extLst>
                    <a:ext uri="{9D8B030D-6E8A-4147-A177-3AD203B41FA5}">
                      <a16:colId xmlns:a16="http://schemas.microsoft.com/office/drawing/2014/main" val="2493741409"/>
                    </a:ext>
                  </a:extLst>
                </a:gridCol>
                <a:gridCol w="846268">
                  <a:extLst>
                    <a:ext uri="{9D8B030D-6E8A-4147-A177-3AD203B41FA5}">
                      <a16:colId xmlns:a16="http://schemas.microsoft.com/office/drawing/2014/main" val="2138353800"/>
                    </a:ext>
                  </a:extLst>
                </a:gridCol>
              </a:tblGrid>
              <a:tr h="282403">
                <a:tc>
                  <a:txBody>
                    <a:bodyPr/>
                    <a:lstStyle/>
                    <a:p>
                      <a:pPr marL="0" marR="0" algn="ctr">
                        <a:lnSpc>
                          <a:spcPct val="107000"/>
                        </a:lnSpc>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(Annual,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Mean</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Median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Std. Dev.</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4491056"/>
                  </a:ext>
                </a:extLst>
              </a:tr>
              <a:tr h="282403">
                <a:tc rowSpan="2">
                  <a:txBody>
                    <a:bodyPr/>
                    <a:lstStyle/>
                    <a:p>
                      <a:pPr marL="0" marR="0" algn="ctr">
                        <a:lnSpc>
                          <a:spcPct val="107000"/>
                        </a:lnSpc>
                        <a:spcBef>
                          <a:spcPts val="0"/>
                        </a:spcBef>
                        <a:spcAft>
                          <a:spcPts val="0"/>
                        </a:spcAft>
                      </a:pPr>
                      <a:r>
                        <a:rPr lang="en-US" sz="1200" dirty="0">
                          <a:effectLst/>
                        </a:rPr>
                        <a:t>Wired Attachment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Regulated (</a:t>
                      </a:r>
                      <a:r>
                        <a:rPr lang="en-US" sz="1200" i="1" dirty="0">
                          <a:effectLst/>
                        </a:rPr>
                        <a:t>n</a:t>
                      </a:r>
                      <a:r>
                        <a:rPr lang="en-US" sz="1200" dirty="0">
                          <a:effectLst/>
                        </a:rPr>
                        <a:t> = 254)</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13.97</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9.90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12.07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6765717"/>
                  </a:ext>
                </a:extLst>
              </a:tr>
              <a:tr h="282403">
                <a:tc vMerge="1">
                  <a:txBody>
                    <a:bodyPr/>
                    <a:lstStyle/>
                    <a:p>
                      <a:endParaRPr lang="en-US"/>
                    </a:p>
                  </a:txBody>
                  <a:tcPr/>
                </a:tc>
                <a:tc>
                  <a:txBody>
                    <a:bodyPr/>
                    <a:lstStyle/>
                    <a:p>
                      <a:pPr marL="0" marR="0" algn="ctr">
                        <a:lnSpc>
                          <a:spcPct val="107000"/>
                        </a:lnSpc>
                        <a:spcBef>
                          <a:spcPts val="0"/>
                        </a:spcBef>
                        <a:spcAft>
                          <a:spcPts val="0"/>
                        </a:spcAft>
                      </a:pPr>
                      <a:r>
                        <a:rPr lang="en-US" sz="1200" dirty="0">
                          <a:effectLst/>
                        </a:rPr>
                        <a:t>Unregulated (</a:t>
                      </a:r>
                      <a:r>
                        <a:rPr lang="en-US" sz="1200" i="1" dirty="0">
                          <a:effectLst/>
                        </a:rPr>
                        <a:t>n</a:t>
                      </a:r>
                      <a:r>
                        <a:rPr lang="en-US" sz="1200" dirty="0">
                          <a:effectLst/>
                        </a:rPr>
                        <a:t> = 228)</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21.86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20.01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13.04</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39917217"/>
                  </a:ext>
                </a:extLst>
              </a:tr>
              <a:tr h="282403">
                <a:tc rowSpan="2">
                  <a:txBody>
                    <a:bodyPr/>
                    <a:lstStyle/>
                    <a:p>
                      <a:pPr marL="0" marR="0" algn="ctr">
                        <a:lnSpc>
                          <a:spcPct val="107000"/>
                        </a:lnSpc>
                        <a:spcBef>
                          <a:spcPts val="0"/>
                        </a:spcBef>
                        <a:spcAft>
                          <a:spcPts val="0"/>
                        </a:spcAft>
                      </a:pPr>
                      <a:r>
                        <a:rPr lang="en-US" sz="1200" dirty="0">
                          <a:effectLst/>
                        </a:rPr>
                        <a:t>Wireless Attachment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Regulated (</a:t>
                      </a:r>
                      <a:r>
                        <a:rPr lang="en-US" sz="1200" i="1" dirty="0">
                          <a:effectLst/>
                        </a:rPr>
                        <a:t>n</a:t>
                      </a:r>
                      <a:r>
                        <a:rPr lang="en-US" sz="1200" dirty="0">
                          <a:effectLst/>
                        </a:rPr>
                        <a:t> = 255)</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224.25</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50.00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505.51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9485140"/>
                  </a:ext>
                </a:extLst>
              </a:tr>
              <a:tr h="282403">
                <a:tc vMerge="1">
                  <a:txBody>
                    <a:bodyPr/>
                    <a:lstStyle/>
                    <a:p>
                      <a:endParaRPr lang="en-US"/>
                    </a:p>
                  </a:txBody>
                  <a:tcPr/>
                </a:tc>
                <a:tc>
                  <a:txBody>
                    <a:bodyPr/>
                    <a:lstStyle/>
                    <a:p>
                      <a:pPr marL="0" marR="0" algn="ctr">
                        <a:lnSpc>
                          <a:spcPct val="107000"/>
                        </a:lnSpc>
                        <a:spcBef>
                          <a:spcPts val="0"/>
                        </a:spcBef>
                        <a:spcAft>
                          <a:spcPts val="0"/>
                        </a:spcAft>
                      </a:pPr>
                      <a:r>
                        <a:rPr lang="en-US" sz="1200" dirty="0">
                          <a:effectLst/>
                        </a:rPr>
                        <a:t>Unregulated (</a:t>
                      </a:r>
                      <a:r>
                        <a:rPr lang="en-US" sz="1200" i="1" dirty="0">
                          <a:effectLst/>
                        </a:rPr>
                        <a:t>n</a:t>
                      </a:r>
                      <a:r>
                        <a:rPr lang="en-US" sz="1200" dirty="0">
                          <a:effectLst/>
                        </a:rPr>
                        <a:t> = 147)</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993.55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360.00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1,265.19</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12955944"/>
                  </a:ext>
                </a:extLst>
              </a:tr>
            </a:tbl>
          </a:graphicData>
        </a:graphic>
      </p:graphicFrame>
      <p:graphicFrame>
        <p:nvGraphicFramePr>
          <p:cNvPr id="8" name="Table 7">
            <a:extLst>
              <a:ext uri="{FF2B5EF4-FFF2-40B4-BE49-F238E27FC236}">
                <a16:creationId xmlns:a16="http://schemas.microsoft.com/office/drawing/2014/main" id="{A41542BD-E36C-4C18-802F-E4A4B09CD3A6}"/>
              </a:ext>
            </a:extLst>
          </p:cNvPr>
          <p:cNvGraphicFramePr>
            <a:graphicFrameLocks noGrp="1"/>
          </p:cNvGraphicFramePr>
          <p:nvPr>
            <p:extLst/>
          </p:nvPr>
        </p:nvGraphicFramePr>
        <p:xfrm>
          <a:off x="5287584" y="4649033"/>
          <a:ext cx="6015785" cy="875373"/>
        </p:xfrm>
        <a:graphic>
          <a:graphicData uri="http://schemas.openxmlformats.org/drawingml/2006/table">
            <a:tbl>
              <a:tblPr firstRow="1" firstCol="1" bandRow="1">
                <a:tableStyleId>{5C22544A-7EE6-4342-B048-85BDC9FD1C3A}</a:tableStyleId>
              </a:tblPr>
              <a:tblGrid>
                <a:gridCol w="3115319">
                  <a:extLst>
                    <a:ext uri="{9D8B030D-6E8A-4147-A177-3AD203B41FA5}">
                      <a16:colId xmlns:a16="http://schemas.microsoft.com/office/drawing/2014/main" val="995857344"/>
                    </a:ext>
                  </a:extLst>
                </a:gridCol>
                <a:gridCol w="966822">
                  <a:extLst>
                    <a:ext uri="{9D8B030D-6E8A-4147-A177-3AD203B41FA5}">
                      <a16:colId xmlns:a16="http://schemas.microsoft.com/office/drawing/2014/main" val="637608593"/>
                    </a:ext>
                  </a:extLst>
                </a:gridCol>
                <a:gridCol w="966822">
                  <a:extLst>
                    <a:ext uri="{9D8B030D-6E8A-4147-A177-3AD203B41FA5}">
                      <a16:colId xmlns:a16="http://schemas.microsoft.com/office/drawing/2014/main" val="861535081"/>
                    </a:ext>
                  </a:extLst>
                </a:gridCol>
                <a:gridCol w="966822">
                  <a:extLst>
                    <a:ext uri="{9D8B030D-6E8A-4147-A177-3AD203B41FA5}">
                      <a16:colId xmlns:a16="http://schemas.microsoft.com/office/drawing/2014/main" val="3756630023"/>
                    </a:ext>
                  </a:extLst>
                </a:gridCol>
              </a:tblGrid>
              <a:tr h="271969">
                <a:tc>
                  <a:txBody>
                    <a:bodyPr/>
                    <a:lstStyle/>
                    <a:p>
                      <a:pPr marL="0" marR="0" algn="ctr">
                        <a:spcBef>
                          <a:spcPts val="0"/>
                        </a:spcBef>
                        <a:spcAft>
                          <a:spcPts val="0"/>
                        </a:spcAft>
                      </a:pPr>
                      <a:r>
                        <a:rPr lang="en-US" sz="1200" dirty="0">
                          <a:effectLst/>
                        </a:rPr>
                        <a:t>(Annual,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Mean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Median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Std. Dev.</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24236909"/>
                  </a:ext>
                </a:extLst>
              </a:tr>
              <a:tr h="301702">
                <a:tc>
                  <a:txBody>
                    <a:bodyPr/>
                    <a:lstStyle/>
                    <a:p>
                      <a:pPr marL="0" marR="0" algn="ctr">
                        <a:spcBef>
                          <a:spcPts val="0"/>
                        </a:spcBef>
                        <a:spcAft>
                          <a:spcPts val="0"/>
                        </a:spcAft>
                      </a:pPr>
                      <a:r>
                        <a:rPr lang="en-US" sz="1200" dirty="0">
                          <a:effectLst/>
                        </a:rPr>
                        <a:t>IOU’s (</a:t>
                      </a:r>
                      <a:r>
                        <a:rPr lang="en-US" sz="1200" i="1" dirty="0">
                          <a:effectLst/>
                        </a:rPr>
                        <a:t>n</a:t>
                      </a:r>
                      <a:r>
                        <a:rPr lang="en-US" sz="1200" dirty="0">
                          <a:effectLst/>
                        </a:rPr>
                        <a:t> = 19)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404.30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100.00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503.25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40655746"/>
                  </a:ext>
                </a:extLst>
              </a:tr>
              <a:tr h="301702">
                <a:tc>
                  <a:txBody>
                    <a:bodyPr/>
                    <a:lstStyle/>
                    <a:p>
                      <a:pPr marL="0" marR="0" algn="ctr">
                        <a:spcBef>
                          <a:spcPts val="0"/>
                        </a:spcBef>
                        <a:spcAft>
                          <a:spcPts val="0"/>
                        </a:spcAft>
                      </a:pPr>
                      <a:r>
                        <a:rPr lang="en-US" sz="1200" dirty="0">
                          <a:effectLst/>
                        </a:rPr>
                        <a:t>Municipalities (</a:t>
                      </a:r>
                      <a:r>
                        <a:rPr lang="en-US" sz="1200" i="1" dirty="0">
                          <a:effectLst/>
                        </a:rPr>
                        <a:t>n</a:t>
                      </a:r>
                      <a:r>
                        <a:rPr lang="en-US" sz="1200" dirty="0">
                          <a:effectLst/>
                        </a:rPr>
                        <a:t> = 36)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592.36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300.00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729.41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27304454"/>
                  </a:ext>
                </a:extLst>
              </a:tr>
            </a:tbl>
          </a:graphicData>
        </a:graphic>
      </p:graphicFrame>
    </p:spTree>
    <p:extLst>
      <p:ext uri="{BB962C8B-B14F-4D97-AF65-F5344CB8AC3E}">
        <p14:creationId xmlns:p14="http://schemas.microsoft.com/office/powerpoint/2010/main" val="3912281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C4C33-0564-D641-B34A-E20CC6381752}"/>
              </a:ext>
            </a:extLst>
          </p:cNvPr>
          <p:cNvSpPr>
            <a:spLocks noGrp="1"/>
          </p:cNvSpPr>
          <p:nvPr>
            <p:ph type="title"/>
          </p:nvPr>
        </p:nvSpPr>
        <p:spPr/>
        <p:txBody>
          <a:bodyPr/>
          <a:lstStyle/>
          <a:p>
            <a:pPr algn="ctr"/>
            <a:r>
              <a:rPr lang="en-US" dirty="0"/>
              <a:t>Data Analysis</a:t>
            </a:r>
          </a:p>
        </p:txBody>
      </p:sp>
      <p:sp>
        <p:nvSpPr>
          <p:cNvPr id="3" name="Content Placeholder 2">
            <a:extLst>
              <a:ext uri="{FF2B5EF4-FFF2-40B4-BE49-F238E27FC236}">
                <a16:creationId xmlns:a16="http://schemas.microsoft.com/office/drawing/2014/main" id="{0A51DCE4-0E17-5943-8482-B025CF9C113B}"/>
              </a:ext>
            </a:extLst>
          </p:cNvPr>
          <p:cNvSpPr>
            <a:spLocks noGrp="1"/>
          </p:cNvSpPr>
          <p:nvPr>
            <p:ph idx="1"/>
          </p:nvPr>
        </p:nvSpPr>
        <p:spPr>
          <a:xfrm>
            <a:off x="5118447" y="803187"/>
            <a:ext cx="6309360" cy="5248656"/>
          </a:xfrm>
        </p:spPr>
        <p:txBody>
          <a:bodyPr/>
          <a:lstStyle/>
          <a:p>
            <a:r>
              <a:rPr lang="en-US" dirty="0"/>
              <a:t>Pole attachment rates based on </a:t>
            </a:r>
            <a:r>
              <a:rPr lang="en-US" b="1" dirty="0"/>
              <a:t>revenue sharing</a:t>
            </a:r>
          </a:p>
          <a:p>
            <a:pPr lvl="1"/>
            <a:r>
              <a:rPr lang="en-US" sz="1500" dirty="0"/>
              <a:t>Typically charged 3% ‑ 5% of revenue and/or annual fees of $60 ‑ $6,000 ROW or attachment fee</a:t>
            </a:r>
          </a:p>
          <a:p>
            <a:r>
              <a:rPr lang="en-US" dirty="0"/>
              <a:t>Statewide pole attachment rates set by </a:t>
            </a:r>
            <a:r>
              <a:rPr lang="en-US" b="1" dirty="0"/>
              <a:t>state legislation</a:t>
            </a:r>
          </a:p>
          <a:p>
            <a:pPr lvl="1"/>
            <a:r>
              <a:rPr lang="en-US" sz="1500" dirty="0"/>
              <a:t>Thirteen states have adopted statewide regulation </a:t>
            </a:r>
          </a:p>
          <a:p>
            <a:pPr lvl="1"/>
            <a:r>
              <a:rPr lang="en-US" sz="1500" dirty="0"/>
              <a:t>Statutes limit ROW and attachment fees to direct cost or cap the fees at $50 - $250</a:t>
            </a:r>
          </a:p>
        </p:txBody>
      </p:sp>
    </p:spTree>
    <p:extLst>
      <p:ext uri="{BB962C8B-B14F-4D97-AF65-F5344CB8AC3E}">
        <p14:creationId xmlns:p14="http://schemas.microsoft.com/office/powerpoint/2010/main" val="192583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C4C33-0564-D641-B34A-E20CC6381752}"/>
              </a:ext>
            </a:extLst>
          </p:cNvPr>
          <p:cNvSpPr>
            <a:spLocks noGrp="1"/>
          </p:cNvSpPr>
          <p:nvPr>
            <p:ph type="title"/>
          </p:nvPr>
        </p:nvSpPr>
        <p:spPr/>
        <p:txBody>
          <a:bodyPr/>
          <a:lstStyle/>
          <a:p>
            <a:pPr algn="ctr"/>
            <a:r>
              <a:rPr lang="en-US" dirty="0"/>
              <a:t>Moving Forward</a:t>
            </a:r>
          </a:p>
        </p:txBody>
      </p:sp>
      <p:sp>
        <p:nvSpPr>
          <p:cNvPr id="3" name="Content Placeholder 2">
            <a:extLst>
              <a:ext uri="{FF2B5EF4-FFF2-40B4-BE49-F238E27FC236}">
                <a16:creationId xmlns:a16="http://schemas.microsoft.com/office/drawing/2014/main" id="{0A51DCE4-0E17-5943-8482-B025CF9C113B}"/>
              </a:ext>
            </a:extLst>
          </p:cNvPr>
          <p:cNvSpPr>
            <a:spLocks noGrp="1"/>
          </p:cNvSpPr>
          <p:nvPr>
            <p:ph idx="1"/>
          </p:nvPr>
        </p:nvSpPr>
        <p:spPr/>
        <p:txBody>
          <a:bodyPr/>
          <a:lstStyle/>
          <a:p>
            <a:r>
              <a:rPr lang="en-US" dirty="0"/>
              <a:t>Complete methods analysis</a:t>
            </a:r>
          </a:p>
          <a:p>
            <a:r>
              <a:rPr lang="en-US" dirty="0"/>
              <a:t>Identify and analyze new methods</a:t>
            </a:r>
          </a:p>
          <a:p>
            <a:r>
              <a:rPr lang="en-US" dirty="0"/>
              <a:t>Fine-tune data</a:t>
            </a:r>
          </a:p>
          <a:p>
            <a:r>
              <a:rPr lang="en-US" dirty="0"/>
              <a:t>Develop guidance for BDAC from the data</a:t>
            </a:r>
          </a:p>
          <a:p>
            <a:r>
              <a:rPr lang="en-US" dirty="0"/>
              <a:t>Establish a set of recommendations for the BDAC to accelerate the deployment of broadband</a:t>
            </a:r>
          </a:p>
          <a:p>
            <a:r>
              <a:rPr lang="en-US" dirty="0"/>
              <a:t>Timing??</a:t>
            </a:r>
          </a:p>
          <a:p>
            <a:endParaRPr lang="en-US" dirty="0"/>
          </a:p>
          <a:p>
            <a:endParaRPr lang="en-US" dirty="0"/>
          </a:p>
        </p:txBody>
      </p:sp>
    </p:spTree>
    <p:extLst>
      <p:ext uri="{BB962C8B-B14F-4D97-AF65-F5344CB8AC3E}">
        <p14:creationId xmlns:p14="http://schemas.microsoft.com/office/powerpoint/2010/main" val="300095711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{DAF4E623-8ED8-1C46-B3A2-DC1A24F65D91}tf16401369</Template>
  <TotalTime>895</TotalTime>
  <Words>887</Words>
  <Application>Microsoft Office PowerPoint</Application>
  <PresentationFormat>Widescreen</PresentationFormat>
  <Paragraphs>138</Paragraphs>
  <Slides>9</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Rockwell</vt:lpstr>
      <vt:lpstr>Times New Roman</vt:lpstr>
      <vt:lpstr>Wingdings</vt:lpstr>
      <vt:lpstr>Atlas</vt:lpstr>
      <vt:lpstr>BDAC Rates &amp; Fees  Ad Hoc Committee</vt:lpstr>
      <vt:lpstr>Ad Hoc Committee Members</vt:lpstr>
      <vt:lpstr>Principles</vt:lpstr>
      <vt:lpstr>Principles</vt:lpstr>
      <vt:lpstr>Key Learnings</vt:lpstr>
      <vt:lpstr>Data Analysis</vt:lpstr>
      <vt:lpstr>Data Analysis</vt:lpstr>
      <vt:lpstr>Data Analysis</vt:lpstr>
      <vt:lpstr>Moving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BDAC Rates &amp; Fees Ad Hoc Committee</dc:title>
  <dc:creator>Andy Huckaba</dc:creator>
  <cp:lastModifiedBy>Brian Hurley</cp:lastModifiedBy>
  <cp:revision>14</cp:revision>
  <cp:lastPrinted>2018-04-24T02:38:59Z</cp:lastPrinted>
  <dcterms:created xsi:type="dcterms:W3CDTF">2018-01-19T22:35:06Z</dcterms:created>
  <dcterms:modified xsi:type="dcterms:W3CDTF">2018-04-24T19:07:38Z</dcterms:modified>
</cp:coreProperties>
</file>