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sldIdLst>
    <p:sldId id="331" r:id="rId5"/>
    <p:sldId id="424" r:id="rId6"/>
    <p:sldId id="441" r:id="rId7"/>
    <p:sldId id="426" r:id="rId8"/>
    <p:sldId id="436" r:id="rId9"/>
    <p:sldId id="435" r:id="rId10"/>
    <p:sldId id="434" r:id="rId11"/>
    <p:sldId id="428" r:id="rId12"/>
    <p:sldId id="438" r:id="rId13"/>
    <p:sldId id="439" r:id="rId14"/>
    <p:sldId id="440" r:id="rId15"/>
    <p:sldId id="425" r:id="rId16"/>
    <p:sldId id="437" r:id="rId17"/>
    <p:sldId id="427" r:id="rId18"/>
    <p:sldId id="410"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4D42D-5F5B-D367-8E6A-EE869AC8C2CE}" name="Ben Thompson (CTR)" initials="BT(" userId="S::Ben.Thompson@fcc.gov::6c9a8a68-04da-4208-834c-323aa7b678d8" providerId="AD"/>
  <p188:author id="{69CB4A9A-3010-4AF5-2D51-57A7BB0843A3}" name="Peter Rene (CTR)" initials="PR(" userId="S::Peter.Rene@fcc.gov::42b2f5d4-a3d9-4f8d-a183-c832c770f4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redith Sterritt (CTR)" initials="MS(" lastIdx="6" clrIdx="6">
    <p:extLst>
      <p:ext uri="{19B8F6BF-5375-455C-9EA6-DF929625EA0E}">
        <p15:presenceInfo xmlns:p15="http://schemas.microsoft.com/office/powerpoint/2012/main" userId="S-1-5-21-231363354-1701785364-1709204886-79416" providerId="AD"/>
      </p:ext>
    </p:extLst>
  </p:cmAuthor>
  <p:cmAuthor id="1" name="Plavak, Amy - NRCS, Washington, DC" initials="PA-NWD" lastIdx="9" clrIdx="0"/>
  <p:cmAuthor id="8" name="Richard Mansfield" initials="RM" lastIdx="3" clrIdx="7">
    <p:extLst>
      <p:ext uri="{19B8F6BF-5375-455C-9EA6-DF929625EA0E}">
        <p15:presenceInfo xmlns:p15="http://schemas.microsoft.com/office/powerpoint/2012/main" userId="S::Richard.Mansfield@fcc.gov::06767288-b1ab-472b-a6b6-fe6e8e4b611d" providerId="AD"/>
      </p:ext>
    </p:extLst>
  </p:cmAuthor>
  <p:cmAuthor id="2" name="Vethamani, Shiromi - NRCS, Washington, DC" initials="VS-NWD" lastIdx="4" clrIdx="1"/>
  <p:cmAuthor id="9" name="Matthew McKain" initials="MM" lastIdx="9" clrIdx="8">
    <p:extLst>
      <p:ext uri="{19B8F6BF-5375-455C-9EA6-DF929625EA0E}">
        <p15:presenceInfo xmlns:p15="http://schemas.microsoft.com/office/powerpoint/2012/main" userId="S::Matthew.McKain@fcc.gov::5e1b1bef-f909-4e91-bb6c-7b4798c7d74c" providerId="AD"/>
      </p:ext>
    </p:extLst>
  </p:cmAuthor>
  <p:cmAuthor id="3" name="Christine Calvosa" initials="CC" lastIdx="5" clrIdx="2">
    <p:extLst>
      <p:ext uri="{19B8F6BF-5375-455C-9EA6-DF929625EA0E}">
        <p15:presenceInfo xmlns:p15="http://schemas.microsoft.com/office/powerpoint/2012/main" userId="S-1-5-21-231363354-1701785364-1709204886-77117" providerId="AD"/>
      </p:ext>
    </p:extLst>
  </p:cmAuthor>
  <p:cmAuthor id="4" name="Jeremy Hayes (CTR)" initials="JH(" lastIdx="8" clrIdx="3">
    <p:extLst>
      <p:ext uri="{19B8F6BF-5375-455C-9EA6-DF929625EA0E}">
        <p15:presenceInfo xmlns:p15="http://schemas.microsoft.com/office/powerpoint/2012/main" userId="S-1-5-21-231363354-1701785364-1709204886-78232" providerId="AD"/>
      </p:ext>
    </p:extLst>
  </p:cmAuthor>
  <p:cmAuthor id="5" name="Samuel Tate (CTR)" initials="ST(" lastIdx="1" clrIdx="4">
    <p:extLst>
      <p:ext uri="{19B8F6BF-5375-455C-9EA6-DF929625EA0E}">
        <p15:presenceInfo xmlns:p15="http://schemas.microsoft.com/office/powerpoint/2012/main" userId="S-1-5-21-231363354-1701785364-1709204886-77399" providerId="AD"/>
      </p:ext>
    </p:extLst>
  </p:cmAuthor>
  <p:cmAuthor id="6" name="Elezsa Waters" initials="EW" lastIdx="17" clrIdx="5">
    <p:extLst>
      <p:ext uri="{19B8F6BF-5375-455C-9EA6-DF929625EA0E}">
        <p15:presenceInfo xmlns:p15="http://schemas.microsoft.com/office/powerpoint/2012/main" userId="S-1-5-21-231363354-1701785364-1709204886-45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27E"/>
    <a:srgbClr val="E1E1E1"/>
    <a:srgbClr val="4BA3BD"/>
    <a:srgbClr val="9DA5A7"/>
    <a:srgbClr val="E3F1F9"/>
    <a:srgbClr val="DFF9EE"/>
    <a:srgbClr val="EEFBEB"/>
    <a:srgbClr val="FCFCEE"/>
    <a:srgbClr val="FEF6F4"/>
    <a:srgbClr val="DD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3D9DF-61DF-4C79-A4A3-C77F20E37952}" v="84" dt="2024-04-17T14:29:47.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3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154" cy="465773"/>
          </a:xfrm>
          <a:prstGeom prst="rect">
            <a:avLst/>
          </a:prstGeom>
        </p:spPr>
        <p:txBody>
          <a:bodyPr vert="horz" lIns="92547" tIns="46274" rIns="92547" bIns="46274" rtlCol="0"/>
          <a:lstStyle>
            <a:lvl1pPr algn="l">
              <a:defRPr sz="1200"/>
            </a:lvl1pPr>
          </a:lstStyle>
          <a:p>
            <a:endParaRPr lang="en-US"/>
          </a:p>
        </p:txBody>
      </p:sp>
      <p:sp>
        <p:nvSpPr>
          <p:cNvPr id="3" name="Date Placeholder 2"/>
          <p:cNvSpPr>
            <a:spLocks noGrp="1"/>
          </p:cNvSpPr>
          <p:nvPr>
            <p:ph type="dt" idx="1"/>
          </p:nvPr>
        </p:nvSpPr>
        <p:spPr>
          <a:xfrm>
            <a:off x="3977326" y="0"/>
            <a:ext cx="3044153" cy="465773"/>
          </a:xfrm>
          <a:prstGeom prst="rect">
            <a:avLst/>
          </a:prstGeom>
        </p:spPr>
        <p:txBody>
          <a:bodyPr vert="horz" lIns="92547" tIns="46274" rIns="92547" bIns="46274" rtlCol="0"/>
          <a:lstStyle>
            <a:lvl1pPr algn="r">
              <a:defRPr sz="1200"/>
            </a:lvl1pPr>
          </a:lstStyle>
          <a:p>
            <a:fld id="{CF36819B-5AA4-473D-9BE4-ED4E4AF83F39}" type="datetimeFigureOut">
              <a:rPr lang="en-US" smtClean="0"/>
              <a:t>5/21/2024</a:t>
            </a:fld>
            <a:endParaRPr lang="en-US"/>
          </a:p>
        </p:txBody>
      </p:sp>
      <p:sp>
        <p:nvSpPr>
          <p:cNvPr id="4" name="Slide Image Placeholder 3"/>
          <p:cNvSpPr>
            <a:spLocks noGrp="1" noRot="1" noChangeAspect="1"/>
          </p:cNvSpPr>
          <p:nvPr>
            <p:ph type="sldImg" idx="2"/>
          </p:nvPr>
        </p:nvSpPr>
        <p:spPr>
          <a:xfrm>
            <a:off x="411163" y="698500"/>
            <a:ext cx="6202362" cy="3489325"/>
          </a:xfrm>
          <a:prstGeom prst="rect">
            <a:avLst/>
          </a:prstGeom>
          <a:noFill/>
          <a:ln w="12700">
            <a:solidFill>
              <a:prstClr val="black"/>
            </a:solidFill>
          </a:ln>
        </p:spPr>
        <p:txBody>
          <a:bodyPr vert="horz" lIns="92547" tIns="46274" rIns="92547" bIns="46274" rtlCol="0" anchor="ctr"/>
          <a:lstStyle/>
          <a:p>
            <a:endParaRPr lang="en-US"/>
          </a:p>
        </p:txBody>
      </p:sp>
      <p:sp>
        <p:nvSpPr>
          <p:cNvPr id="5" name="Notes Placeholder 4"/>
          <p:cNvSpPr>
            <a:spLocks noGrp="1"/>
          </p:cNvSpPr>
          <p:nvPr>
            <p:ph type="body" sz="quarter" idx="3"/>
          </p:nvPr>
        </p:nvSpPr>
        <p:spPr>
          <a:xfrm>
            <a:off x="703121" y="4422461"/>
            <a:ext cx="5618480" cy="4188778"/>
          </a:xfrm>
          <a:prstGeom prst="rect">
            <a:avLst/>
          </a:prstGeom>
        </p:spPr>
        <p:txBody>
          <a:bodyPr vert="horz" lIns="92547" tIns="46274" rIns="92547" bIns="462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7"/>
            <a:ext cx="3044154" cy="465773"/>
          </a:xfrm>
          <a:prstGeom prst="rect">
            <a:avLst/>
          </a:prstGeom>
        </p:spPr>
        <p:txBody>
          <a:bodyPr vert="horz" lIns="92547" tIns="46274" rIns="92547" bIns="46274" rtlCol="0" anchor="b"/>
          <a:lstStyle>
            <a:lvl1pPr algn="l">
              <a:defRPr sz="1200"/>
            </a:lvl1pPr>
          </a:lstStyle>
          <a:p>
            <a:endParaRPr lang="en-US"/>
          </a:p>
        </p:txBody>
      </p:sp>
      <p:sp>
        <p:nvSpPr>
          <p:cNvPr id="7" name="Slide Number Placeholder 6"/>
          <p:cNvSpPr>
            <a:spLocks noGrp="1"/>
          </p:cNvSpPr>
          <p:nvPr>
            <p:ph type="sldNum" sz="quarter" idx="5"/>
          </p:nvPr>
        </p:nvSpPr>
        <p:spPr>
          <a:xfrm>
            <a:off x="3977326" y="8841737"/>
            <a:ext cx="3044153" cy="465773"/>
          </a:xfrm>
          <a:prstGeom prst="rect">
            <a:avLst/>
          </a:prstGeom>
        </p:spPr>
        <p:txBody>
          <a:bodyPr vert="horz" lIns="92547" tIns="46274" rIns="92547" bIns="46274" rtlCol="0" anchor="b"/>
          <a:lstStyle>
            <a:lvl1pPr algn="r">
              <a:defRPr sz="1200"/>
            </a:lvl1pPr>
          </a:lstStyle>
          <a:p>
            <a:fld id="{A2B300A8-87BB-49A8-B52C-2B3B30C7AAB6}" type="slidenum">
              <a:rPr lang="en-US" smtClean="0"/>
              <a:t>‹#›</a:t>
            </a:fld>
            <a:endParaRPr lang="en-US"/>
          </a:p>
        </p:txBody>
      </p:sp>
    </p:spTree>
    <p:extLst>
      <p:ext uri="{BB962C8B-B14F-4D97-AF65-F5344CB8AC3E}">
        <p14:creationId xmlns:p14="http://schemas.microsoft.com/office/powerpoint/2010/main" val="92324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2362" cy="348932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B300A8-87BB-49A8-B52C-2B3B30C7AAB6}" type="slidenum">
              <a:rPr lang="en-US" smtClean="0"/>
              <a:t>1</a:t>
            </a:fld>
            <a:endParaRPr lang="en-US"/>
          </a:p>
        </p:txBody>
      </p:sp>
    </p:spTree>
    <p:extLst>
      <p:ext uri="{BB962C8B-B14F-4D97-AF65-F5344CB8AC3E}">
        <p14:creationId xmlns:p14="http://schemas.microsoft.com/office/powerpoint/2010/main" val="18704014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http://cdn2.ubergizmo.com/wp-content/uploads/2013/12/fcc-sign.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PaintBrush/>
                    </a14:imgEffect>
                    <a14:imgEffect>
                      <a14:saturation sat="0"/>
                    </a14:imgEffect>
                  </a14:imgLayer>
                </a14:imgProps>
              </a:ext>
              <a:ext uri="{28A0092B-C50C-407E-A947-70E740481C1C}">
                <a14:useLocalDpi xmlns:a14="http://schemas.microsoft.com/office/drawing/2010/main" val="0"/>
              </a:ext>
            </a:extLst>
          </a:blip>
          <a:srcRect t="9222" b="26219"/>
          <a:stretch/>
        </p:blipFill>
        <p:spPr bwMode="auto">
          <a:xfrm>
            <a:off x="-1" y="0"/>
            <a:ext cx="12192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44969" y="4598924"/>
            <a:ext cx="8947888" cy="1219200"/>
          </a:xfrm>
        </p:spPr>
        <p:txBody>
          <a:bodyPr anchor="ctr"/>
          <a:lstStyle>
            <a:lvl1pPr marL="0" indent="0" algn="ctr">
              <a:buNone/>
              <a:defRPr sz="2100">
                <a:solidFill>
                  <a:schemeClr val="accent1">
                    <a:lumMod val="50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Rectangle 4"/>
          <p:cNvSpPr/>
          <p:nvPr userDrawn="1"/>
        </p:nvSpPr>
        <p:spPr>
          <a:xfrm>
            <a:off x="0" y="0"/>
            <a:ext cx="12192000" cy="4267200"/>
          </a:xfrm>
          <a:prstGeom prst="rect">
            <a:avLst/>
          </a:prstGeom>
          <a:solidFill>
            <a:schemeClr val="accent1">
              <a:lumMod val="50000"/>
              <a:alpha val="85000"/>
            </a:schemeClr>
          </a:solidFill>
        </p:spPr>
        <p:txBody>
          <a:bodyPr wrap="square" tIns="0" bIns="0" rtlCol="0" anchor="ctr">
            <a:noAutofit/>
          </a:bodyPr>
          <a:lstStyle/>
          <a:p>
            <a:pPr algn="ctr"/>
            <a:endParaRPr lang="en-US" sz="1350">
              <a:latin typeface="Calibri" panose="020F0502020204030204" pitchFamily="34" charset="0"/>
            </a:endParaRPr>
          </a:p>
        </p:txBody>
      </p:sp>
      <p:sp>
        <p:nvSpPr>
          <p:cNvPr id="2" name="Title 1"/>
          <p:cNvSpPr>
            <a:spLocks noGrp="1"/>
          </p:cNvSpPr>
          <p:nvPr>
            <p:ph type="ctrTitle"/>
          </p:nvPr>
        </p:nvSpPr>
        <p:spPr>
          <a:xfrm>
            <a:off x="914399" y="2403871"/>
            <a:ext cx="10363200" cy="1565670"/>
          </a:xfrm>
        </p:spPr>
        <p:txBody>
          <a:bodyPr anchor="ctr"/>
          <a:lstStyle>
            <a:lvl1pPr algn="ctr">
              <a:defRPr sz="4050" b="1">
                <a:solidFill>
                  <a:schemeClr val="bg1"/>
                </a:solidFill>
              </a:defRPr>
            </a:lvl1pPr>
          </a:lstStyle>
          <a:p>
            <a:r>
              <a:rPr lang="en-US"/>
              <a:t>Click to edit Master title style</a:t>
            </a:r>
          </a:p>
        </p:txBody>
      </p:sp>
      <p:cxnSp>
        <p:nvCxnSpPr>
          <p:cNvPr id="7" name="Straight Connector 6"/>
          <p:cNvCxnSpPr/>
          <p:nvPr userDrawn="1"/>
        </p:nvCxnSpPr>
        <p:spPr bwMode="auto">
          <a:xfrm>
            <a:off x="4800601" y="2286000"/>
            <a:ext cx="2436628" cy="0"/>
          </a:xfrm>
          <a:prstGeom prst="line">
            <a:avLst/>
          </a:prstGeom>
          <a:solidFill>
            <a:schemeClr val="accent1"/>
          </a:solidFill>
          <a:ln w="635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a:off x="-1" y="4238625"/>
            <a:ext cx="12192000" cy="0"/>
          </a:xfrm>
          <a:prstGeom prst="line">
            <a:avLst/>
          </a:prstGeom>
          <a:solidFill>
            <a:schemeClr val="accent1"/>
          </a:solidFill>
          <a:ln w="63500" cap="sq"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15"/>
          <p:cNvSpPr>
            <a:spLocks noGrp="1"/>
          </p:cNvSpPr>
          <p:nvPr>
            <p:ph type="body" sz="quarter" idx="11" hasCustomPrompt="1"/>
          </p:nvPr>
        </p:nvSpPr>
        <p:spPr>
          <a:xfrm>
            <a:off x="5208496" y="5904675"/>
            <a:ext cx="1620837" cy="533400"/>
          </a:xfrm>
        </p:spPr>
        <p:txBody>
          <a:bodyPr anchor="ctr"/>
          <a:lstStyle>
            <a:lvl1pPr marL="88106" indent="0" algn="ctr">
              <a:buNone/>
              <a:defRPr lang="en-US" sz="1050" kern="0" baseline="0" dirty="0">
                <a:solidFill>
                  <a:schemeClr val="accent1">
                    <a:lumMod val="50000"/>
                  </a:schemeClr>
                </a:solidFill>
                <a:latin typeface="Calibri" pitchFamily="34" charset="0"/>
                <a:ea typeface="+mn-ea"/>
                <a:cs typeface="+mn-cs"/>
              </a:defRPr>
            </a:lvl1pPr>
          </a:lstStyle>
          <a:p>
            <a:pPr marL="0" lvl="0" indent="0" algn="ctr" defTabSz="685800" rtl="0" eaLnBrk="0" fontAlgn="base" latinLnBrk="0" hangingPunct="0">
              <a:spcBef>
                <a:spcPct val="20000"/>
              </a:spcBef>
              <a:spcAft>
                <a:spcPct val="0"/>
              </a:spcAft>
              <a:buNone/>
            </a:pPr>
            <a:r>
              <a:rPr lang="en-US"/>
              <a:t>&lt;Month Year&gt;</a:t>
            </a:r>
          </a:p>
        </p:txBody>
      </p:sp>
      <p:pic>
        <p:nvPicPr>
          <p:cNvPr id="11" name="Picture 4" descr="https://transition.fcc.gov/files/logos/fcc-seal_rgb_embos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0000" y="427892"/>
            <a:ext cx="2035179" cy="152638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10024702" y="6266499"/>
            <a:ext cx="2122953" cy="516255"/>
            <a:chOff x="5788660" y="3170872"/>
            <a:chExt cx="1592215" cy="516255"/>
          </a:xfrm>
        </p:grpSpPr>
        <p:pic>
          <p:nvPicPr>
            <p:cNvPr id="13" name="Picture 12"/>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8660" y="3170872"/>
              <a:ext cx="614680" cy="516255"/>
            </a:xfrm>
            <a:prstGeom prst="rect">
              <a:avLst/>
            </a:prstGeom>
          </p:spPr>
        </p:pic>
        <p:sp>
          <p:nvSpPr>
            <p:cNvPr id="14" name="TextBox 13"/>
            <p:cNvSpPr txBox="1"/>
            <p:nvPr/>
          </p:nvSpPr>
          <p:spPr>
            <a:xfrm>
              <a:off x="6403340" y="3198166"/>
              <a:ext cx="977535" cy="276999"/>
            </a:xfrm>
            <a:prstGeom prst="rect">
              <a:avLst/>
            </a:prstGeom>
            <a:noFill/>
          </p:spPr>
          <p:txBody>
            <a:bodyPr wrap="square" rtlCol="0">
              <a:spAutoFit/>
            </a:bodyPr>
            <a:lstStyle/>
            <a:p>
              <a:pPr algn="ctr"/>
              <a:r>
                <a:rPr lang="en-US" sz="1200" dirty="0">
                  <a:solidFill>
                    <a:schemeClr val="bg1">
                      <a:lumMod val="65000"/>
                    </a:schemeClr>
                  </a:solidFill>
                  <a:latin typeface="Arial" panose="020B0604020202020204" pitchFamily="34" charset="0"/>
                  <a:cs typeface="Arial" panose="020B0604020202020204" pitchFamily="34" charset="0"/>
                </a:rPr>
                <a:t>Space Bureau</a:t>
              </a:r>
            </a:p>
          </p:txBody>
        </p:sp>
      </p:grpSp>
    </p:spTree>
    <p:extLst>
      <p:ext uri="{BB962C8B-B14F-4D97-AF65-F5344CB8AC3E}">
        <p14:creationId xmlns:p14="http://schemas.microsoft.com/office/powerpoint/2010/main" val="715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bIns="0"/>
          <a:lstStyle>
            <a:lvl1pPr algn="l">
              <a:defRPr b="1"/>
            </a:lvl1pPr>
          </a:lstStyle>
          <a:p>
            <a:r>
              <a:rPr lang="en-US"/>
              <a:t>Click to edit Master title style</a:t>
            </a:r>
          </a:p>
        </p:txBody>
      </p:sp>
      <p:sp>
        <p:nvSpPr>
          <p:cNvPr id="3" name="Content Placeholder 2"/>
          <p:cNvSpPr>
            <a:spLocks noGrp="1"/>
          </p:cNvSpPr>
          <p:nvPr>
            <p:ph idx="1"/>
          </p:nvPr>
        </p:nvSpPr>
        <p:spPr>
          <a:xfrm>
            <a:off x="304800" y="1219200"/>
            <a:ext cx="11582400" cy="5181600"/>
          </a:xfrm>
        </p:spPr>
        <p:txBody>
          <a:bodyPr/>
          <a:lstStyle>
            <a:lvl1pPr marL="257175" indent="-169069">
              <a:defRPr sz="2100"/>
            </a:lvl1pPr>
            <a:lvl2pPr marL="517922" indent="-175022">
              <a:defRPr sz="1800"/>
            </a:lvl2pPr>
            <a:lvl3pPr marL="813197" indent="-127397">
              <a:defRPr sz="1500"/>
            </a:lvl3pPr>
            <a:lvl4pPr marL="1156097" indent="-127397">
              <a:defRPr sz="1350"/>
            </a:lvl4pPr>
            <a:lvl5pPr marL="1498997" indent="-127397">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pPr>
              <a:defRPr/>
            </a:pPr>
            <a:r>
              <a:rPr lang="en-US" dirty="0">
                <a:solidFill>
                  <a:srgbClr val="000000">
                    <a:lumMod val="75000"/>
                    <a:lumOff val="25000"/>
                  </a:srgbClr>
                </a:solidFill>
              </a:rPr>
              <a:t>DATE</a:t>
            </a:r>
          </a:p>
        </p:txBody>
      </p:sp>
      <p:sp>
        <p:nvSpPr>
          <p:cNvPr id="5" name="Footer Placeholder 4"/>
          <p:cNvSpPr>
            <a:spLocks noGrp="1"/>
          </p:cNvSpPr>
          <p:nvPr>
            <p:ph type="ftr" sz="quarter" idx="11"/>
          </p:nvPr>
        </p:nvSpPr>
        <p:spPr>
          <a:xfrm>
            <a:off x="1219202" y="6562728"/>
            <a:ext cx="4711700" cy="295275"/>
          </a:xfrm>
        </p:spPr>
        <p:txBody>
          <a:bodyPr/>
          <a:lstStyle>
            <a:lvl1pPr>
              <a:defRPr sz="1100" b="0">
                <a:latin typeface="Arial" panose="020B0604020202020204" pitchFamily="34" charset="0"/>
                <a:cs typeface="Arial" panose="020B0604020202020204" pitchFamily="34" charset="0"/>
              </a:defRPr>
            </a:lvl1pPr>
          </a:lstStyle>
          <a:p>
            <a:r>
              <a:rPr lang="en-US" dirty="0"/>
              <a:t>FCC Space Bureau</a:t>
            </a:r>
          </a:p>
        </p:txBody>
      </p:sp>
      <p:sp>
        <p:nvSpPr>
          <p:cNvPr id="6" name="Rectangle 5"/>
          <p:cNvSpPr>
            <a:spLocks noGrp="1" noChangeArrowheads="1"/>
          </p:cNvSpPr>
          <p:nvPr>
            <p:ph type="sldNum" sz="quarter" idx="12"/>
          </p:nvPr>
        </p:nvSpPr>
        <p:spPr>
          <a:ln/>
        </p:spPr>
        <p:txBody>
          <a:bodyPr/>
          <a:lstStyle>
            <a:lvl1pPr>
              <a:defRPr/>
            </a:lvl1pPr>
          </a:lstStyle>
          <a:p>
            <a:fld id="{3E896E19-44B9-4585-B4AA-15558F96B9C9}" type="slidenum">
              <a:rPr lang="en-US" smtClean="0"/>
              <a:pPr/>
              <a:t>‹#›</a:t>
            </a:fld>
            <a:endParaRPr lang="en-US"/>
          </a:p>
        </p:txBody>
      </p:sp>
    </p:spTree>
    <p:extLst>
      <p:ext uri="{BB962C8B-B14F-4D97-AF65-F5344CB8AC3E}">
        <p14:creationId xmlns:p14="http://schemas.microsoft.com/office/powerpoint/2010/main" val="699513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ChangeArrowheads="1"/>
          </p:cNvSpPr>
          <p:nvPr userDrawn="1"/>
        </p:nvSpPr>
        <p:spPr bwMode="auto">
          <a:xfrm>
            <a:off x="-21165" y="0"/>
            <a:ext cx="12213167" cy="973138"/>
          </a:xfrm>
          <a:prstGeom prst="rect">
            <a:avLst/>
          </a:prstGeom>
          <a:solidFill>
            <a:srgbClr val="4BA3BD"/>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n-US" sz="1200">
              <a:solidFill>
                <a:srgbClr val="000000"/>
              </a:solidFill>
            </a:endParaRPr>
          </a:p>
        </p:txBody>
      </p:sp>
      <p:sp>
        <p:nvSpPr>
          <p:cNvPr id="1028" name="Rectangle 3"/>
          <p:cNvSpPr>
            <a:spLocks noGrp="1" noChangeArrowheads="1"/>
          </p:cNvSpPr>
          <p:nvPr>
            <p:ph type="body" idx="1"/>
          </p:nvPr>
        </p:nvSpPr>
        <p:spPr bwMode="auto">
          <a:xfrm>
            <a:off x="304800" y="1219200"/>
            <a:ext cx="1158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p:cNvCxnSpPr/>
          <p:nvPr userDrawn="1"/>
        </p:nvCxnSpPr>
        <p:spPr bwMode="auto">
          <a:xfrm>
            <a:off x="1193800" y="6562725"/>
            <a:ext cx="0" cy="300038"/>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Date Placeholder 3"/>
          <p:cNvSpPr>
            <a:spLocks noGrp="1"/>
          </p:cNvSpPr>
          <p:nvPr>
            <p:ph type="dt" sz="half" idx="2"/>
          </p:nvPr>
        </p:nvSpPr>
        <p:spPr>
          <a:xfrm>
            <a:off x="0" y="6562728"/>
            <a:ext cx="1193800" cy="295275"/>
          </a:xfrm>
          <a:prstGeom prst="rect">
            <a:avLst/>
          </a:prstGeom>
        </p:spPr>
        <p:txBody>
          <a:bodyPr anchor="ctr"/>
          <a:lstStyle>
            <a:lvl1pPr algn="ctr">
              <a:defRPr sz="750" b="0">
                <a:solidFill>
                  <a:schemeClr val="tx1">
                    <a:lumMod val="50000"/>
                    <a:lumOff val="50000"/>
                  </a:schemeClr>
                </a:solidFill>
                <a:latin typeface="Calibri" pitchFamily="34" charset="0"/>
              </a:defRPr>
            </a:lvl1pPr>
          </a:lstStyle>
          <a:p>
            <a:pPr eaLnBrk="0" fontAlgn="base" hangingPunct="0">
              <a:spcBef>
                <a:spcPct val="0"/>
              </a:spcBef>
              <a:spcAft>
                <a:spcPct val="0"/>
              </a:spcAft>
              <a:defRPr/>
            </a:pPr>
            <a:fld id="{806F15F2-86E8-4A1B-8EDC-C63B7A209667}" type="datetime1">
              <a:rPr lang="en-US" smtClean="0"/>
              <a:pPr eaLnBrk="0" fontAlgn="base" hangingPunct="0">
                <a:spcBef>
                  <a:spcPct val="0"/>
                </a:spcBef>
                <a:spcAft>
                  <a:spcPct val="0"/>
                </a:spcAft>
                <a:defRPr/>
              </a:pPr>
              <a:t>5/21/2024</a:t>
            </a:fld>
            <a:endParaRPr lang="en-US"/>
          </a:p>
        </p:txBody>
      </p:sp>
      <p:sp>
        <p:nvSpPr>
          <p:cNvPr id="26" name="Footer Placeholder 4"/>
          <p:cNvSpPr>
            <a:spLocks noGrp="1"/>
          </p:cNvSpPr>
          <p:nvPr>
            <p:ph type="ftr" sz="quarter" idx="3"/>
          </p:nvPr>
        </p:nvSpPr>
        <p:spPr>
          <a:xfrm>
            <a:off x="1219202" y="6562728"/>
            <a:ext cx="4711700" cy="295275"/>
          </a:xfrm>
          <a:prstGeom prst="rect">
            <a:avLst/>
          </a:prstGeom>
        </p:spPr>
        <p:txBody>
          <a:bodyPr anchor="ctr"/>
          <a:lstStyle>
            <a:lvl1pPr>
              <a:defRPr sz="1100" b="0" spc="0">
                <a:solidFill>
                  <a:schemeClr val="tx1">
                    <a:lumMod val="50000"/>
                    <a:lumOff val="50000"/>
                  </a:schemeClr>
                </a:solidFill>
                <a:latin typeface="Arial" panose="020B0604020202020204" pitchFamily="34" charset="0"/>
                <a:cs typeface="Arial" panose="020B0604020202020204" pitchFamily="34" charset="0"/>
              </a:defRPr>
            </a:lvl1pPr>
          </a:lstStyle>
          <a:p>
            <a:r>
              <a:rPr lang="en-US"/>
              <a:t>FCC Information Technology</a:t>
            </a:r>
          </a:p>
        </p:txBody>
      </p:sp>
      <p:sp>
        <p:nvSpPr>
          <p:cNvPr id="12" name="Footer Placeholder 4"/>
          <p:cNvSpPr txBox="1">
            <a:spLocks/>
          </p:cNvSpPr>
          <p:nvPr userDrawn="1"/>
        </p:nvSpPr>
        <p:spPr>
          <a:xfrm>
            <a:off x="6256867" y="6567491"/>
            <a:ext cx="4711700" cy="295275"/>
          </a:xfrm>
          <a:prstGeom prst="rect">
            <a:avLst/>
          </a:prstGeom>
        </p:spPr>
        <p:txBody>
          <a:bodyPr anchor="ctr"/>
          <a:lstStyle>
            <a:defPPr>
              <a:defRPr lang="en-US"/>
            </a:defPPr>
            <a:lvl1pPr algn="l" rtl="0" eaLnBrk="0" fontAlgn="base" hangingPunct="0">
              <a:spcBef>
                <a:spcPct val="0"/>
              </a:spcBef>
              <a:spcAft>
                <a:spcPct val="0"/>
              </a:spcAft>
              <a:defRPr sz="1100" b="1" kern="1200" spc="300" dirty="0">
                <a:solidFill>
                  <a:schemeClr val="tx1">
                    <a:lumMod val="75000"/>
                    <a:lumOff val="25000"/>
                  </a:schemeClr>
                </a:solidFill>
                <a:latin typeface="Calibri"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charset="0"/>
                <a:ea typeface="+mn-ea"/>
                <a:cs typeface="+mn-cs"/>
              </a:defRPr>
            </a:lvl5pPr>
            <a:lvl6pPr marL="2286000" algn="l" defTabSz="914400" rtl="0" eaLnBrk="1" latinLnBrk="0" hangingPunct="1">
              <a:defRPr sz="1600" kern="1200">
                <a:solidFill>
                  <a:schemeClr val="tx1"/>
                </a:solidFill>
                <a:latin typeface="Times New Roman" charset="0"/>
                <a:ea typeface="+mn-ea"/>
                <a:cs typeface="+mn-cs"/>
              </a:defRPr>
            </a:lvl6pPr>
            <a:lvl7pPr marL="2743200" algn="l" defTabSz="914400" rtl="0" eaLnBrk="1" latinLnBrk="0" hangingPunct="1">
              <a:defRPr sz="1600" kern="1200">
                <a:solidFill>
                  <a:schemeClr val="tx1"/>
                </a:solidFill>
                <a:latin typeface="Times New Roman" charset="0"/>
                <a:ea typeface="+mn-ea"/>
                <a:cs typeface="+mn-cs"/>
              </a:defRPr>
            </a:lvl7pPr>
            <a:lvl8pPr marL="3200400" algn="l" defTabSz="914400" rtl="0" eaLnBrk="1" latinLnBrk="0" hangingPunct="1">
              <a:defRPr sz="1600" kern="1200">
                <a:solidFill>
                  <a:schemeClr val="tx1"/>
                </a:solidFill>
                <a:latin typeface="Times New Roman" charset="0"/>
                <a:ea typeface="+mn-ea"/>
                <a:cs typeface="+mn-cs"/>
              </a:defRPr>
            </a:lvl8pPr>
            <a:lvl9pPr marL="3657600" algn="l" defTabSz="914400" rtl="0" eaLnBrk="1" latinLnBrk="0" hangingPunct="1">
              <a:defRPr sz="1600" kern="1200">
                <a:solidFill>
                  <a:schemeClr val="tx1"/>
                </a:solidFill>
                <a:latin typeface="Times New Roman" charset="0"/>
                <a:ea typeface="+mn-ea"/>
                <a:cs typeface="+mn-cs"/>
              </a:defRPr>
            </a:lvl9pPr>
          </a:lstStyle>
          <a:p>
            <a:pPr algn="r">
              <a:defRPr/>
            </a:pPr>
            <a:endParaRPr lang="en-US" sz="825">
              <a:solidFill>
                <a:srgbClr val="000000">
                  <a:lumMod val="85000"/>
                  <a:lumOff val="15000"/>
                </a:srgbClr>
              </a:solidFill>
            </a:endParaRPr>
          </a:p>
        </p:txBody>
      </p:sp>
      <p:cxnSp>
        <p:nvCxnSpPr>
          <p:cNvPr id="21" name="Straight Connector 20"/>
          <p:cNvCxnSpPr/>
          <p:nvPr userDrawn="1"/>
        </p:nvCxnSpPr>
        <p:spPr bwMode="auto">
          <a:xfrm>
            <a:off x="-21165" y="6556375"/>
            <a:ext cx="11095567" cy="0"/>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Slide Number Placeholder 22"/>
          <p:cNvSpPr>
            <a:spLocks noGrp="1" noChangeArrowheads="1"/>
          </p:cNvSpPr>
          <p:nvPr>
            <p:ph type="sldNum" sz="quarter" idx="4"/>
          </p:nvPr>
        </p:nvSpPr>
        <p:spPr bwMode="auto">
          <a:xfrm>
            <a:off x="11074400" y="6553200"/>
            <a:ext cx="1117600" cy="304800"/>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bodyPr>
          <a:lstStyle>
            <a:lvl1pPr algn="r">
              <a:defRPr sz="825" b="1">
                <a:solidFill>
                  <a:srgbClr val="FFFFFF"/>
                </a:solidFill>
                <a:latin typeface="Calibri" pitchFamily="34" charset="0"/>
              </a:defRPr>
            </a:lvl1pPr>
          </a:lstStyle>
          <a:p>
            <a:pPr eaLnBrk="0" fontAlgn="base" hangingPunct="0">
              <a:spcBef>
                <a:spcPct val="0"/>
              </a:spcBef>
              <a:spcAft>
                <a:spcPct val="0"/>
              </a:spcAft>
            </a:pPr>
            <a:fld id="{2ED69853-5DF5-4E27-8621-1D1FB12E03FF}" type="slidenum">
              <a:rPr lang="en-US" smtClean="0"/>
              <a:pPr eaLnBrk="0" fontAlgn="base" hangingPunct="0">
                <a:spcBef>
                  <a:spcPct val="0"/>
                </a:spcBef>
                <a:spcAft>
                  <a:spcPct val="0"/>
                </a:spcAft>
              </a:pPr>
              <a:t>‹#›</a:t>
            </a:fld>
            <a:endParaRPr lang="en-US"/>
          </a:p>
        </p:txBody>
      </p:sp>
      <p:cxnSp>
        <p:nvCxnSpPr>
          <p:cNvPr id="1038" name="Straight Connector 26"/>
          <p:cNvCxnSpPr>
            <a:cxnSpLocks noChangeShapeType="1"/>
          </p:cNvCxnSpPr>
          <p:nvPr userDrawn="1"/>
        </p:nvCxnSpPr>
        <p:spPr bwMode="auto">
          <a:xfrm>
            <a:off x="-21165" y="966912"/>
            <a:ext cx="12213165" cy="0"/>
          </a:xfrm>
          <a:prstGeom prst="line">
            <a:avLst/>
          </a:prstGeom>
          <a:noFill/>
          <a:ln w="76200"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 name="Rectangle 2"/>
          <p:cNvSpPr>
            <a:spLocks noGrp="1" noChangeArrowheads="1"/>
          </p:cNvSpPr>
          <p:nvPr>
            <p:ph type="title"/>
          </p:nvPr>
        </p:nvSpPr>
        <p:spPr bwMode="auto">
          <a:xfrm>
            <a:off x="1600200" y="0"/>
            <a:ext cx="1005047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ctr" anchorCtr="0" compatLnSpc="1">
            <a:prstTxWarp prst="textNoShape">
              <a:avLst/>
            </a:prstTxWarp>
          </a:bodyPr>
          <a:lstStyle/>
          <a:p>
            <a:pPr lvl="0"/>
            <a:r>
              <a:rPr lang="en-US"/>
              <a:t>Click to edit Master title style</a:t>
            </a:r>
          </a:p>
        </p:txBody>
      </p:sp>
      <p:pic>
        <p:nvPicPr>
          <p:cNvPr id="13" name="Picture 6" descr="https://transition.fcc.gov/files/logos/fcc-logo-wordmark-horizontal_dark-gray.png"/>
          <p:cNvPicPr>
            <a:picLocks noChangeAspect="1" noChangeArrowheads="1"/>
          </p:cNvPicPr>
          <p:nvPr userDrawn="1"/>
        </p:nvPicPr>
        <p:blipFill rotWithShape="1">
          <a:blip r:embed="rId4" cstate="print">
            <a:lum bright="70000" contrast="-70000"/>
            <a:extLst>
              <a:ext uri="{28A0092B-C50C-407E-A947-70E740481C1C}">
                <a14:useLocalDpi xmlns:a14="http://schemas.microsoft.com/office/drawing/2010/main" val="0"/>
              </a:ext>
            </a:extLst>
          </a:blip>
          <a:srcRect r="86772"/>
          <a:stretch/>
        </p:blipFill>
        <p:spPr bwMode="auto">
          <a:xfrm>
            <a:off x="304800" y="150440"/>
            <a:ext cx="1112547" cy="63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05672"/>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p:txStyles>
    <p:titleStyle>
      <a:lvl1pPr algn="l" rtl="0" eaLnBrk="0" fontAlgn="base" hangingPunct="0">
        <a:lnSpc>
          <a:spcPct val="80000"/>
        </a:lnSpc>
        <a:spcBef>
          <a:spcPct val="0"/>
        </a:spcBef>
        <a:spcAft>
          <a:spcPct val="0"/>
        </a:spcAft>
        <a:defRPr sz="2700" b="1">
          <a:solidFill>
            <a:schemeClr val="accent1">
              <a:lumMod val="50000"/>
            </a:schemeClr>
          </a:solidFill>
          <a:latin typeface="Calibri" pitchFamily="34" charset="0"/>
          <a:ea typeface="+mj-ea"/>
          <a:cs typeface="+mj-cs"/>
        </a:defRPr>
      </a:lvl1pPr>
      <a:lvl2pPr algn="l" rtl="0" eaLnBrk="0" fontAlgn="base" hangingPunct="0">
        <a:lnSpc>
          <a:spcPct val="80000"/>
        </a:lnSpc>
        <a:spcBef>
          <a:spcPct val="0"/>
        </a:spcBef>
        <a:spcAft>
          <a:spcPct val="0"/>
        </a:spcAft>
        <a:defRPr sz="2700" b="1">
          <a:solidFill>
            <a:srgbClr val="000000"/>
          </a:solidFill>
          <a:latin typeface="Calibri" pitchFamily="34" charset="0"/>
        </a:defRPr>
      </a:lvl2pPr>
      <a:lvl3pPr algn="l" rtl="0" eaLnBrk="0" fontAlgn="base" hangingPunct="0">
        <a:lnSpc>
          <a:spcPct val="80000"/>
        </a:lnSpc>
        <a:spcBef>
          <a:spcPct val="0"/>
        </a:spcBef>
        <a:spcAft>
          <a:spcPct val="0"/>
        </a:spcAft>
        <a:defRPr sz="2700" b="1">
          <a:solidFill>
            <a:srgbClr val="000000"/>
          </a:solidFill>
          <a:latin typeface="Calibri" pitchFamily="34" charset="0"/>
        </a:defRPr>
      </a:lvl3pPr>
      <a:lvl4pPr algn="l" rtl="0" eaLnBrk="0" fontAlgn="base" hangingPunct="0">
        <a:lnSpc>
          <a:spcPct val="80000"/>
        </a:lnSpc>
        <a:spcBef>
          <a:spcPct val="0"/>
        </a:spcBef>
        <a:spcAft>
          <a:spcPct val="0"/>
        </a:spcAft>
        <a:defRPr sz="2700" b="1">
          <a:solidFill>
            <a:srgbClr val="000000"/>
          </a:solidFill>
          <a:latin typeface="Calibri" pitchFamily="34" charset="0"/>
        </a:defRPr>
      </a:lvl4pPr>
      <a:lvl5pPr algn="l" rtl="0" eaLnBrk="0" fontAlgn="base" hangingPunct="0">
        <a:lnSpc>
          <a:spcPct val="80000"/>
        </a:lnSpc>
        <a:spcBef>
          <a:spcPct val="0"/>
        </a:spcBef>
        <a:spcAft>
          <a:spcPct val="0"/>
        </a:spcAft>
        <a:defRPr sz="2700" b="1">
          <a:solidFill>
            <a:srgbClr val="000000"/>
          </a:solidFill>
          <a:latin typeface="Calibri" pitchFamily="34" charset="0"/>
        </a:defRPr>
      </a:lvl5pPr>
      <a:lvl6pPr marL="342900" algn="l" rtl="0" eaLnBrk="0" fontAlgn="base" hangingPunct="0">
        <a:lnSpc>
          <a:spcPct val="80000"/>
        </a:lnSpc>
        <a:spcBef>
          <a:spcPct val="0"/>
        </a:spcBef>
        <a:spcAft>
          <a:spcPct val="0"/>
        </a:spcAft>
        <a:defRPr sz="3000">
          <a:solidFill>
            <a:schemeClr val="bg1"/>
          </a:solidFill>
          <a:latin typeface="75 Helvetica Bold" charset="0"/>
        </a:defRPr>
      </a:lvl6pPr>
      <a:lvl7pPr marL="685800" algn="l" rtl="0" eaLnBrk="0" fontAlgn="base" hangingPunct="0">
        <a:lnSpc>
          <a:spcPct val="80000"/>
        </a:lnSpc>
        <a:spcBef>
          <a:spcPct val="0"/>
        </a:spcBef>
        <a:spcAft>
          <a:spcPct val="0"/>
        </a:spcAft>
        <a:defRPr sz="3000">
          <a:solidFill>
            <a:schemeClr val="bg1"/>
          </a:solidFill>
          <a:latin typeface="75 Helvetica Bold" charset="0"/>
        </a:defRPr>
      </a:lvl7pPr>
      <a:lvl8pPr marL="1028700" algn="l" rtl="0" eaLnBrk="0" fontAlgn="base" hangingPunct="0">
        <a:lnSpc>
          <a:spcPct val="80000"/>
        </a:lnSpc>
        <a:spcBef>
          <a:spcPct val="0"/>
        </a:spcBef>
        <a:spcAft>
          <a:spcPct val="0"/>
        </a:spcAft>
        <a:defRPr sz="3000">
          <a:solidFill>
            <a:schemeClr val="bg1"/>
          </a:solidFill>
          <a:latin typeface="75 Helvetica Bold" charset="0"/>
        </a:defRPr>
      </a:lvl8pPr>
      <a:lvl9pPr marL="1371600" algn="l" rtl="0" eaLnBrk="0" fontAlgn="base" hangingPunct="0">
        <a:lnSpc>
          <a:spcPct val="80000"/>
        </a:lnSpc>
        <a:spcBef>
          <a:spcPct val="0"/>
        </a:spcBef>
        <a:spcAft>
          <a:spcPct val="0"/>
        </a:spcAft>
        <a:defRPr sz="3000">
          <a:solidFill>
            <a:schemeClr val="bg1"/>
          </a:solidFill>
          <a:latin typeface="75 Helvetica Bold" charset="0"/>
        </a:defRPr>
      </a:lvl9pPr>
    </p:titleStyle>
    <p:bodyStyle>
      <a:lvl1pPr marL="257175" indent="-169069" algn="l" rtl="0" eaLnBrk="0" fontAlgn="base" hangingPunct="0">
        <a:spcBef>
          <a:spcPct val="20000"/>
        </a:spcBef>
        <a:spcAft>
          <a:spcPct val="0"/>
        </a:spcAft>
        <a:buChar char="•"/>
        <a:defRPr sz="2100">
          <a:solidFill>
            <a:srgbClr val="000000"/>
          </a:solidFill>
          <a:latin typeface="Calibri" pitchFamily="34" charset="0"/>
          <a:ea typeface="+mn-ea"/>
          <a:cs typeface="+mn-cs"/>
        </a:defRPr>
      </a:lvl1pPr>
      <a:lvl2pPr marL="517922" indent="-175022" algn="l" rtl="0" eaLnBrk="0" fontAlgn="base" hangingPunct="0">
        <a:spcBef>
          <a:spcPct val="20000"/>
        </a:spcBef>
        <a:spcAft>
          <a:spcPct val="0"/>
        </a:spcAft>
        <a:buChar char="–"/>
        <a:defRPr sz="1800">
          <a:solidFill>
            <a:srgbClr val="000000"/>
          </a:solidFill>
          <a:latin typeface="Calibri" pitchFamily="34" charset="0"/>
        </a:defRPr>
      </a:lvl2pPr>
      <a:lvl3pPr marL="813197" indent="-127397" algn="l" rtl="0" eaLnBrk="0" fontAlgn="base" hangingPunct="0">
        <a:spcBef>
          <a:spcPct val="20000"/>
        </a:spcBef>
        <a:spcAft>
          <a:spcPct val="0"/>
        </a:spcAft>
        <a:buChar char="•"/>
        <a:defRPr sz="1500">
          <a:solidFill>
            <a:srgbClr val="000000"/>
          </a:solidFill>
          <a:latin typeface="Calibri" pitchFamily="34" charset="0"/>
        </a:defRPr>
      </a:lvl3pPr>
      <a:lvl4pPr marL="1156097" indent="-127397" algn="l" rtl="0" eaLnBrk="0" fontAlgn="base" hangingPunct="0">
        <a:spcBef>
          <a:spcPct val="20000"/>
        </a:spcBef>
        <a:spcAft>
          <a:spcPct val="0"/>
        </a:spcAft>
        <a:buChar char="–"/>
        <a:defRPr sz="1350">
          <a:solidFill>
            <a:srgbClr val="000000"/>
          </a:solidFill>
          <a:latin typeface="Calibri" pitchFamily="34" charset="0"/>
        </a:defRPr>
      </a:lvl4pPr>
      <a:lvl5pPr marL="1498997" indent="-127397" algn="l" rtl="0" eaLnBrk="0" fontAlgn="base" hangingPunct="0">
        <a:spcBef>
          <a:spcPct val="20000"/>
        </a:spcBef>
        <a:spcAft>
          <a:spcPct val="0"/>
        </a:spcAft>
        <a:buChar char="»"/>
        <a:defRPr sz="1350">
          <a:solidFill>
            <a:srgbClr val="000000"/>
          </a:solidFill>
          <a:latin typeface="Calibri" pitchFamily="34" charset="0"/>
        </a:defRPr>
      </a:lvl5pPr>
      <a:lvl6pPr marL="1885950" indent="-171450" algn="l" rtl="0" eaLnBrk="0" fontAlgn="base" hangingPunct="0">
        <a:spcBef>
          <a:spcPct val="20000"/>
        </a:spcBef>
        <a:spcAft>
          <a:spcPct val="0"/>
        </a:spcAft>
        <a:buChar char="»"/>
        <a:defRPr sz="1500">
          <a:solidFill>
            <a:schemeClr val="bg1"/>
          </a:solidFill>
          <a:latin typeface="+mn-lt"/>
        </a:defRPr>
      </a:lvl6pPr>
      <a:lvl7pPr marL="2228850" indent="-171450" algn="l" rtl="0" eaLnBrk="0" fontAlgn="base" hangingPunct="0">
        <a:spcBef>
          <a:spcPct val="20000"/>
        </a:spcBef>
        <a:spcAft>
          <a:spcPct val="0"/>
        </a:spcAft>
        <a:buChar char="»"/>
        <a:defRPr sz="1500">
          <a:solidFill>
            <a:schemeClr val="bg1"/>
          </a:solidFill>
          <a:latin typeface="+mn-lt"/>
        </a:defRPr>
      </a:lvl7pPr>
      <a:lvl8pPr marL="2571750" indent="-171450" algn="l" rtl="0" eaLnBrk="0" fontAlgn="base" hangingPunct="0">
        <a:spcBef>
          <a:spcPct val="20000"/>
        </a:spcBef>
        <a:spcAft>
          <a:spcPct val="0"/>
        </a:spcAft>
        <a:buChar char="»"/>
        <a:defRPr sz="1500">
          <a:solidFill>
            <a:schemeClr val="bg1"/>
          </a:solidFill>
          <a:latin typeface="+mn-lt"/>
        </a:defRPr>
      </a:lvl8pPr>
      <a:lvl9pPr marL="2914650" indent="-171450"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tinfo@fc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latin typeface="Calibri"/>
                <a:cs typeface="Calibri"/>
              </a:rPr>
              <a:t>April 18, 2024</a:t>
            </a:r>
          </a:p>
          <a:p>
            <a:endParaRPr lang="en-US" dirty="0">
              <a:latin typeface="Calibri"/>
              <a:cs typeface="Calibri"/>
            </a:endParaRPr>
          </a:p>
        </p:txBody>
      </p:sp>
      <p:sp>
        <p:nvSpPr>
          <p:cNvPr id="3" name="Title 2"/>
          <p:cNvSpPr>
            <a:spLocks noGrp="1"/>
          </p:cNvSpPr>
          <p:nvPr>
            <p:ph type="ctrTitle"/>
          </p:nvPr>
        </p:nvSpPr>
        <p:spPr/>
        <p:txBody>
          <a:bodyPr/>
          <a:lstStyle/>
          <a:p>
            <a:r>
              <a:rPr lang="en-US" dirty="0"/>
              <a:t>Space Bureau Transparency Initiative:</a:t>
            </a:r>
            <a:br>
              <a:rPr lang="en-US" dirty="0"/>
            </a:br>
            <a:r>
              <a:rPr lang="en-US"/>
              <a:t>Satellite Coordination</a:t>
            </a:r>
            <a:endParaRPr lang="en-US" dirty="0"/>
          </a:p>
        </p:txBody>
      </p:sp>
      <p:pic>
        <p:nvPicPr>
          <p:cNvPr id="5" name="Picture 4">
            <a:extLst>
              <a:ext uri="{FF2B5EF4-FFF2-40B4-BE49-F238E27FC236}">
                <a16:creationId xmlns:a16="http://schemas.microsoft.com/office/drawing/2014/main" id="{ACC658C1-8BE1-83DB-85D7-6AC805011D94}"/>
              </a:ext>
            </a:extLst>
          </p:cNvPr>
          <p:cNvPicPr>
            <a:picLocks noChangeAspect="1"/>
          </p:cNvPicPr>
          <p:nvPr/>
        </p:nvPicPr>
        <p:blipFill>
          <a:blip r:embed="rId3"/>
          <a:stretch>
            <a:fillRect/>
          </a:stretch>
        </p:blipFill>
        <p:spPr>
          <a:xfrm>
            <a:off x="5054600" y="91441"/>
            <a:ext cx="2082800" cy="2082800"/>
          </a:xfrm>
          <a:prstGeom prst="rect">
            <a:avLst/>
          </a:prstGeom>
        </p:spPr>
      </p:pic>
    </p:spTree>
    <p:extLst>
      <p:ext uri="{BB962C8B-B14F-4D97-AF65-F5344CB8AC3E}">
        <p14:creationId xmlns:p14="http://schemas.microsoft.com/office/powerpoint/2010/main" val="62640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Coordination Phase</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a:xfrm>
            <a:off x="433136" y="1219200"/>
            <a:ext cx="11008895" cy="5181600"/>
          </a:xfrm>
        </p:spPr>
        <p:txBody>
          <a:bodyPr/>
          <a:lstStyle/>
          <a:p>
            <a:pPr eaLnBrk="1" hangingPunct="1">
              <a:buClr>
                <a:srgbClr val="12627E"/>
              </a:buClr>
            </a:pPr>
            <a:r>
              <a:rPr lang="en-US" sz="2400" dirty="0">
                <a:solidFill>
                  <a:srgbClr val="12627E"/>
                </a:solidFill>
              </a:rPr>
              <a:t> </a:t>
            </a:r>
            <a:r>
              <a:rPr lang="en-US" altLang="en-US" sz="2400" dirty="0">
                <a:solidFill>
                  <a:srgbClr val="12627E"/>
                </a:solidFill>
              </a:rPr>
              <a:t>Each admin reviews the BR IFIC and determines whether or not interference may be caused to, or by, its own assignments.</a:t>
            </a:r>
          </a:p>
          <a:p>
            <a:pPr eaLnBrk="1" hangingPunct="1">
              <a:buClr>
                <a:srgbClr val="12627E"/>
              </a:buClr>
            </a:pPr>
            <a:r>
              <a:rPr lang="en-US" altLang="en-US" sz="2400" dirty="0">
                <a:solidFill>
                  <a:srgbClr val="12627E"/>
                </a:solidFill>
              </a:rPr>
              <a:t> If interference may occur, the affected admin informs the ITU and the requesting admin. within the 4-month comment period</a:t>
            </a:r>
          </a:p>
          <a:p>
            <a:pPr lvl="1" eaLnBrk="1" hangingPunct="1">
              <a:buClr>
                <a:srgbClr val="12627E"/>
              </a:buClr>
            </a:pPr>
            <a:r>
              <a:rPr lang="en-US" altLang="en-US" sz="2400" dirty="0">
                <a:solidFill>
                  <a:srgbClr val="12627E"/>
                </a:solidFill>
              </a:rPr>
              <a:t>Information concerning the satellite network(s) affected by the proposed network and a proposal for a solution to the issue is provided.</a:t>
            </a:r>
          </a:p>
          <a:p>
            <a:pPr eaLnBrk="1" hangingPunct="1">
              <a:buClr>
                <a:srgbClr val="12627E"/>
              </a:buClr>
            </a:pPr>
            <a:r>
              <a:rPr lang="en-US" altLang="en-US" sz="2400" dirty="0">
                <a:solidFill>
                  <a:srgbClr val="12627E"/>
                </a:solidFill>
              </a:rPr>
              <a:t> Requests for coord. should be acknowledged within 30 days from the date of receipt</a:t>
            </a:r>
          </a:p>
          <a:p>
            <a:pPr eaLnBrk="1" hangingPunct="1">
              <a:buClr>
                <a:srgbClr val="12627E"/>
              </a:buClr>
            </a:pPr>
            <a:r>
              <a:rPr lang="en-US" altLang="en-US" sz="2400" dirty="0">
                <a:solidFill>
                  <a:srgbClr val="12627E"/>
                </a:solidFill>
              </a:rPr>
              <a:t> Admins not responding to the BR IFIC within the 4-month comment period are treated as unaffected. </a:t>
            </a:r>
          </a:p>
          <a:p>
            <a:pPr eaLnBrk="1" hangingPunct="1">
              <a:buClr>
                <a:srgbClr val="12627E"/>
              </a:buClr>
            </a:pPr>
            <a:r>
              <a:rPr lang="en-US" altLang="en-US" sz="2400" dirty="0">
                <a:solidFill>
                  <a:srgbClr val="12627E"/>
                </a:solidFill>
              </a:rPr>
              <a:t> The ITU reviews comments from the admins using App 5 procedures and publishes the final list of affected admins whose networks will require detailed bi-lateral coordination</a:t>
            </a:r>
          </a:p>
          <a:p>
            <a:pPr marL="88106" indent="0">
              <a:buNone/>
            </a:pPr>
            <a:endParaRPr lang="en-US" sz="2400" dirty="0">
              <a:solidFill>
                <a:srgbClr val="12627E"/>
              </a:solidFill>
            </a:endParaRP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10</a:t>
            </a:fld>
            <a:endParaRPr lang="en-US"/>
          </a:p>
        </p:txBody>
      </p:sp>
      <p:sp>
        <p:nvSpPr>
          <p:cNvPr id="7" name="Date Placeholder 3">
            <a:extLst>
              <a:ext uri="{FF2B5EF4-FFF2-40B4-BE49-F238E27FC236}">
                <a16:creationId xmlns:a16="http://schemas.microsoft.com/office/drawing/2014/main" id="{E7F62990-1910-683F-2E8C-ADF408F83C06}"/>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67942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Coordinating and Notifying a Satellite Network</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a:xfrm>
            <a:off x="426454" y="1147761"/>
            <a:ext cx="11008895" cy="5181600"/>
          </a:xfrm>
        </p:spPr>
        <p:txBody>
          <a:bodyPr/>
          <a:lstStyle/>
          <a:p>
            <a:pPr marL="88106" indent="0">
              <a:buNone/>
            </a:pPr>
            <a:r>
              <a:rPr lang="en-US" sz="2400" dirty="0">
                <a:solidFill>
                  <a:srgbClr val="12627E"/>
                </a:solidFill>
              </a:rPr>
              <a:t>Coordination</a:t>
            </a:r>
          </a:p>
          <a:p>
            <a:r>
              <a:rPr lang="en-US" altLang="en-US" sz="2000" dirty="0">
                <a:solidFill>
                  <a:srgbClr val="12627E"/>
                </a:solidFill>
              </a:rPr>
              <a:t> Once the ITU finalizes the list of affected, the admin of the proposed network initiates coordination with the affected parties.</a:t>
            </a:r>
          </a:p>
          <a:p>
            <a:pPr lvl="1"/>
            <a:r>
              <a:rPr lang="en-US" altLang="en-US" sz="2000" dirty="0">
                <a:solidFill>
                  <a:srgbClr val="12627E"/>
                </a:solidFill>
              </a:rPr>
              <a:t> This is can be done through correspondence or face-to-face meetings</a:t>
            </a:r>
          </a:p>
          <a:p>
            <a:r>
              <a:rPr lang="en-US" altLang="en-US" sz="2000" dirty="0">
                <a:solidFill>
                  <a:srgbClr val="12627E"/>
                </a:solidFill>
              </a:rPr>
              <a:t> When an agreement on coordination is reached, the administration responsible sends the Bureau information concerning the agreements.</a:t>
            </a:r>
          </a:p>
          <a:p>
            <a:r>
              <a:rPr lang="en-US" altLang="en-US" sz="2000" dirty="0">
                <a:solidFill>
                  <a:srgbClr val="12627E"/>
                </a:solidFill>
              </a:rPr>
              <a:t> For satellites operating in non-planned Bands, the satellite network must complete all coordination and be notified to the ITU within 7 years of the date of receipt of the API or the CR/C will be suppressed.</a:t>
            </a:r>
          </a:p>
          <a:p>
            <a:endParaRPr lang="en-US" altLang="en-US" sz="2000" dirty="0">
              <a:solidFill>
                <a:srgbClr val="12627E"/>
              </a:solidFill>
            </a:endParaRPr>
          </a:p>
          <a:p>
            <a:pPr marL="88106" indent="0">
              <a:buNone/>
            </a:pPr>
            <a:r>
              <a:rPr lang="en-US" altLang="en-US" sz="2400" dirty="0">
                <a:solidFill>
                  <a:srgbClr val="12627E"/>
                </a:solidFill>
              </a:rPr>
              <a:t>Notification</a:t>
            </a:r>
          </a:p>
          <a:p>
            <a:r>
              <a:rPr lang="en-US" altLang="en-US" sz="2000" dirty="0">
                <a:solidFill>
                  <a:srgbClr val="12627E"/>
                </a:solidFill>
              </a:rPr>
              <a:t> After coordination with affected admins is completed, notification filings are sent to the ITU</a:t>
            </a:r>
          </a:p>
          <a:p>
            <a:r>
              <a:rPr lang="en-US" altLang="en-US" sz="2000" dirty="0">
                <a:solidFill>
                  <a:srgbClr val="12627E"/>
                </a:solidFill>
              </a:rPr>
              <a:t> Filings include any Appendix 4 information updates</a:t>
            </a:r>
          </a:p>
          <a:p>
            <a:r>
              <a:rPr lang="en-US" altLang="en-US" sz="2000" dirty="0">
                <a:solidFill>
                  <a:srgbClr val="12627E"/>
                </a:solidFill>
              </a:rPr>
              <a:t> ITU reviews filings and enters the sat network in the Master International Frequency Register (MIFR)</a:t>
            </a:r>
          </a:p>
          <a:p>
            <a:pPr marL="88106" indent="0">
              <a:buNone/>
            </a:pPr>
            <a:endParaRPr lang="en-US" sz="2400" dirty="0">
              <a:solidFill>
                <a:srgbClr val="12627E"/>
              </a:solidFill>
            </a:endParaRP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dirty="0"/>
              <a:t>FCC Space Bureau</a:t>
            </a:r>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11</a:t>
            </a:fld>
            <a:endParaRPr lang="en-US"/>
          </a:p>
        </p:txBody>
      </p:sp>
      <p:sp>
        <p:nvSpPr>
          <p:cNvPr id="7" name="Date Placeholder 3">
            <a:extLst>
              <a:ext uri="{FF2B5EF4-FFF2-40B4-BE49-F238E27FC236}">
                <a16:creationId xmlns:a16="http://schemas.microsoft.com/office/drawing/2014/main" id="{B5029389-A2D3-C229-C4F8-057601290173}"/>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45262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a:solidFill>
                  <a:srgbClr val="E1E1E1"/>
                </a:solidFill>
              </a:rPr>
              <a:t>“AN” Procedure for Networks not subject to Coordination</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12</a:t>
            </a:fld>
            <a:endParaRPr lang="en-US"/>
          </a:p>
        </p:txBody>
      </p:sp>
      <p:pic>
        <p:nvPicPr>
          <p:cNvPr id="3" name="Picture 6">
            <a:extLst>
              <a:ext uri="{FF2B5EF4-FFF2-40B4-BE49-F238E27FC236}">
                <a16:creationId xmlns:a16="http://schemas.microsoft.com/office/drawing/2014/main" id="{6A08B486-41FC-CE84-549E-26888D426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011" y="1503947"/>
            <a:ext cx="8373977" cy="44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5">
            <a:extLst>
              <a:ext uri="{FF2B5EF4-FFF2-40B4-BE49-F238E27FC236}">
                <a16:creationId xmlns:a16="http://schemas.microsoft.com/office/drawing/2014/main" id="{04C83F61-463B-DCF8-1085-2D1119BAB067}"/>
              </a:ext>
            </a:extLst>
          </p:cNvPr>
          <p:cNvSpPr txBox="1">
            <a:spLocks noChangeArrowheads="1"/>
          </p:cNvSpPr>
          <p:nvPr/>
        </p:nvSpPr>
        <p:spPr bwMode="auto">
          <a:xfrm>
            <a:off x="1722980" y="6132931"/>
            <a:ext cx="87460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t>Figure from ITU presentation to  WRS-18 “Advance Publication Information (API) for satellite networks not subject to coordination”</a:t>
            </a:r>
          </a:p>
        </p:txBody>
      </p:sp>
      <p:sp>
        <p:nvSpPr>
          <p:cNvPr id="7" name="Date Placeholder 3">
            <a:extLst>
              <a:ext uri="{FF2B5EF4-FFF2-40B4-BE49-F238E27FC236}">
                <a16:creationId xmlns:a16="http://schemas.microsoft.com/office/drawing/2014/main" id="{D8ABCA95-6B71-D12D-141D-4C13758D8480}"/>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208777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dirty="0">
                <a:solidFill>
                  <a:srgbClr val="E1E1E1"/>
                </a:solidFill>
              </a:rPr>
              <a:t>“AN” Procedure</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p:txBody>
          <a:bodyPr/>
          <a:lstStyle/>
          <a:p>
            <a:r>
              <a:rPr lang="en-US" sz="2800" dirty="0">
                <a:solidFill>
                  <a:srgbClr val="12627E"/>
                </a:solidFill>
              </a:rPr>
              <a:t> The provisions of Article 9, Sub-Section IA (API on satellite networks that are not subject to coordination procedure under Section II) are applicable </a:t>
            </a:r>
          </a:p>
          <a:p>
            <a:pPr lvl="1"/>
            <a:r>
              <a:rPr lang="en-US" sz="2100" dirty="0">
                <a:solidFill>
                  <a:srgbClr val="12627E"/>
                </a:solidFill>
              </a:rPr>
              <a:t>Examples: Small sats that make use of frequencies not subject to coordination; GSO satellite networks with inter-satellite links operating with other NGSO space stations in bands not subject to coordination</a:t>
            </a:r>
          </a:p>
          <a:p>
            <a:r>
              <a:rPr lang="en-US" sz="2400" dirty="0">
                <a:solidFill>
                  <a:srgbClr val="12627E"/>
                </a:solidFill>
              </a:rPr>
              <a:t>These networks are subject to a commenting procedure and the resolution of potential interference specified under No. 9.3</a:t>
            </a:r>
          </a:p>
          <a:p>
            <a:pPr lvl="1"/>
            <a:r>
              <a:rPr lang="en-US" sz="2100" dirty="0">
                <a:solidFill>
                  <a:srgbClr val="12627E"/>
                </a:solidFill>
              </a:rPr>
              <a:t>This procedure is not optional.</a:t>
            </a:r>
          </a:p>
          <a:p>
            <a:r>
              <a:rPr lang="en-US" sz="2400" dirty="0">
                <a:solidFill>
                  <a:srgbClr val="12627E"/>
                </a:solidFill>
              </a:rPr>
              <a:t>Comments to an API should be submitted within 4 months of the date of publication of the API special section in the IFIC</a:t>
            </a:r>
          </a:p>
          <a:p>
            <a:r>
              <a:rPr lang="en-US" sz="2400" dirty="0">
                <a:solidFill>
                  <a:srgbClr val="12627E"/>
                </a:solidFill>
              </a:rPr>
              <a:t>The Bureau will publish the list of admins which have sent comments in an API/B special section in an BR IFIC</a:t>
            </a: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13</a:t>
            </a:fld>
            <a:endParaRPr lang="en-US"/>
          </a:p>
        </p:txBody>
      </p:sp>
      <p:sp>
        <p:nvSpPr>
          <p:cNvPr id="7" name="Date Placeholder 3">
            <a:extLst>
              <a:ext uri="{FF2B5EF4-FFF2-40B4-BE49-F238E27FC236}">
                <a16:creationId xmlns:a16="http://schemas.microsoft.com/office/drawing/2014/main" id="{5AA8B12B-8C22-A9A6-0DFB-E63029DD3601}"/>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57274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5072-29AC-2E9E-EC7B-A6FE88CB2EFE}"/>
              </a:ext>
            </a:extLst>
          </p:cNvPr>
          <p:cNvSpPr>
            <a:spLocks noGrp="1"/>
          </p:cNvSpPr>
          <p:nvPr>
            <p:ph type="title"/>
          </p:nvPr>
        </p:nvSpPr>
        <p:spPr/>
        <p:txBody>
          <a:bodyPr/>
          <a:lstStyle/>
          <a:p>
            <a:r>
              <a:rPr lang="en-US" dirty="0">
                <a:solidFill>
                  <a:srgbClr val="E1E1E1"/>
                </a:solidFill>
              </a:rPr>
              <a:t>Cooperation and Resolution of Potential Interference</a:t>
            </a:r>
          </a:p>
        </p:txBody>
      </p:sp>
      <p:sp>
        <p:nvSpPr>
          <p:cNvPr id="3" name="Content Placeholder 2">
            <a:extLst>
              <a:ext uri="{FF2B5EF4-FFF2-40B4-BE49-F238E27FC236}">
                <a16:creationId xmlns:a16="http://schemas.microsoft.com/office/drawing/2014/main" id="{48F9831B-D1E9-962A-3D66-691C59AC4D5F}"/>
              </a:ext>
            </a:extLst>
          </p:cNvPr>
          <p:cNvSpPr>
            <a:spLocks noGrp="1"/>
          </p:cNvSpPr>
          <p:nvPr>
            <p:ph idx="1"/>
          </p:nvPr>
        </p:nvSpPr>
        <p:spPr/>
        <p:txBody>
          <a:bodyPr/>
          <a:lstStyle/>
          <a:p>
            <a:r>
              <a:rPr lang="en-US" dirty="0">
                <a:solidFill>
                  <a:srgbClr val="12627E"/>
                </a:solidFill>
              </a:rPr>
              <a:t> Both administrations should cooperate in joint efforts to resolve any potential interference and shall exchange any additional relevant info that may be helpful </a:t>
            </a:r>
          </a:p>
          <a:p>
            <a:pPr lvl="1"/>
            <a:r>
              <a:rPr lang="en-US" dirty="0">
                <a:solidFill>
                  <a:srgbClr val="12627E"/>
                </a:solidFill>
              </a:rPr>
              <a:t>In case of difficulties, the administration responsible for the planned satellite network should explore all possible means to resolve the potential interference without considering the possibility of adjustment to networks of other administrations</a:t>
            </a:r>
          </a:p>
          <a:p>
            <a:pPr lvl="1"/>
            <a:r>
              <a:rPr lang="en-US" dirty="0">
                <a:solidFill>
                  <a:srgbClr val="12627E"/>
                </a:solidFill>
              </a:rPr>
              <a:t>If no such means can be found, it may request the other administrations explore all possible means to meet its requirements </a:t>
            </a:r>
          </a:p>
          <a:p>
            <a:pPr lvl="1"/>
            <a:r>
              <a:rPr lang="en-US" dirty="0">
                <a:solidFill>
                  <a:srgbClr val="12627E"/>
                </a:solidFill>
              </a:rPr>
              <a:t>Either party can request assistance of the Radiocommunications Bureau (No. 9.3)</a:t>
            </a:r>
          </a:p>
          <a:p>
            <a:r>
              <a:rPr lang="en-US" dirty="0">
                <a:solidFill>
                  <a:srgbClr val="12627E"/>
                </a:solidFill>
              </a:rPr>
              <a:t> The admins concerned should make every possible effort to resolve the potential interference</a:t>
            </a:r>
          </a:p>
          <a:p>
            <a:pPr marL="88106" indent="0">
              <a:buNone/>
            </a:pPr>
            <a:endParaRPr lang="en-US" dirty="0">
              <a:solidFill>
                <a:srgbClr val="12627E"/>
              </a:solidFill>
            </a:endParaRPr>
          </a:p>
          <a:p>
            <a:pPr marL="88106" indent="0">
              <a:buNone/>
            </a:pPr>
            <a:r>
              <a:rPr lang="en-US" dirty="0">
                <a:solidFill>
                  <a:srgbClr val="12627E"/>
                </a:solidFill>
              </a:rPr>
              <a:t>Notification Procedures </a:t>
            </a:r>
          </a:p>
          <a:p>
            <a:r>
              <a:rPr lang="en-US" dirty="0">
                <a:solidFill>
                  <a:srgbClr val="12627E"/>
                </a:solidFill>
              </a:rPr>
              <a:t>After the resolution of the potential interference through coordination, the network may be notified and added to the MIFR</a:t>
            </a:r>
          </a:p>
          <a:p>
            <a:pPr lvl="1"/>
            <a:r>
              <a:rPr lang="en-US" dirty="0">
                <a:solidFill>
                  <a:srgbClr val="12627E"/>
                </a:solidFill>
              </a:rPr>
              <a:t>This process is the same as for the “CN” procedure</a:t>
            </a:r>
          </a:p>
        </p:txBody>
      </p:sp>
      <p:sp>
        <p:nvSpPr>
          <p:cNvPr id="5" name="Footer Placeholder 4">
            <a:extLst>
              <a:ext uri="{FF2B5EF4-FFF2-40B4-BE49-F238E27FC236}">
                <a16:creationId xmlns:a16="http://schemas.microsoft.com/office/drawing/2014/main" id="{D72ED6D0-89F1-D156-9293-F867AFD9086F}"/>
              </a:ext>
            </a:extLst>
          </p:cNvPr>
          <p:cNvSpPr>
            <a:spLocks noGrp="1"/>
          </p:cNvSpPr>
          <p:nvPr>
            <p:ph type="ftr" sz="quarter" idx="11"/>
          </p:nvPr>
        </p:nvSpPr>
        <p:spPr/>
        <p:txBody>
          <a:bodyPr/>
          <a:lstStyle/>
          <a:p>
            <a:r>
              <a:rPr lang="en-US" dirty="0"/>
              <a:t>FCC Space Bureau</a:t>
            </a:r>
          </a:p>
        </p:txBody>
      </p:sp>
      <p:sp>
        <p:nvSpPr>
          <p:cNvPr id="6" name="Slide Number Placeholder 5">
            <a:extLst>
              <a:ext uri="{FF2B5EF4-FFF2-40B4-BE49-F238E27FC236}">
                <a16:creationId xmlns:a16="http://schemas.microsoft.com/office/drawing/2014/main" id="{78A1973E-273C-5C0C-3CEC-1BA8DA3FE629}"/>
              </a:ext>
            </a:extLst>
          </p:cNvPr>
          <p:cNvSpPr>
            <a:spLocks noGrp="1"/>
          </p:cNvSpPr>
          <p:nvPr>
            <p:ph type="sldNum" sz="quarter" idx="12"/>
          </p:nvPr>
        </p:nvSpPr>
        <p:spPr/>
        <p:txBody>
          <a:bodyPr/>
          <a:lstStyle/>
          <a:p>
            <a:fld id="{3E896E19-44B9-4585-B4AA-15558F96B9C9}" type="slidenum">
              <a:rPr lang="en-US" smtClean="0"/>
              <a:pPr/>
              <a:t>14</a:t>
            </a:fld>
            <a:endParaRPr lang="en-US"/>
          </a:p>
        </p:txBody>
      </p:sp>
      <p:sp>
        <p:nvSpPr>
          <p:cNvPr id="7" name="Date Placeholder 3">
            <a:extLst>
              <a:ext uri="{FF2B5EF4-FFF2-40B4-BE49-F238E27FC236}">
                <a16:creationId xmlns:a16="http://schemas.microsoft.com/office/drawing/2014/main" id="{93B5967B-C98B-0696-C96B-3D0043EFEC68}"/>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37158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6E4C-965F-C391-3479-8AE224598552}"/>
              </a:ext>
            </a:extLst>
          </p:cNvPr>
          <p:cNvSpPr>
            <a:spLocks noGrp="1"/>
          </p:cNvSpPr>
          <p:nvPr>
            <p:ph type="title"/>
          </p:nvPr>
        </p:nvSpPr>
        <p:spPr>
          <a:xfrm>
            <a:off x="1524000" y="0"/>
            <a:ext cx="9144000" cy="933450"/>
          </a:xfrm>
        </p:spPr>
        <p:txBody>
          <a:bodyPr/>
          <a:lstStyle/>
          <a:p>
            <a:r>
              <a:rPr lang="en-US" dirty="0">
                <a:solidFill>
                  <a:srgbClr val="E1E1E1"/>
                </a:solidFill>
              </a:rPr>
              <a:t>Conclusion</a:t>
            </a:r>
          </a:p>
        </p:txBody>
      </p:sp>
      <p:sp>
        <p:nvSpPr>
          <p:cNvPr id="5" name="Footer Placeholder 4">
            <a:extLst>
              <a:ext uri="{FF2B5EF4-FFF2-40B4-BE49-F238E27FC236}">
                <a16:creationId xmlns:a16="http://schemas.microsoft.com/office/drawing/2014/main" id="{807D96BB-7124-D2B1-8082-3B1EFB7B3596}"/>
              </a:ext>
            </a:extLst>
          </p:cNvPr>
          <p:cNvSpPr>
            <a:spLocks noGrp="1"/>
          </p:cNvSpPr>
          <p:nvPr>
            <p:ph type="ftr" sz="quarter" idx="11"/>
          </p:nvPr>
        </p:nvSpPr>
        <p:spPr>
          <a:xfrm>
            <a:off x="1318895" y="6573520"/>
            <a:ext cx="4711700" cy="295275"/>
          </a:xfrm>
        </p:spPr>
        <p:txBody>
          <a:bodyPr/>
          <a:lstStyle/>
          <a:p>
            <a:r>
              <a:rPr lang="en-US" dirty="0"/>
              <a:t>FCC Space Bureau</a:t>
            </a:r>
          </a:p>
        </p:txBody>
      </p:sp>
      <p:sp>
        <p:nvSpPr>
          <p:cNvPr id="6" name="Slide Number Placeholder 5">
            <a:extLst>
              <a:ext uri="{FF2B5EF4-FFF2-40B4-BE49-F238E27FC236}">
                <a16:creationId xmlns:a16="http://schemas.microsoft.com/office/drawing/2014/main" id="{9F9F0B90-0B6C-11A5-60D0-B9DA42563158}"/>
              </a:ext>
            </a:extLst>
          </p:cNvPr>
          <p:cNvSpPr>
            <a:spLocks noGrp="1"/>
          </p:cNvSpPr>
          <p:nvPr>
            <p:ph type="sldNum" sz="quarter" idx="12"/>
          </p:nvPr>
        </p:nvSpPr>
        <p:spPr/>
        <p:txBody>
          <a:bodyPr/>
          <a:lstStyle/>
          <a:p>
            <a:fld id="{3E896E19-44B9-4585-B4AA-15558F96B9C9}" type="slidenum">
              <a:rPr lang="en-US" smtClean="0"/>
              <a:pPr/>
              <a:t>15</a:t>
            </a:fld>
            <a:endParaRPr lang="en-US"/>
          </a:p>
        </p:txBody>
      </p:sp>
      <p:sp>
        <p:nvSpPr>
          <p:cNvPr id="7" name="TextBox 6">
            <a:extLst>
              <a:ext uri="{FF2B5EF4-FFF2-40B4-BE49-F238E27FC236}">
                <a16:creationId xmlns:a16="http://schemas.microsoft.com/office/drawing/2014/main" id="{3A87AE74-F747-4E02-347B-E1A9BEE7F4E5}"/>
              </a:ext>
            </a:extLst>
          </p:cNvPr>
          <p:cNvSpPr txBox="1"/>
          <p:nvPr/>
        </p:nvSpPr>
        <p:spPr>
          <a:xfrm>
            <a:off x="3794760" y="4207314"/>
            <a:ext cx="4602480" cy="1477328"/>
          </a:xfrm>
          <a:prstGeom prst="rect">
            <a:avLst/>
          </a:prstGeom>
          <a:noFill/>
        </p:spPr>
        <p:txBody>
          <a:bodyPr wrap="square">
            <a:spAutoFit/>
          </a:bodyPr>
          <a:lstStyle/>
          <a:p>
            <a:pPr algn="ctr"/>
            <a:r>
              <a:rPr lang="en-US" b="1" dirty="0">
                <a:solidFill>
                  <a:srgbClr val="12627E"/>
                </a:solidFill>
              </a:rPr>
              <a:t>Contact Information:</a:t>
            </a:r>
          </a:p>
          <a:p>
            <a:pPr algn="ctr"/>
            <a:r>
              <a:rPr lang="en-US" dirty="0">
                <a:hlinkClick r:id="rId2"/>
              </a:rPr>
              <a:t>satinfo@fcc.gov</a:t>
            </a:r>
            <a:endParaRPr lang="en-US" dirty="0"/>
          </a:p>
          <a:p>
            <a:pPr algn="ctr"/>
            <a:endParaRPr lang="en-US" dirty="0"/>
          </a:p>
          <a:p>
            <a:pPr algn="ctr"/>
            <a:r>
              <a:rPr lang="en-US" dirty="0"/>
              <a:t> </a:t>
            </a:r>
          </a:p>
          <a:p>
            <a:pPr algn="ctr"/>
            <a:endParaRPr lang="en-US" dirty="0"/>
          </a:p>
        </p:txBody>
      </p:sp>
      <p:pic>
        <p:nvPicPr>
          <p:cNvPr id="4" name="Picture 3">
            <a:extLst>
              <a:ext uri="{FF2B5EF4-FFF2-40B4-BE49-F238E27FC236}">
                <a16:creationId xmlns:a16="http://schemas.microsoft.com/office/drawing/2014/main" id="{6C0B9E83-8445-B322-BAB1-8A93FA7618E3}"/>
              </a:ext>
            </a:extLst>
          </p:cNvPr>
          <p:cNvPicPr>
            <a:picLocks noChangeAspect="1"/>
          </p:cNvPicPr>
          <p:nvPr/>
        </p:nvPicPr>
        <p:blipFill>
          <a:blip r:embed="rId3"/>
          <a:stretch>
            <a:fillRect/>
          </a:stretch>
        </p:blipFill>
        <p:spPr>
          <a:xfrm>
            <a:off x="4989195" y="1680075"/>
            <a:ext cx="2082800" cy="2082800"/>
          </a:xfrm>
          <a:prstGeom prst="rect">
            <a:avLst/>
          </a:prstGeom>
        </p:spPr>
      </p:pic>
      <p:sp>
        <p:nvSpPr>
          <p:cNvPr id="8" name="Date Placeholder 3">
            <a:extLst>
              <a:ext uri="{FF2B5EF4-FFF2-40B4-BE49-F238E27FC236}">
                <a16:creationId xmlns:a16="http://schemas.microsoft.com/office/drawing/2014/main" id="{816D94D2-838E-1206-8916-F2EC1AF423BC}"/>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302924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5016-DFB6-1777-FC78-2EEE30604478}"/>
              </a:ext>
            </a:extLst>
          </p:cNvPr>
          <p:cNvSpPr>
            <a:spLocks noGrp="1"/>
          </p:cNvSpPr>
          <p:nvPr>
            <p:ph type="title"/>
          </p:nvPr>
        </p:nvSpPr>
        <p:spPr/>
        <p:txBody>
          <a:bodyPr/>
          <a:lstStyle/>
          <a:p>
            <a:r>
              <a:rPr lang="en-US" sz="3200" dirty="0">
                <a:solidFill>
                  <a:srgbClr val="E1E1E1"/>
                </a:solidFill>
              </a:rPr>
              <a:t>Outline</a:t>
            </a:r>
          </a:p>
        </p:txBody>
      </p:sp>
      <p:sp>
        <p:nvSpPr>
          <p:cNvPr id="3" name="Content Placeholder 2">
            <a:extLst>
              <a:ext uri="{FF2B5EF4-FFF2-40B4-BE49-F238E27FC236}">
                <a16:creationId xmlns:a16="http://schemas.microsoft.com/office/drawing/2014/main" id="{7A2051EC-978B-E856-4CB4-241588FF4213}"/>
              </a:ext>
            </a:extLst>
          </p:cNvPr>
          <p:cNvSpPr>
            <a:spLocks noGrp="1"/>
          </p:cNvSpPr>
          <p:nvPr>
            <p:ph idx="1"/>
          </p:nvPr>
        </p:nvSpPr>
        <p:spPr/>
        <p:txBody>
          <a:bodyPr/>
          <a:lstStyle/>
          <a:p>
            <a:r>
              <a:rPr lang="en-US" sz="2800" dirty="0">
                <a:solidFill>
                  <a:srgbClr val="12627E"/>
                </a:solidFill>
              </a:rPr>
              <a:t> Space Bureau Coordination Guidance Documents</a:t>
            </a:r>
          </a:p>
          <a:p>
            <a:r>
              <a:rPr lang="en-US" sz="2800" dirty="0">
                <a:solidFill>
                  <a:srgbClr val="12627E"/>
                </a:solidFill>
              </a:rPr>
              <a:t> Introduction – Why coordinate? </a:t>
            </a:r>
          </a:p>
          <a:p>
            <a:r>
              <a:rPr lang="en-US" sz="2800" dirty="0">
                <a:solidFill>
                  <a:srgbClr val="12627E"/>
                </a:solidFill>
              </a:rPr>
              <a:t> ITU Radio Regulations </a:t>
            </a:r>
          </a:p>
          <a:p>
            <a:r>
              <a:rPr lang="en-US" sz="2800" dirty="0">
                <a:solidFill>
                  <a:srgbClr val="12627E"/>
                </a:solidFill>
              </a:rPr>
              <a:t> Coordination Types </a:t>
            </a:r>
          </a:p>
          <a:p>
            <a:r>
              <a:rPr lang="en-US" sz="2800" dirty="0">
                <a:solidFill>
                  <a:srgbClr val="12627E"/>
                </a:solidFill>
              </a:rPr>
              <a:t> The “CN” Coordination Process</a:t>
            </a:r>
          </a:p>
          <a:p>
            <a:r>
              <a:rPr lang="en-US" sz="2800" dirty="0">
                <a:solidFill>
                  <a:srgbClr val="12627E"/>
                </a:solidFill>
              </a:rPr>
              <a:t> The “AN” Coordination Process</a:t>
            </a:r>
          </a:p>
          <a:p>
            <a:pPr marL="88106" indent="0">
              <a:buNone/>
            </a:pPr>
            <a:endParaRPr lang="en-US" sz="2800" dirty="0">
              <a:solidFill>
                <a:srgbClr val="12627E"/>
              </a:solidFill>
            </a:endParaRPr>
          </a:p>
          <a:p>
            <a:endParaRPr lang="en-US" dirty="0"/>
          </a:p>
        </p:txBody>
      </p:sp>
      <p:sp>
        <p:nvSpPr>
          <p:cNvPr id="5" name="Footer Placeholder 4">
            <a:extLst>
              <a:ext uri="{FF2B5EF4-FFF2-40B4-BE49-F238E27FC236}">
                <a16:creationId xmlns:a16="http://schemas.microsoft.com/office/drawing/2014/main" id="{DBE44A61-EC21-5097-B5A2-54C360AF9B90}"/>
              </a:ext>
            </a:extLst>
          </p:cNvPr>
          <p:cNvSpPr>
            <a:spLocks noGrp="1"/>
          </p:cNvSpPr>
          <p:nvPr>
            <p:ph type="ftr" sz="quarter" idx="11"/>
          </p:nvPr>
        </p:nvSpPr>
        <p:spPr/>
        <p:txBody>
          <a:bodyPr/>
          <a:lstStyle/>
          <a:p>
            <a:r>
              <a:rPr lang="en-US" dirty="0"/>
              <a:t>FCC Space Bureau</a:t>
            </a:r>
          </a:p>
        </p:txBody>
      </p:sp>
      <p:sp>
        <p:nvSpPr>
          <p:cNvPr id="6" name="Slide Number Placeholder 5">
            <a:extLst>
              <a:ext uri="{FF2B5EF4-FFF2-40B4-BE49-F238E27FC236}">
                <a16:creationId xmlns:a16="http://schemas.microsoft.com/office/drawing/2014/main" id="{B8F19ED9-C322-E751-9C9F-AF0E85F07125}"/>
              </a:ext>
            </a:extLst>
          </p:cNvPr>
          <p:cNvSpPr>
            <a:spLocks noGrp="1"/>
          </p:cNvSpPr>
          <p:nvPr>
            <p:ph type="sldNum" sz="quarter" idx="12"/>
          </p:nvPr>
        </p:nvSpPr>
        <p:spPr/>
        <p:txBody>
          <a:bodyPr/>
          <a:lstStyle/>
          <a:p>
            <a:fld id="{3E896E19-44B9-4585-B4AA-15558F96B9C9}" type="slidenum">
              <a:rPr lang="en-US" smtClean="0"/>
              <a:pPr/>
              <a:t>2</a:t>
            </a:fld>
            <a:endParaRPr lang="en-US"/>
          </a:p>
        </p:txBody>
      </p:sp>
      <p:grpSp>
        <p:nvGrpSpPr>
          <p:cNvPr id="7" name="Group 6">
            <a:extLst>
              <a:ext uri="{FF2B5EF4-FFF2-40B4-BE49-F238E27FC236}">
                <a16:creationId xmlns:a16="http://schemas.microsoft.com/office/drawing/2014/main" id="{A53F8FAE-28E7-3C8C-AABB-4945F50C3746}"/>
              </a:ext>
            </a:extLst>
          </p:cNvPr>
          <p:cNvGrpSpPr/>
          <p:nvPr/>
        </p:nvGrpSpPr>
        <p:grpSpPr>
          <a:xfrm>
            <a:off x="6625438" y="2749839"/>
            <a:ext cx="4958539" cy="3347648"/>
            <a:chOff x="1905129" y="1097467"/>
            <a:chExt cx="4958539" cy="3347648"/>
          </a:xfrm>
        </p:grpSpPr>
        <p:pic>
          <p:nvPicPr>
            <p:cNvPr id="8" name="Picture 7">
              <a:extLst>
                <a:ext uri="{FF2B5EF4-FFF2-40B4-BE49-F238E27FC236}">
                  <a16:creationId xmlns:a16="http://schemas.microsoft.com/office/drawing/2014/main" id="{8F17054C-C7B4-AAFE-4E2C-7844DA5AD8A8}"/>
                </a:ext>
              </a:extLst>
            </p:cNvPr>
            <p:cNvPicPr>
              <a:picLocks noChangeAspect="1"/>
            </p:cNvPicPr>
            <p:nvPr/>
          </p:nvPicPr>
          <p:blipFill>
            <a:blip r:embed="rId2"/>
            <a:stretch>
              <a:fillRect/>
            </a:stretch>
          </p:blipFill>
          <p:spPr>
            <a:xfrm>
              <a:off x="1905129" y="1991746"/>
              <a:ext cx="2543047" cy="2453369"/>
            </a:xfrm>
            <a:prstGeom prst="rect">
              <a:avLst/>
            </a:prstGeom>
          </p:spPr>
        </p:pic>
        <p:pic>
          <p:nvPicPr>
            <p:cNvPr id="9" name="Picture 8">
              <a:extLst>
                <a:ext uri="{FF2B5EF4-FFF2-40B4-BE49-F238E27FC236}">
                  <a16:creationId xmlns:a16="http://schemas.microsoft.com/office/drawing/2014/main" id="{6CBF38EC-D5B0-ADDC-EDB0-C3ABF530B14D}"/>
                </a:ext>
              </a:extLst>
            </p:cNvPr>
            <p:cNvPicPr>
              <a:picLocks noChangeAspect="1"/>
            </p:cNvPicPr>
            <p:nvPr/>
          </p:nvPicPr>
          <p:blipFill>
            <a:blip r:embed="rId3"/>
            <a:stretch>
              <a:fillRect/>
            </a:stretch>
          </p:blipFill>
          <p:spPr>
            <a:xfrm>
              <a:off x="4448176" y="1097467"/>
              <a:ext cx="1836255" cy="1893362"/>
            </a:xfrm>
            <a:prstGeom prst="rect">
              <a:avLst/>
            </a:prstGeom>
          </p:spPr>
        </p:pic>
        <p:pic>
          <p:nvPicPr>
            <p:cNvPr id="10" name="Picture 9">
              <a:extLst>
                <a:ext uri="{FF2B5EF4-FFF2-40B4-BE49-F238E27FC236}">
                  <a16:creationId xmlns:a16="http://schemas.microsoft.com/office/drawing/2014/main" id="{3F2C6141-C7B5-05FE-FA8D-E4F4AC54590A}"/>
                </a:ext>
              </a:extLst>
            </p:cNvPr>
            <p:cNvPicPr>
              <a:picLocks noChangeAspect="1"/>
            </p:cNvPicPr>
            <p:nvPr/>
          </p:nvPicPr>
          <p:blipFill>
            <a:blip r:embed="rId4"/>
            <a:stretch>
              <a:fillRect/>
            </a:stretch>
          </p:blipFill>
          <p:spPr>
            <a:xfrm>
              <a:off x="4221200" y="3092747"/>
              <a:ext cx="2543046" cy="901934"/>
            </a:xfrm>
            <a:prstGeom prst="rect">
              <a:avLst/>
            </a:prstGeom>
          </p:spPr>
        </p:pic>
        <p:pic>
          <p:nvPicPr>
            <p:cNvPr id="11" name="Picture 10">
              <a:extLst>
                <a:ext uri="{FF2B5EF4-FFF2-40B4-BE49-F238E27FC236}">
                  <a16:creationId xmlns:a16="http://schemas.microsoft.com/office/drawing/2014/main" id="{7FA5622A-D62E-775E-5F02-A6CD26223606}"/>
                </a:ext>
              </a:extLst>
            </p:cNvPr>
            <p:cNvPicPr>
              <a:picLocks noChangeAspect="1"/>
            </p:cNvPicPr>
            <p:nvPr/>
          </p:nvPicPr>
          <p:blipFill>
            <a:blip r:embed="rId5"/>
            <a:stretch>
              <a:fillRect/>
            </a:stretch>
          </p:blipFill>
          <p:spPr>
            <a:xfrm>
              <a:off x="4221200" y="3838276"/>
              <a:ext cx="2642468" cy="54487"/>
            </a:xfrm>
            <a:prstGeom prst="rect">
              <a:avLst/>
            </a:prstGeom>
          </p:spPr>
        </p:pic>
      </p:grpSp>
      <p:sp>
        <p:nvSpPr>
          <p:cNvPr id="12" name="Date Placeholder 3">
            <a:extLst>
              <a:ext uri="{FF2B5EF4-FFF2-40B4-BE49-F238E27FC236}">
                <a16:creationId xmlns:a16="http://schemas.microsoft.com/office/drawing/2014/main" id="{60AE0B53-18B0-E553-40ED-C7F5E5540E5A}"/>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45454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a:solidFill>
                  <a:srgbClr val="E1E1E1"/>
                </a:solidFill>
              </a:rPr>
              <a:t>Space Bureau Coordination Guidance Documents</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3</a:t>
            </a:fld>
            <a:endParaRPr lang="en-US"/>
          </a:p>
        </p:txBody>
      </p:sp>
      <p:pic>
        <p:nvPicPr>
          <p:cNvPr id="8" name="Picture 7">
            <a:extLst>
              <a:ext uri="{FF2B5EF4-FFF2-40B4-BE49-F238E27FC236}">
                <a16:creationId xmlns:a16="http://schemas.microsoft.com/office/drawing/2014/main" id="{5D23B7ED-B5DB-AA29-A8DB-8B3475DA2EC7}"/>
              </a:ext>
            </a:extLst>
          </p:cNvPr>
          <p:cNvPicPr>
            <a:picLocks noChangeAspect="1"/>
          </p:cNvPicPr>
          <p:nvPr/>
        </p:nvPicPr>
        <p:blipFill>
          <a:blip r:embed="rId2"/>
          <a:stretch>
            <a:fillRect/>
          </a:stretch>
        </p:blipFill>
        <p:spPr>
          <a:xfrm>
            <a:off x="1989756" y="1113641"/>
            <a:ext cx="7882292" cy="5259368"/>
          </a:xfrm>
          <a:prstGeom prst="rect">
            <a:avLst/>
          </a:prstGeom>
        </p:spPr>
      </p:pic>
      <p:sp>
        <p:nvSpPr>
          <p:cNvPr id="9" name="Oval 8">
            <a:extLst>
              <a:ext uri="{FF2B5EF4-FFF2-40B4-BE49-F238E27FC236}">
                <a16:creationId xmlns:a16="http://schemas.microsoft.com/office/drawing/2014/main" id="{07AA5ACC-4073-107C-546C-ECECB672805C}"/>
              </a:ext>
            </a:extLst>
          </p:cNvPr>
          <p:cNvSpPr/>
          <p:nvPr/>
        </p:nvSpPr>
        <p:spPr>
          <a:xfrm>
            <a:off x="2300748" y="4444181"/>
            <a:ext cx="1258529" cy="304800"/>
          </a:xfrm>
          <a:prstGeom prst="ellipse">
            <a:avLst/>
          </a:prstGeom>
          <a:noFill/>
          <a:ln>
            <a:solidFill>
              <a:schemeClr val="accent1">
                <a:lumMod val="50000"/>
              </a:schemeClr>
            </a:solidFill>
          </a:ln>
        </p:spPr>
        <p:txBody>
          <a:bodyPr wrap="square" tIns="0" bIns="0" rtlCol="0" anchor="ctr">
            <a:noAutofit/>
          </a:bodyPr>
          <a:lstStyle/>
          <a:p>
            <a:pPr algn="ctr"/>
            <a:endParaRPr lang="en-US" dirty="0">
              <a:latin typeface="Calibri" panose="020F0502020204030204" pitchFamily="34" charset="0"/>
            </a:endParaRPr>
          </a:p>
        </p:txBody>
      </p:sp>
      <p:sp>
        <p:nvSpPr>
          <p:cNvPr id="10" name="Arrow: Right 9">
            <a:extLst>
              <a:ext uri="{FF2B5EF4-FFF2-40B4-BE49-F238E27FC236}">
                <a16:creationId xmlns:a16="http://schemas.microsoft.com/office/drawing/2014/main" id="{68231821-064E-1116-C676-88E3F000E38A}"/>
              </a:ext>
            </a:extLst>
          </p:cNvPr>
          <p:cNvSpPr/>
          <p:nvPr/>
        </p:nvSpPr>
        <p:spPr>
          <a:xfrm>
            <a:off x="737419" y="4444181"/>
            <a:ext cx="1465007" cy="304800"/>
          </a:xfrm>
          <a:prstGeom prst="rightArrow">
            <a:avLst/>
          </a:prstGeom>
          <a:solidFill>
            <a:schemeClr val="accent1">
              <a:lumMod val="60000"/>
              <a:lumOff val="40000"/>
            </a:schemeClr>
          </a:solidFill>
          <a:ln>
            <a:solidFill>
              <a:schemeClr val="accent1">
                <a:lumMod val="50000"/>
              </a:schemeClr>
            </a:solidFill>
          </a:ln>
        </p:spPr>
        <p:txBody>
          <a:bodyPr wrap="square" tIns="0" bIns="0" rtlCol="0" anchor="ctr">
            <a:noAutofit/>
          </a:bodyP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06109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AB66-83D2-C0E0-AAA8-9B93260328F1}"/>
              </a:ext>
            </a:extLst>
          </p:cNvPr>
          <p:cNvSpPr>
            <a:spLocks noGrp="1"/>
          </p:cNvSpPr>
          <p:nvPr>
            <p:ph type="title"/>
          </p:nvPr>
        </p:nvSpPr>
        <p:spPr/>
        <p:txBody>
          <a:bodyPr/>
          <a:lstStyle/>
          <a:p>
            <a:r>
              <a:rPr lang="en-US" sz="3200" dirty="0">
                <a:solidFill>
                  <a:srgbClr val="E1E1E1"/>
                </a:solidFill>
              </a:rPr>
              <a:t>Why Coordinate? </a:t>
            </a:r>
          </a:p>
        </p:txBody>
      </p:sp>
      <p:sp>
        <p:nvSpPr>
          <p:cNvPr id="3" name="Content Placeholder 2">
            <a:extLst>
              <a:ext uri="{FF2B5EF4-FFF2-40B4-BE49-F238E27FC236}">
                <a16:creationId xmlns:a16="http://schemas.microsoft.com/office/drawing/2014/main" id="{D8EEB33E-6B9C-5593-42F4-60DB42F017E2}"/>
              </a:ext>
            </a:extLst>
          </p:cNvPr>
          <p:cNvSpPr>
            <a:spLocks noGrp="1"/>
          </p:cNvSpPr>
          <p:nvPr>
            <p:ph idx="1"/>
          </p:nvPr>
        </p:nvSpPr>
        <p:spPr>
          <a:xfrm>
            <a:off x="304799" y="1219200"/>
            <a:ext cx="4748464" cy="4748463"/>
          </a:xfrm>
        </p:spPr>
        <p:txBody>
          <a:bodyPr/>
          <a:lstStyle/>
          <a:p>
            <a:r>
              <a:rPr lang="en-US" sz="2400" dirty="0">
                <a:solidFill>
                  <a:srgbClr val="12627E"/>
                </a:solidFill>
                <a:cs typeface="Calibri" panose="020F0502020204030204" pitchFamily="34" charset="0"/>
              </a:rPr>
              <a:t>  Communications systems must coordinate to control and mitigate interference</a:t>
            </a:r>
          </a:p>
          <a:p>
            <a:r>
              <a:rPr lang="en-US" sz="2400" dirty="0">
                <a:solidFill>
                  <a:srgbClr val="12627E"/>
                </a:solidFill>
                <a:cs typeface="Calibri" panose="020F0502020204030204" pitchFamily="34" charset="0"/>
              </a:rPr>
              <a:t>  Due to their distance from Earth, satellite beams often cover more than one country at a time</a:t>
            </a:r>
          </a:p>
          <a:p>
            <a:pPr lvl="1"/>
            <a:r>
              <a:rPr lang="en-US" sz="2100" dirty="0">
                <a:solidFill>
                  <a:srgbClr val="12627E"/>
                </a:solidFill>
                <a:cs typeface="Calibri" panose="020F0502020204030204" pitchFamily="34" charset="0"/>
              </a:rPr>
              <a:t> Some frequency bands are shared between satellite services and terrestrial services, and each country can have its own frequency allocations</a:t>
            </a:r>
          </a:p>
        </p:txBody>
      </p:sp>
      <p:sp>
        <p:nvSpPr>
          <p:cNvPr id="5" name="Footer Placeholder 4">
            <a:extLst>
              <a:ext uri="{FF2B5EF4-FFF2-40B4-BE49-F238E27FC236}">
                <a16:creationId xmlns:a16="http://schemas.microsoft.com/office/drawing/2014/main" id="{2C3F3F98-4431-A7F0-6B08-556488A3E4C3}"/>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D5113460-C1A1-5716-36AE-ADBC158E4958}"/>
              </a:ext>
            </a:extLst>
          </p:cNvPr>
          <p:cNvSpPr>
            <a:spLocks noGrp="1"/>
          </p:cNvSpPr>
          <p:nvPr>
            <p:ph type="sldNum" sz="quarter" idx="12"/>
          </p:nvPr>
        </p:nvSpPr>
        <p:spPr/>
        <p:txBody>
          <a:bodyPr/>
          <a:lstStyle/>
          <a:p>
            <a:fld id="{3E896E19-44B9-4585-B4AA-15558F96B9C9}" type="slidenum">
              <a:rPr lang="en-US" smtClean="0"/>
              <a:pPr/>
              <a:t>4</a:t>
            </a:fld>
            <a:endParaRPr lang="en-US"/>
          </a:p>
        </p:txBody>
      </p:sp>
      <p:pic>
        <p:nvPicPr>
          <p:cNvPr id="10" name="Picture 5">
            <a:extLst>
              <a:ext uri="{FF2B5EF4-FFF2-40B4-BE49-F238E27FC236}">
                <a16:creationId xmlns:a16="http://schemas.microsoft.com/office/drawing/2014/main" id="{C198CF64-95D0-45D8-CE3B-59A77C9B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927" y="1219200"/>
            <a:ext cx="6472990" cy="457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DF9FAD3-EC22-6201-6527-40C546340483}"/>
              </a:ext>
            </a:extLst>
          </p:cNvPr>
          <p:cNvSpPr txBox="1"/>
          <p:nvPr/>
        </p:nvSpPr>
        <p:spPr>
          <a:xfrm>
            <a:off x="5594685" y="5803530"/>
            <a:ext cx="6733669" cy="307777"/>
          </a:xfrm>
          <a:prstGeom prst="rect">
            <a:avLst/>
          </a:prstGeom>
          <a:noFill/>
        </p:spPr>
        <p:txBody>
          <a:bodyPr wrap="square">
            <a:spAutoFit/>
          </a:bodyPr>
          <a:lstStyle/>
          <a:p>
            <a:pPr>
              <a:spcBef>
                <a:spcPct val="0"/>
              </a:spcBef>
              <a:buClrTx/>
              <a:buFontTx/>
              <a:buNone/>
            </a:pPr>
            <a:r>
              <a:rPr lang="en-US" altLang="en-US" sz="1400" dirty="0"/>
              <a:t>Figure from ITU WRS-22 “Overview of Space Services and Regulatory Framework”</a:t>
            </a:r>
          </a:p>
        </p:txBody>
      </p:sp>
      <p:sp>
        <p:nvSpPr>
          <p:cNvPr id="7" name="Date Placeholder 3">
            <a:extLst>
              <a:ext uri="{FF2B5EF4-FFF2-40B4-BE49-F238E27FC236}">
                <a16:creationId xmlns:a16="http://schemas.microsoft.com/office/drawing/2014/main" id="{36BC3387-E221-44BC-5668-534320A38C3D}"/>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24122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AB66-83D2-C0E0-AAA8-9B93260328F1}"/>
              </a:ext>
            </a:extLst>
          </p:cNvPr>
          <p:cNvSpPr>
            <a:spLocks noGrp="1"/>
          </p:cNvSpPr>
          <p:nvPr>
            <p:ph type="title"/>
          </p:nvPr>
        </p:nvSpPr>
        <p:spPr/>
        <p:txBody>
          <a:bodyPr/>
          <a:lstStyle/>
          <a:p>
            <a:r>
              <a:rPr lang="en-US" sz="3200" dirty="0">
                <a:solidFill>
                  <a:srgbClr val="E1E1E1"/>
                </a:solidFill>
              </a:rPr>
              <a:t>ITU Radio Regulations</a:t>
            </a:r>
          </a:p>
        </p:txBody>
      </p:sp>
      <p:sp>
        <p:nvSpPr>
          <p:cNvPr id="3" name="Content Placeholder 2">
            <a:extLst>
              <a:ext uri="{FF2B5EF4-FFF2-40B4-BE49-F238E27FC236}">
                <a16:creationId xmlns:a16="http://schemas.microsoft.com/office/drawing/2014/main" id="{D8EEB33E-6B9C-5593-42F4-60DB42F017E2}"/>
              </a:ext>
            </a:extLst>
          </p:cNvPr>
          <p:cNvSpPr>
            <a:spLocks noGrp="1"/>
          </p:cNvSpPr>
          <p:nvPr>
            <p:ph idx="1"/>
          </p:nvPr>
        </p:nvSpPr>
        <p:spPr>
          <a:xfrm>
            <a:off x="304798" y="1219200"/>
            <a:ext cx="7527759" cy="5181600"/>
          </a:xfrm>
        </p:spPr>
        <p:txBody>
          <a:bodyPr/>
          <a:lstStyle/>
          <a:p>
            <a:r>
              <a:rPr lang="en-US" sz="2400" dirty="0">
                <a:solidFill>
                  <a:srgbClr val="12627E"/>
                </a:solidFill>
                <a:cs typeface="Calibri" panose="020F0502020204030204" pitchFamily="34" charset="0"/>
              </a:rPr>
              <a:t>  ITU Radio Regulations provide the framework and procedures for satellite coordination and registration in the Master International Frequency Register (MIFR) in Chapter III</a:t>
            </a:r>
          </a:p>
          <a:p>
            <a:r>
              <a:rPr lang="en-US" sz="2400" dirty="0">
                <a:solidFill>
                  <a:srgbClr val="12627E"/>
                </a:solidFill>
                <a:cs typeface="Calibri" panose="020F0502020204030204" pitchFamily="34" charset="0"/>
              </a:rPr>
              <a:t>  ITU RR Articles 7, 9, 11</a:t>
            </a:r>
            <a:r>
              <a:rPr lang="en-US" sz="2400">
                <a:solidFill>
                  <a:srgbClr val="12627E"/>
                </a:solidFill>
                <a:cs typeface="Calibri" panose="020F0502020204030204" pitchFamily="34" charset="0"/>
              </a:rPr>
              <a:t>, 21, </a:t>
            </a:r>
            <a:r>
              <a:rPr lang="en-US" sz="2400" dirty="0">
                <a:solidFill>
                  <a:srgbClr val="12627E"/>
                </a:solidFill>
                <a:cs typeface="Calibri" panose="020F0502020204030204" pitchFamily="34" charset="0"/>
              </a:rPr>
              <a:t>and 22 contain most of the procedures for coordinating in non-planned bands</a:t>
            </a:r>
          </a:p>
          <a:p>
            <a:r>
              <a:rPr lang="en-US" sz="2400" dirty="0">
                <a:solidFill>
                  <a:srgbClr val="12627E"/>
                </a:solidFill>
                <a:cs typeface="Calibri" panose="020F0502020204030204" pitchFamily="34" charset="0"/>
              </a:rPr>
              <a:t>  Appendices 30, 30A and 30B contain the procedures for the planned satellite bands.</a:t>
            </a:r>
          </a:p>
        </p:txBody>
      </p:sp>
      <p:sp>
        <p:nvSpPr>
          <p:cNvPr id="5" name="Footer Placeholder 4">
            <a:extLst>
              <a:ext uri="{FF2B5EF4-FFF2-40B4-BE49-F238E27FC236}">
                <a16:creationId xmlns:a16="http://schemas.microsoft.com/office/drawing/2014/main" id="{2C3F3F98-4431-A7F0-6B08-556488A3E4C3}"/>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D5113460-C1A1-5716-36AE-ADBC158E4958}"/>
              </a:ext>
            </a:extLst>
          </p:cNvPr>
          <p:cNvSpPr>
            <a:spLocks noGrp="1"/>
          </p:cNvSpPr>
          <p:nvPr>
            <p:ph type="sldNum" sz="quarter" idx="12"/>
          </p:nvPr>
        </p:nvSpPr>
        <p:spPr/>
        <p:txBody>
          <a:bodyPr/>
          <a:lstStyle/>
          <a:p>
            <a:fld id="{3E896E19-44B9-4585-B4AA-15558F96B9C9}" type="slidenum">
              <a:rPr lang="en-US" smtClean="0"/>
              <a:pPr/>
              <a:t>5</a:t>
            </a:fld>
            <a:endParaRPr lang="en-US"/>
          </a:p>
        </p:txBody>
      </p:sp>
      <p:pic>
        <p:nvPicPr>
          <p:cNvPr id="7" name="Google Shape;420;p49">
            <a:extLst>
              <a:ext uri="{FF2B5EF4-FFF2-40B4-BE49-F238E27FC236}">
                <a16:creationId xmlns:a16="http://schemas.microsoft.com/office/drawing/2014/main" id="{6537500D-EABB-A5C7-3A20-17CA9238C923}"/>
              </a:ext>
            </a:extLst>
          </p:cNvPr>
          <p:cNvPicPr preferRelativeResize="0"/>
          <p:nvPr/>
        </p:nvPicPr>
        <p:blipFill>
          <a:blip r:embed="rId2">
            <a:alphaModFix/>
          </a:blip>
          <a:stretch>
            <a:fillRect/>
          </a:stretch>
        </p:blipFill>
        <p:spPr>
          <a:xfrm rot="15740065">
            <a:off x="8041442" y="1206149"/>
            <a:ext cx="2648945" cy="2567874"/>
          </a:xfrm>
          <a:prstGeom prst="rect">
            <a:avLst/>
          </a:prstGeom>
          <a:noFill/>
          <a:ln>
            <a:noFill/>
          </a:ln>
        </p:spPr>
      </p:pic>
      <p:graphicFrame>
        <p:nvGraphicFramePr>
          <p:cNvPr id="8" name="Table 7">
            <a:extLst>
              <a:ext uri="{FF2B5EF4-FFF2-40B4-BE49-F238E27FC236}">
                <a16:creationId xmlns:a16="http://schemas.microsoft.com/office/drawing/2014/main" id="{BBC2F703-EAAD-D5DC-09CA-A830C1389734}"/>
              </a:ext>
            </a:extLst>
          </p:cNvPr>
          <p:cNvGraphicFramePr>
            <a:graphicFrameLocks noGrp="1"/>
          </p:cNvGraphicFramePr>
          <p:nvPr>
            <p:extLst>
              <p:ext uri="{D42A27DB-BD31-4B8C-83A1-F6EECF244321}">
                <p14:modId xmlns:p14="http://schemas.microsoft.com/office/powerpoint/2010/main" val="2615699930"/>
              </p:ext>
            </p:extLst>
          </p:nvPr>
        </p:nvGraphicFramePr>
        <p:xfrm>
          <a:off x="5101388" y="4277360"/>
          <a:ext cx="6531811" cy="2123440"/>
        </p:xfrm>
        <a:graphic>
          <a:graphicData uri="http://schemas.openxmlformats.org/drawingml/2006/table">
            <a:tbl>
              <a:tblPr firstRow="1" bandRow="1">
                <a:tableStyleId>{5C22544A-7EE6-4342-B048-85BDC9FD1C3A}</a:tableStyleId>
              </a:tblPr>
              <a:tblGrid>
                <a:gridCol w="3912129">
                  <a:extLst>
                    <a:ext uri="{9D8B030D-6E8A-4147-A177-3AD203B41FA5}">
                      <a16:colId xmlns:a16="http://schemas.microsoft.com/office/drawing/2014/main" val="3756994158"/>
                    </a:ext>
                  </a:extLst>
                </a:gridCol>
                <a:gridCol w="2619682">
                  <a:extLst>
                    <a:ext uri="{9D8B030D-6E8A-4147-A177-3AD203B41FA5}">
                      <a16:colId xmlns:a16="http://schemas.microsoft.com/office/drawing/2014/main" val="1497869088"/>
                    </a:ext>
                  </a:extLst>
                </a:gridCol>
              </a:tblGrid>
              <a:tr h="370840">
                <a:tc>
                  <a:txBody>
                    <a:bodyPr/>
                    <a:lstStyle/>
                    <a:p>
                      <a:r>
                        <a:rPr lang="en-US" sz="1800" dirty="0"/>
                        <a:t>Coordination Elements (non-planned)</a:t>
                      </a:r>
                    </a:p>
                  </a:txBody>
                  <a:tcPr/>
                </a:tc>
                <a:tc>
                  <a:txBody>
                    <a:bodyPr/>
                    <a:lstStyle/>
                    <a:p>
                      <a:r>
                        <a:rPr lang="en-US" sz="1800" dirty="0"/>
                        <a:t>Relevant ITU Provisions</a:t>
                      </a:r>
                    </a:p>
                  </a:txBody>
                  <a:tcPr/>
                </a:tc>
                <a:extLst>
                  <a:ext uri="{0D108BD9-81ED-4DB2-BD59-A6C34878D82A}">
                    <a16:rowId xmlns:a16="http://schemas.microsoft.com/office/drawing/2014/main" val="1306072756"/>
                  </a:ext>
                </a:extLst>
              </a:tr>
              <a:tr h="370840">
                <a:tc>
                  <a:txBody>
                    <a:bodyPr/>
                    <a:lstStyle/>
                    <a:p>
                      <a:r>
                        <a:rPr lang="en-US" sz="1800" dirty="0"/>
                        <a:t>Procedures</a:t>
                      </a:r>
                    </a:p>
                  </a:txBody>
                  <a:tcPr/>
                </a:tc>
                <a:tc>
                  <a:txBody>
                    <a:bodyPr/>
                    <a:lstStyle/>
                    <a:p>
                      <a:r>
                        <a:rPr lang="en-US" sz="1800" dirty="0"/>
                        <a:t>Articles 9 &amp; 11</a:t>
                      </a:r>
                    </a:p>
                  </a:txBody>
                  <a:tcPr/>
                </a:tc>
                <a:extLst>
                  <a:ext uri="{0D108BD9-81ED-4DB2-BD59-A6C34878D82A}">
                    <a16:rowId xmlns:a16="http://schemas.microsoft.com/office/drawing/2014/main" val="3842907502"/>
                  </a:ext>
                </a:extLst>
              </a:tr>
              <a:tr h="370840">
                <a:tc>
                  <a:txBody>
                    <a:bodyPr/>
                    <a:lstStyle/>
                    <a:p>
                      <a:r>
                        <a:rPr lang="en-US" sz="1800" dirty="0"/>
                        <a:t>Submission format</a:t>
                      </a:r>
                    </a:p>
                  </a:txBody>
                  <a:tcPr/>
                </a:tc>
                <a:tc>
                  <a:txBody>
                    <a:bodyPr/>
                    <a:lstStyle/>
                    <a:p>
                      <a:r>
                        <a:rPr lang="en-US" sz="1800" dirty="0"/>
                        <a:t>Appendix 4</a:t>
                      </a:r>
                    </a:p>
                  </a:txBody>
                  <a:tcPr/>
                </a:tc>
                <a:extLst>
                  <a:ext uri="{0D108BD9-81ED-4DB2-BD59-A6C34878D82A}">
                    <a16:rowId xmlns:a16="http://schemas.microsoft.com/office/drawing/2014/main" val="4109305994"/>
                  </a:ext>
                </a:extLst>
              </a:tr>
              <a:tr h="370840">
                <a:tc>
                  <a:txBody>
                    <a:bodyPr/>
                    <a:lstStyle/>
                    <a:p>
                      <a:r>
                        <a:rPr lang="en-US" sz="1800" dirty="0"/>
                        <a:t>Technical &amp; operational limits</a:t>
                      </a:r>
                    </a:p>
                  </a:txBody>
                  <a:tcPr/>
                </a:tc>
                <a:tc>
                  <a:txBody>
                    <a:bodyPr/>
                    <a:lstStyle/>
                    <a:p>
                      <a:r>
                        <a:rPr lang="en-US" sz="1800" dirty="0"/>
                        <a:t>Article 5, 21, and 22</a:t>
                      </a:r>
                    </a:p>
                  </a:txBody>
                  <a:tcPr/>
                </a:tc>
                <a:extLst>
                  <a:ext uri="{0D108BD9-81ED-4DB2-BD59-A6C34878D82A}">
                    <a16:rowId xmlns:a16="http://schemas.microsoft.com/office/drawing/2014/main" val="77356980"/>
                  </a:ext>
                </a:extLst>
              </a:tr>
              <a:tr h="370840">
                <a:tc>
                  <a:txBody>
                    <a:bodyPr/>
                    <a:lstStyle/>
                    <a:p>
                      <a:r>
                        <a:rPr lang="en-US" sz="1800" dirty="0"/>
                        <a:t>Criteria and methods to identify coordination requirements</a:t>
                      </a:r>
                    </a:p>
                  </a:txBody>
                  <a:tcPr/>
                </a:tc>
                <a:tc>
                  <a:txBody>
                    <a:bodyPr/>
                    <a:lstStyle/>
                    <a:p>
                      <a:r>
                        <a:rPr lang="en-US" sz="1800" dirty="0"/>
                        <a:t>Appendix 5, 7 and 8</a:t>
                      </a:r>
                    </a:p>
                  </a:txBody>
                  <a:tcPr/>
                </a:tc>
                <a:extLst>
                  <a:ext uri="{0D108BD9-81ED-4DB2-BD59-A6C34878D82A}">
                    <a16:rowId xmlns:a16="http://schemas.microsoft.com/office/drawing/2014/main" val="3537111574"/>
                  </a:ext>
                </a:extLst>
              </a:tr>
            </a:tbl>
          </a:graphicData>
        </a:graphic>
      </p:graphicFrame>
      <p:sp>
        <p:nvSpPr>
          <p:cNvPr id="9" name="Date Placeholder 3">
            <a:extLst>
              <a:ext uri="{FF2B5EF4-FFF2-40B4-BE49-F238E27FC236}">
                <a16:creationId xmlns:a16="http://schemas.microsoft.com/office/drawing/2014/main" id="{4380B045-4450-8C26-FA44-E485302C77DC}"/>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379953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a:solidFill>
                  <a:srgbClr val="E1E1E1"/>
                </a:solidFill>
              </a:rPr>
              <a:t>Coordination Provisions for non-planned BSS or FSS networks</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6</a:t>
            </a:fld>
            <a:endParaRPr lang="en-US"/>
          </a:p>
        </p:txBody>
      </p:sp>
      <p:graphicFrame>
        <p:nvGraphicFramePr>
          <p:cNvPr id="3" name="Table 2">
            <a:extLst>
              <a:ext uri="{FF2B5EF4-FFF2-40B4-BE49-F238E27FC236}">
                <a16:creationId xmlns:a16="http://schemas.microsoft.com/office/drawing/2014/main" id="{35060A0B-3646-903B-B502-6F28AEF2855F}"/>
              </a:ext>
            </a:extLst>
          </p:cNvPr>
          <p:cNvGraphicFramePr>
            <a:graphicFrameLocks noGrp="1"/>
          </p:cNvGraphicFramePr>
          <p:nvPr>
            <p:extLst>
              <p:ext uri="{D42A27DB-BD31-4B8C-83A1-F6EECF244321}">
                <p14:modId xmlns:p14="http://schemas.microsoft.com/office/powerpoint/2010/main" val="3074633163"/>
              </p:ext>
            </p:extLst>
          </p:nvPr>
        </p:nvGraphicFramePr>
        <p:xfrm>
          <a:off x="1816100" y="1152803"/>
          <a:ext cx="8559800" cy="4876800"/>
        </p:xfrm>
        <a:graphic>
          <a:graphicData uri="http://schemas.openxmlformats.org/drawingml/2006/table">
            <a:tbl>
              <a:tblPr firstRow="1" bandRow="1">
                <a:tableStyleId>{5C22544A-7EE6-4342-B048-85BDC9FD1C3A}</a:tableStyleId>
              </a:tblPr>
              <a:tblGrid>
                <a:gridCol w="4279900">
                  <a:extLst>
                    <a:ext uri="{9D8B030D-6E8A-4147-A177-3AD203B41FA5}">
                      <a16:colId xmlns:a16="http://schemas.microsoft.com/office/drawing/2014/main" val="2937631183"/>
                    </a:ext>
                  </a:extLst>
                </a:gridCol>
                <a:gridCol w="4279900">
                  <a:extLst>
                    <a:ext uri="{9D8B030D-6E8A-4147-A177-3AD203B41FA5}">
                      <a16:colId xmlns:a16="http://schemas.microsoft.com/office/drawing/2014/main" val="3068250757"/>
                    </a:ext>
                  </a:extLst>
                </a:gridCol>
              </a:tblGrid>
              <a:tr h="370840">
                <a:tc>
                  <a:txBody>
                    <a:bodyPr/>
                    <a:lstStyle/>
                    <a:p>
                      <a:r>
                        <a:rPr lang="en-US" sz="2000" dirty="0"/>
                        <a:t>Case</a:t>
                      </a:r>
                    </a:p>
                  </a:txBody>
                  <a:tcPr/>
                </a:tc>
                <a:tc>
                  <a:txBody>
                    <a:bodyPr/>
                    <a:lstStyle/>
                    <a:p>
                      <a:r>
                        <a:rPr lang="en-US" sz="2000" dirty="0"/>
                        <a:t>Provision</a:t>
                      </a:r>
                    </a:p>
                  </a:txBody>
                  <a:tcPr/>
                </a:tc>
                <a:extLst>
                  <a:ext uri="{0D108BD9-81ED-4DB2-BD59-A6C34878D82A}">
                    <a16:rowId xmlns:a16="http://schemas.microsoft.com/office/drawing/2014/main" val="1151898964"/>
                  </a:ext>
                </a:extLst>
              </a:tr>
              <a:tr h="370840">
                <a:tc>
                  <a:txBody>
                    <a:bodyPr/>
                    <a:lstStyle/>
                    <a:p>
                      <a:r>
                        <a:rPr lang="en-US" sz="2000" dirty="0"/>
                        <a:t>GSO to GSO</a:t>
                      </a:r>
                    </a:p>
                  </a:txBody>
                  <a:tcPr/>
                </a:tc>
                <a:tc>
                  <a:txBody>
                    <a:bodyPr/>
                    <a:lstStyle/>
                    <a:p>
                      <a:r>
                        <a:rPr lang="en-US" sz="2000" dirty="0"/>
                        <a:t>9.7, Article 7, AP30/30A/30B</a:t>
                      </a:r>
                    </a:p>
                  </a:txBody>
                  <a:tcPr/>
                </a:tc>
                <a:extLst>
                  <a:ext uri="{0D108BD9-81ED-4DB2-BD59-A6C34878D82A}">
                    <a16:rowId xmlns:a16="http://schemas.microsoft.com/office/drawing/2014/main" val="2163335036"/>
                  </a:ext>
                </a:extLst>
              </a:tr>
              <a:tr h="370840">
                <a:tc>
                  <a:txBody>
                    <a:bodyPr/>
                    <a:lstStyle/>
                    <a:p>
                      <a:r>
                        <a:rPr lang="en-US" sz="2000" dirty="0"/>
                        <a:t>Certain ES of GSO to NGSO</a:t>
                      </a:r>
                    </a:p>
                  </a:txBody>
                  <a:tcPr/>
                </a:tc>
                <a:tc>
                  <a:txBody>
                    <a:bodyPr/>
                    <a:lstStyle/>
                    <a:p>
                      <a:r>
                        <a:rPr lang="en-US" sz="2000" dirty="0"/>
                        <a:t>9.7A</a:t>
                      </a:r>
                    </a:p>
                  </a:txBody>
                  <a:tcPr/>
                </a:tc>
                <a:extLst>
                  <a:ext uri="{0D108BD9-81ED-4DB2-BD59-A6C34878D82A}">
                    <a16:rowId xmlns:a16="http://schemas.microsoft.com/office/drawing/2014/main" val="276858596"/>
                  </a:ext>
                </a:extLst>
              </a:tr>
              <a:tr h="370840">
                <a:tc>
                  <a:txBody>
                    <a:bodyPr/>
                    <a:lstStyle/>
                    <a:p>
                      <a:r>
                        <a:rPr lang="en-US" sz="2000" dirty="0"/>
                        <a:t>NGSO to Certain ES of GSO</a:t>
                      </a:r>
                    </a:p>
                  </a:txBody>
                  <a:tcPr/>
                </a:tc>
                <a:tc>
                  <a:txBody>
                    <a:bodyPr/>
                    <a:lstStyle/>
                    <a:p>
                      <a:r>
                        <a:rPr lang="en-US" sz="2000" dirty="0"/>
                        <a:t>9.7B</a:t>
                      </a:r>
                    </a:p>
                  </a:txBody>
                  <a:tcPr/>
                </a:tc>
                <a:extLst>
                  <a:ext uri="{0D108BD9-81ED-4DB2-BD59-A6C34878D82A}">
                    <a16:rowId xmlns:a16="http://schemas.microsoft.com/office/drawing/2014/main" val="67419241"/>
                  </a:ext>
                </a:extLst>
              </a:tr>
              <a:tr h="370840">
                <a:tc>
                  <a:txBody>
                    <a:bodyPr/>
                    <a:lstStyle/>
                    <a:p>
                      <a:r>
                        <a:rPr lang="en-US" sz="2000" dirty="0"/>
                        <a:t>BSS (GSO/NGSO) to Terrestrial Services</a:t>
                      </a:r>
                    </a:p>
                  </a:txBody>
                  <a:tcPr/>
                </a:tc>
                <a:tc>
                  <a:txBody>
                    <a:bodyPr/>
                    <a:lstStyle/>
                    <a:p>
                      <a:r>
                        <a:rPr lang="en-US" sz="2000" dirty="0"/>
                        <a:t>9.11, Res. 539</a:t>
                      </a:r>
                    </a:p>
                  </a:txBody>
                  <a:tcPr/>
                </a:tc>
                <a:extLst>
                  <a:ext uri="{0D108BD9-81ED-4DB2-BD59-A6C34878D82A}">
                    <a16:rowId xmlns:a16="http://schemas.microsoft.com/office/drawing/2014/main" val="2070282543"/>
                  </a:ext>
                </a:extLst>
              </a:tr>
              <a:tr h="370840">
                <a:tc>
                  <a:txBody>
                    <a:bodyPr/>
                    <a:lstStyle/>
                    <a:p>
                      <a:r>
                        <a:rPr lang="en-US" sz="2000" dirty="0"/>
                        <a:t>NGSO to NGSO</a:t>
                      </a:r>
                    </a:p>
                  </a:txBody>
                  <a:tcPr/>
                </a:tc>
                <a:tc>
                  <a:txBody>
                    <a:bodyPr/>
                    <a:lstStyle/>
                    <a:p>
                      <a:r>
                        <a:rPr lang="en-US" sz="2000" dirty="0"/>
                        <a:t>9.11A/9.12</a:t>
                      </a:r>
                    </a:p>
                  </a:txBody>
                  <a:tcPr/>
                </a:tc>
                <a:extLst>
                  <a:ext uri="{0D108BD9-81ED-4DB2-BD59-A6C34878D82A}">
                    <a16:rowId xmlns:a16="http://schemas.microsoft.com/office/drawing/2014/main" val="1379320403"/>
                  </a:ext>
                </a:extLst>
              </a:tr>
              <a:tr h="370840">
                <a:tc>
                  <a:txBody>
                    <a:bodyPr/>
                    <a:lstStyle/>
                    <a:p>
                      <a:r>
                        <a:rPr lang="en-US" sz="2000" dirty="0"/>
                        <a:t>NGSO to GSO</a:t>
                      </a:r>
                    </a:p>
                  </a:txBody>
                  <a:tcPr/>
                </a:tc>
                <a:tc>
                  <a:txBody>
                    <a:bodyPr/>
                    <a:lstStyle/>
                    <a:p>
                      <a:r>
                        <a:rPr lang="en-US" sz="2000" dirty="0"/>
                        <a:t>9.11A/9.12A</a:t>
                      </a:r>
                    </a:p>
                  </a:txBody>
                  <a:tcPr/>
                </a:tc>
                <a:extLst>
                  <a:ext uri="{0D108BD9-81ED-4DB2-BD59-A6C34878D82A}">
                    <a16:rowId xmlns:a16="http://schemas.microsoft.com/office/drawing/2014/main" val="3885457468"/>
                  </a:ext>
                </a:extLst>
              </a:tr>
              <a:tr h="370840">
                <a:tc>
                  <a:txBody>
                    <a:bodyPr/>
                    <a:lstStyle/>
                    <a:p>
                      <a:r>
                        <a:rPr lang="en-US" sz="2000" dirty="0"/>
                        <a:t>GSO to NGSO</a:t>
                      </a:r>
                    </a:p>
                  </a:txBody>
                  <a:tcPr/>
                </a:tc>
                <a:tc>
                  <a:txBody>
                    <a:bodyPr/>
                    <a:lstStyle/>
                    <a:p>
                      <a:r>
                        <a:rPr lang="en-US" sz="2000" dirty="0"/>
                        <a:t>9.11A/9.13</a:t>
                      </a:r>
                    </a:p>
                  </a:txBody>
                  <a:tcPr/>
                </a:tc>
                <a:extLst>
                  <a:ext uri="{0D108BD9-81ED-4DB2-BD59-A6C34878D82A}">
                    <a16:rowId xmlns:a16="http://schemas.microsoft.com/office/drawing/2014/main" val="4202046478"/>
                  </a:ext>
                </a:extLst>
              </a:tr>
              <a:tr h="370840">
                <a:tc>
                  <a:txBody>
                    <a:bodyPr/>
                    <a:lstStyle/>
                    <a:p>
                      <a:r>
                        <a:rPr lang="en-US" sz="2000" dirty="0"/>
                        <a:t>NGSO/GSO to Terrestrial Services</a:t>
                      </a:r>
                    </a:p>
                  </a:txBody>
                  <a:tcPr/>
                </a:tc>
                <a:tc>
                  <a:txBody>
                    <a:bodyPr/>
                    <a:lstStyle/>
                    <a:p>
                      <a:r>
                        <a:rPr lang="en-US" sz="2000" dirty="0"/>
                        <a:t>9.11A/9.14</a:t>
                      </a:r>
                    </a:p>
                  </a:txBody>
                  <a:tcPr/>
                </a:tc>
                <a:extLst>
                  <a:ext uri="{0D108BD9-81ED-4DB2-BD59-A6C34878D82A}">
                    <a16:rowId xmlns:a16="http://schemas.microsoft.com/office/drawing/2014/main" val="1998673891"/>
                  </a:ext>
                </a:extLst>
              </a:tr>
              <a:tr h="370840">
                <a:tc>
                  <a:txBody>
                    <a:bodyPr/>
                    <a:lstStyle/>
                    <a:p>
                      <a:r>
                        <a:rPr lang="en-US" sz="2000" dirty="0"/>
                        <a:t>The requirement to seek the agreement of other administrations is included in a footnote to the Table of Allocations</a:t>
                      </a:r>
                    </a:p>
                  </a:txBody>
                  <a:tcPr/>
                </a:tc>
                <a:tc>
                  <a:txBody>
                    <a:bodyPr/>
                    <a:lstStyle/>
                    <a:p>
                      <a:r>
                        <a:rPr lang="en-US" sz="2000" dirty="0"/>
                        <a:t>9.21</a:t>
                      </a:r>
                    </a:p>
                  </a:txBody>
                  <a:tcPr/>
                </a:tc>
                <a:extLst>
                  <a:ext uri="{0D108BD9-81ED-4DB2-BD59-A6C34878D82A}">
                    <a16:rowId xmlns:a16="http://schemas.microsoft.com/office/drawing/2014/main" val="3693844789"/>
                  </a:ext>
                </a:extLst>
              </a:tr>
            </a:tbl>
          </a:graphicData>
        </a:graphic>
      </p:graphicFrame>
      <p:sp>
        <p:nvSpPr>
          <p:cNvPr id="8" name="TextBox 7">
            <a:extLst>
              <a:ext uri="{FF2B5EF4-FFF2-40B4-BE49-F238E27FC236}">
                <a16:creationId xmlns:a16="http://schemas.microsoft.com/office/drawing/2014/main" id="{9911FE58-03C6-2445-ECBB-BD2C76EBEC5C}"/>
              </a:ext>
            </a:extLst>
          </p:cNvPr>
          <p:cNvSpPr txBox="1"/>
          <p:nvPr/>
        </p:nvSpPr>
        <p:spPr>
          <a:xfrm>
            <a:off x="2827422" y="6029603"/>
            <a:ext cx="6733669" cy="307777"/>
          </a:xfrm>
          <a:prstGeom prst="rect">
            <a:avLst/>
          </a:prstGeom>
          <a:noFill/>
        </p:spPr>
        <p:txBody>
          <a:bodyPr wrap="square">
            <a:spAutoFit/>
          </a:bodyPr>
          <a:lstStyle/>
          <a:p>
            <a:pPr>
              <a:spcBef>
                <a:spcPct val="0"/>
              </a:spcBef>
              <a:buClrTx/>
              <a:buFontTx/>
              <a:buNone/>
            </a:pPr>
            <a:r>
              <a:rPr lang="en-US" altLang="en-US" sz="1400" dirty="0"/>
              <a:t>Table from ITU WRS-22 “Overview of Space Services and Regulatory Framework”</a:t>
            </a:r>
          </a:p>
        </p:txBody>
      </p:sp>
      <p:sp>
        <p:nvSpPr>
          <p:cNvPr id="7" name="Date Placeholder 3">
            <a:extLst>
              <a:ext uri="{FF2B5EF4-FFF2-40B4-BE49-F238E27FC236}">
                <a16:creationId xmlns:a16="http://schemas.microsoft.com/office/drawing/2014/main" id="{30A3A07B-99A3-483C-E8FF-044F30BCCC15}"/>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88748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a:solidFill>
                  <a:srgbClr val="E1E1E1"/>
                </a:solidFill>
              </a:rPr>
              <a:t>How does Coordination work? </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7</a:t>
            </a:fld>
            <a:endParaRPr lang="en-US"/>
          </a:p>
        </p:txBody>
      </p:sp>
      <p:pic>
        <p:nvPicPr>
          <p:cNvPr id="3" name="Picture 4" descr="MCj02403510000[1]">
            <a:extLst>
              <a:ext uri="{FF2B5EF4-FFF2-40B4-BE49-F238E27FC236}">
                <a16:creationId xmlns:a16="http://schemas.microsoft.com/office/drawing/2014/main" id="{390BE639-BC5B-2A0E-D93F-EA6E86DA7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657" y="2035968"/>
            <a:ext cx="5152685" cy="29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Coordination – Types and “CN” Procedure</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a:xfrm>
            <a:off x="501318" y="1981321"/>
            <a:ext cx="5301916" cy="3435604"/>
          </a:xfrm>
        </p:spPr>
        <p:txBody>
          <a:bodyPr/>
          <a:lstStyle/>
          <a:p>
            <a:pPr marL="88106" indent="0">
              <a:buNone/>
            </a:pPr>
            <a:r>
              <a:rPr lang="en-US" sz="2400" b="1" dirty="0">
                <a:solidFill>
                  <a:srgbClr val="12627E"/>
                </a:solidFill>
              </a:rPr>
              <a:t>Types of Coordination</a:t>
            </a:r>
          </a:p>
          <a:p>
            <a:r>
              <a:rPr lang="en-US" sz="2400" dirty="0">
                <a:solidFill>
                  <a:srgbClr val="12627E"/>
                </a:solidFill>
              </a:rPr>
              <a:t> “CN” procedure – the procedure for satellite networks subject to Section II of Article 9 Coordination Procedure</a:t>
            </a:r>
          </a:p>
          <a:p>
            <a:r>
              <a:rPr lang="en-US" sz="2400" dirty="0">
                <a:solidFill>
                  <a:srgbClr val="12627E"/>
                </a:solidFill>
              </a:rPr>
              <a:t> “AN” procedure – the procedure for satellite networks not subject to Section II of Article 9 Coordination Procedure (used by some NGSO)”</a:t>
            </a: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8</a:t>
            </a:fld>
            <a:endParaRPr lang="en-US"/>
          </a:p>
        </p:txBody>
      </p:sp>
      <p:pic>
        <p:nvPicPr>
          <p:cNvPr id="7" name="Picture 3">
            <a:extLst>
              <a:ext uri="{FF2B5EF4-FFF2-40B4-BE49-F238E27FC236}">
                <a16:creationId xmlns:a16="http://schemas.microsoft.com/office/drawing/2014/main" id="{FF32C9B1-62DF-FF3F-67A6-871BF66D7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2" r="21516"/>
          <a:stretch/>
        </p:blipFill>
        <p:spPr bwMode="auto">
          <a:xfrm>
            <a:off x="6096000" y="1578042"/>
            <a:ext cx="5301916" cy="458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1B1A4AE-F97F-BDAA-F622-AA653F97284F}"/>
              </a:ext>
            </a:extLst>
          </p:cNvPr>
          <p:cNvSpPr txBox="1"/>
          <p:nvPr/>
        </p:nvSpPr>
        <p:spPr>
          <a:xfrm>
            <a:off x="10840453" y="2833436"/>
            <a:ext cx="1026411" cy="589548"/>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5A56296E-37D9-DCC7-F5D3-5BAD2929020C}"/>
              </a:ext>
            </a:extLst>
          </p:cNvPr>
          <p:cNvSpPr txBox="1"/>
          <p:nvPr/>
        </p:nvSpPr>
        <p:spPr>
          <a:xfrm>
            <a:off x="6219038" y="5758794"/>
            <a:ext cx="812800" cy="307777"/>
          </a:xfrm>
          <a:prstGeom prst="rect">
            <a:avLst/>
          </a:prstGeom>
          <a:solidFill>
            <a:schemeClr val="bg1"/>
          </a:solidFill>
        </p:spPr>
        <p:txBody>
          <a:bodyPr wrap="square" rtlCol="0">
            <a:spAutoFit/>
          </a:bodyPr>
          <a:lstStyle/>
          <a:p>
            <a:endParaRPr lang="en-US" sz="1400" dirty="0"/>
          </a:p>
        </p:txBody>
      </p:sp>
      <p:sp>
        <p:nvSpPr>
          <p:cNvPr id="10" name="TextBox 9">
            <a:extLst>
              <a:ext uri="{FF2B5EF4-FFF2-40B4-BE49-F238E27FC236}">
                <a16:creationId xmlns:a16="http://schemas.microsoft.com/office/drawing/2014/main" id="{47F75C04-88CC-78A4-40D5-90C82227EF66}"/>
              </a:ext>
            </a:extLst>
          </p:cNvPr>
          <p:cNvSpPr txBox="1"/>
          <p:nvPr/>
        </p:nvSpPr>
        <p:spPr>
          <a:xfrm>
            <a:off x="5524502" y="5416925"/>
            <a:ext cx="812800" cy="589548"/>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8136EE0C-9338-53FA-24D9-02CF93AD8AAC}"/>
              </a:ext>
            </a:extLst>
          </p:cNvPr>
          <p:cNvSpPr txBox="1"/>
          <p:nvPr/>
        </p:nvSpPr>
        <p:spPr>
          <a:xfrm>
            <a:off x="5930902" y="6160761"/>
            <a:ext cx="6152148" cy="307777"/>
          </a:xfrm>
          <a:prstGeom prst="rect">
            <a:avLst/>
          </a:prstGeom>
          <a:noFill/>
        </p:spPr>
        <p:txBody>
          <a:bodyPr wrap="square">
            <a:spAutoFit/>
          </a:bodyPr>
          <a:lstStyle/>
          <a:p>
            <a:pPr>
              <a:spcBef>
                <a:spcPct val="0"/>
              </a:spcBef>
              <a:buClrTx/>
              <a:buFontTx/>
              <a:buNone/>
            </a:pPr>
            <a:r>
              <a:rPr lang="en-US" altLang="en-US" sz="1400" dirty="0"/>
              <a:t>Figure from ITU WRS-22 “Overview of Space Services and Regulatory Framework”</a:t>
            </a:r>
          </a:p>
        </p:txBody>
      </p:sp>
      <p:sp>
        <p:nvSpPr>
          <p:cNvPr id="13" name="TextBox 12">
            <a:extLst>
              <a:ext uri="{FF2B5EF4-FFF2-40B4-BE49-F238E27FC236}">
                <a16:creationId xmlns:a16="http://schemas.microsoft.com/office/drawing/2014/main" id="{7ECBE207-C316-7DC9-8DB1-8FAD9CB45532}"/>
              </a:ext>
            </a:extLst>
          </p:cNvPr>
          <p:cNvSpPr txBox="1"/>
          <p:nvPr/>
        </p:nvSpPr>
        <p:spPr>
          <a:xfrm>
            <a:off x="6337302" y="1293325"/>
            <a:ext cx="3192379" cy="400110"/>
          </a:xfrm>
          <a:prstGeom prst="rect">
            <a:avLst/>
          </a:prstGeom>
          <a:noFill/>
        </p:spPr>
        <p:txBody>
          <a:bodyPr wrap="square">
            <a:spAutoFit/>
          </a:bodyPr>
          <a:lstStyle/>
          <a:p>
            <a:r>
              <a:rPr lang="en-US" sz="2000" b="1" dirty="0">
                <a:solidFill>
                  <a:srgbClr val="12627E"/>
                </a:solidFill>
              </a:rPr>
              <a:t>“CN” Procedure for CR/C</a:t>
            </a:r>
            <a:endParaRPr lang="en-US" sz="2000" b="1" dirty="0"/>
          </a:p>
        </p:txBody>
      </p:sp>
      <p:sp>
        <p:nvSpPr>
          <p:cNvPr id="14" name="Date Placeholder 3">
            <a:extLst>
              <a:ext uri="{FF2B5EF4-FFF2-40B4-BE49-F238E27FC236}">
                <a16:creationId xmlns:a16="http://schemas.microsoft.com/office/drawing/2014/main" id="{EFB0E280-6424-BE38-C796-0D928016714D}"/>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54009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Coordination Initiation</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a:xfrm>
            <a:off x="433136" y="1219200"/>
            <a:ext cx="11008895" cy="5181600"/>
          </a:xfrm>
        </p:spPr>
        <p:txBody>
          <a:bodyPr/>
          <a:lstStyle/>
          <a:p>
            <a:pPr marL="602456" indent="-514350">
              <a:buFont typeface="+mj-lt"/>
              <a:buAutoNum type="arabicPeriod"/>
            </a:pPr>
            <a:r>
              <a:rPr lang="en-US" sz="2400" dirty="0">
                <a:solidFill>
                  <a:srgbClr val="12627E"/>
                </a:solidFill>
              </a:rPr>
              <a:t> For satellite networks subject to Articles 9 and 11, the coordination process starts when an administration submits a coordination request (CR) to the ITU</a:t>
            </a:r>
          </a:p>
          <a:p>
            <a:pPr marL="602456" indent="-514350">
              <a:buFont typeface="+mj-lt"/>
              <a:buAutoNum type="arabicPeriod"/>
            </a:pPr>
            <a:r>
              <a:rPr lang="en-US" sz="2400" dirty="0">
                <a:solidFill>
                  <a:srgbClr val="12627E"/>
                </a:solidFill>
              </a:rPr>
              <a:t> Once the CR/C is received, the ITU reviews the material and publishes the Advanced Publication Information (API) in the IFIC</a:t>
            </a:r>
          </a:p>
          <a:p>
            <a:pPr marL="602456" indent="-514350">
              <a:buFont typeface="+mj-lt"/>
              <a:buAutoNum type="arabicPeriod"/>
            </a:pPr>
            <a:r>
              <a:rPr lang="en-US" sz="2400" dirty="0">
                <a:solidFill>
                  <a:srgbClr val="12627E"/>
                </a:solidFill>
              </a:rPr>
              <a:t> After a 4-month comment period, the ITU publishes the CR in the IFIC. This is at least 6 months after the date of receipt of the API. </a:t>
            </a:r>
            <a:endParaRPr lang="en-US" sz="2000" dirty="0">
              <a:solidFill>
                <a:srgbClr val="12627E"/>
              </a:solidFill>
            </a:endParaRP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9</a:t>
            </a:fld>
            <a:endParaRPr lang="en-US"/>
          </a:p>
        </p:txBody>
      </p:sp>
      <p:sp>
        <p:nvSpPr>
          <p:cNvPr id="7" name="Date Placeholder 3">
            <a:extLst>
              <a:ext uri="{FF2B5EF4-FFF2-40B4-BE49-F238E27FC236}">
                <a16:creationId xmlns:a16="http://schemas.microsoft.com/office/drawing/2014/main" id="{AE850A0D-7214-43DF-5006-D8EAAD48901F}"/>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406907022"/>
      </p:ext>
    </p:extLst>
  </p:cSld>
  <p:clrMapOvr>
    <a:masterClrMapping/>
  </p:clrMapOvr>
</p:sld>
</file>

<file path=ppt/theme/theme1.xml><?xml version="1.0" encoding="utf-8"?>
<a:theme xmlns:a="http://schemas.openxmlformats.org/drawingml/2006/main" name="NACD">
  <a:themeElements>
    <a:clrScheme name="FCC">
      <a:dk1>
        <a:sysClr val="windowText" lastClr="000000"/>
      </a:dk1>
      <a:lt1>
        <a:sysClr val="window" lastClr="FFFFFF"/>
      </a:lt1>
      <a:dk2>
        <a:srgbClr val="44546A"/>
      </a:dk2>
      <a:lt2>
        <a:srgbClr val="E7E6E6"/>
      </a:lt2>
      <a:accent1>
        <a:srgbClr val="3EB8E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ACD">
      <a:majorFont>
        <a:latin typeface="75 Helvetica Bold"/>
        <a:ea typeface=""/>
        <a:cs typeface=""/>
      </a:majorFont>
      <a:minorFont>
        <a:latin typeface="75 Helvetic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tIns="0" bIns="0" rtlCol="0" anchor="ctr">
        <a:noAutofit/>
      </a:bodyPr>
      <a:lstStyle>
        <a:defPPr algn="ctr">
          <a:defRPr dirty="0">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lnDef>
  </a:objectDefaults>
  <a:extraClrSchemeLst>
    <a:extraClrScheme>
      <a:clrScheme name="NAC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C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C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C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C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C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C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06fc079-497e-4310-b774-0e735e1d6174">
      <UserInfo>
        <DisplayName>Peter Rene (CTR)</DisplayName>
        <AccountId>16</AccountId>
        <AccountType/>
      </UserInfo>
      <UserInfo>
        <DisplayName>Tania Brewington (CTR)</DisplayName>
        <AccountId>29</AccountId>
        <AccountType/>
      </UserInfo>
    </SharedWithUsers>
    <TaxCatchAll xmlns="406fc079-497e-4310-b774-0e735e1d6174" xsi:nil="true"/>
    <lcf76f155ced4ddcb4097134ff3c332f xmlns="c98b3cc9-0fe7-4d2d-b867-a869897180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1FD2F55E49E84CA1E6525EC1E7AC3E" ma:contentTypeVersion="14" ma:contentTypeDescription="Create a new document." ma:contentTypeScope="" ma:versionID="c4d5c9449d31b6447c628c82e4e2ec1d">
  <xsd:schema xmlns:xsd="http://www.w3.org/2001/XMLSchema" xmlns:xs="http://www.w3.org/2001/XMLSchema" xmlns:p="http://schemas.microsoft.com/office/2006/metadata/properties" xmlns:ns2="c98b3cc9-0fe7-4d2d-b867-a86989718002" xmlns:ns3="406fc079-497e-4310-b774-0e735e1d6174" targetNamespace="http://schemas.microsoft.com/office/2006/metadata/properties" ma:root="true" ma:fieldsID="e9fc33c8560036caefe43557f45a348c" ns2:_="" ns3:_="">
    <xsd:import namespace="c98b3cc9-0fe7-4d2d-b867-a86989718002"/>
    <xsd:import namespace="406fc079-497e-4310-b774-0e735e1d61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b3cc9-0fe7-4d2d-b867-a86989718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d55bd0-b283-4673-bd71-a704af8c7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6fc079-497e-4310-b774-0e735e1d61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89a8397-036d-40ac-8eb0-545ee88836b0}" ma:internalName="TaxCatchAll" ma:showField="CatchAllData" ma:web="406fc079-497e-4310-b774-0e735e1d6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7E8FC-9B5B-4F9E-BE8B-024BBA7F1CDF}">
  <ds:schemaRefs>
    <ds:schemaRef ds:uri="http://schemas.microsoft.com/office/infopath/2007/PartnerControls"/>
    <ds:schemaRef ds:uri="406fc079-497e-4310-b774-0e735e1d6174"/>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c98b3cc9-0fe7-4d2d-b867-a86989718002"/>
    <ds:schemaRef ds:uri="http://www.w3.org/XML/1998/namespace"/>
    <ds:schemaRef ds:uri="http://purl.org/dc/dcmitype/"/>
  </ds:schemaRefs>
</ds:datastoreItem>
</file>

<file path=customXml/itemProps2.xml><?xml version="1.0" encoding="utf-8"?>
<ds:datastoreItem xmlns:ds="http://schemas.openxmlformats.org/officeDocument/2006/customXml" ds:itemID="{6F4D682B-65C9-477C-AC4F-CF05627ECB3A}">
  <ds:schemaRefs>
    <ds:schemaRef ds:uri="http://schemas.microsoft.com/sharepoint/v3/contenttype/forms"/>
  </ds:schemaRefs>
</ds:datastoreItem>
</file>

<file path=customXml/itemProps3.xml><?xml version="1.0" encoding="utf-8"?>
<ds:datastoreItem xmlns:ds="http://schemas.openxmlformats.org/officeDocument/2006/customXml" ds:itemID="{39F5F250-3000-4EC1-9A63-9FD28490C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b3cc9-0fe7-4d2d-b867-a86989718002"/>
    <ds:schemaRef ds:uri="406fc079-497e-4310-b774-0e735e1d6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6798</TotalTime>
  <Words>1238</Words>
  <Application>Microsoft Office PowerPoint</Application>
  <PresentationFormat>Widescreen</PresentationFormat>
  <Paragraphs>147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75 Helvetica Bold</vt:lpstr>
      <vt:lpstr>Arial</vt:lpstr>
      <vt:lpstr>Calibri</vt:lpstr>
      <vt:lpstr>Times New Roman</vt:lpstr>
      <vt:lpstr>NACD</vt:lpstr>
      <vt:lpstr>Space Bureau Transparency Initiative: Satellite Coordination</vt:lpstr>
      <vt:lpstr>Outline</vt:lpstr>
      <vt:lpstr>Space Bureau Coordination Guidance Documents</vt:lpstr>
      <vt:lpstr>Why Coordinate? </vt:lpstr>
      <vt:lpstr>ITU Radio Regulations</vt:lpstr>
      <vt:lpstr>Coordination Provisions for non-planned BSS or FSS networks</vt:lpstr>
      <vt:lpstr>How does Coordination work? </vt:lpstr>
      <vt:lpstr>Coordination – Types and “CN” Procedure</vt:lpstr>
      <vt:lpstr>Coordination Initiation</vt:lpstr>
      <vt:lpstr>Coordination Phase</vt:lpstr>
      <vt:lpstr>Coordinating and Notifying a Satellite Network</vt:lpstr>
      <vt:lpstr>“AN” Procedure for Networks not subject to Coordination</vt:lpstr>
      <vt:lpstr>“AN” Procedure</vt:lpstr>
      <vt:lpstr>Cooperation and Resolution of Potential Interference</vt:lpstr>
      <vt:lpstr>Conclusion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Initiative and Project Management</dc:title>
  <dc:creator>Jeremy.Hayes.CTR@fcc.gov</dc:creator>
  <cp:lastModifiedBy>Sulieman Sanoussi</cp:lastModifiedBy>
  <cp:revision>32</cp:revision>
  <cp:lastPrinted>2023-03-06T15:12:21Z</cp:lastPrinted>
  <dcterms:created xsi:type="dcterms:W3CDTF">2013-05-22T18:12:53Z</dcterms:created>
  <dcterms:modified xsi:type="dcterms:W3CDTF">2024-05-21T17:50:56Z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0x010100E11FD2F55E49E84CA1E6525EC1E7AC3E</vt:lpwstr>
  </property>
  <property fmtid="{D5CDD505-2E9C-101B-9397-08002B2CF9AE}" pid="3" name="TaxKeyword">
    <vt:lpwstr/>
  </property>
  <property fmtid="{D5CDD505-2E9C-101B-9397-08002B2CF9AE}" pid="4" name="MediaServiceImageTags">
    <vt:lpwstr/>
  </property>
</Properties>
</file>