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648" r:id="rId1"/>
  </p:sldMasterIdLst>
  <p:notesMasterIdLst>
    <p:notesMasterId r:id="rId14"/>
  </p:notesMasterIdLst>
  <p:sldIdLst>
    <p:sldId id="281" r:id="rId2"/>
    <p:sldId id="258" r:id="rId3"/>
    <p:sldId id="280" r:id="rId4"/>
    <p:sldId id="274" r:id="rId5"/>
    <p:sldId id="295" r:id="rId6"/>
    <p:sldId id="296" r:id="rId7"/>
    <p:sldId id="297" r:id="rId8"/>
    <p:sldId id="303" r:id="rId9"/>
    <p:sldId id="292" r:id="rId10"/>
    <p:sldId id="300" r:id="rId11"/>
    <p:sldId id="301" r:id="rId12"/>
    <p:sldId id="302" r:id="rId13"/>
  </p:sldIdLst>
  <p:sldSz cx="9144000" cy="6858000" type="screen4x3"/>
  <p:notesSz cx="7315200" cy="9601200"/>
  <p:defaultTextStyle>
    <a:defPPr>
      <a:defRPr lang="en-US"/>
    </a:defPPr>
    <a:lvl1pPr algn="l" defTabSz="457200" rtl="0" fontAlgn="base">
      <a:spcBef>
        <a:spcPct val="0"/>
      </a:spcBef>
      <a:spcAft>
        <a:spcPct val="0"/>
      </a:spcAft>
      <a:defRPr kern="1200">
        <a:solidFill>
          <a:schemeClr val="tx1"/>
        </a:solidFill>
        <a:latin typeface="Arial" charset="0"/>
        <a:ea typeface="ＭＳ Ｐゴシック" pitchFamily="34" charset="-128"/>
        <a:cs typeface="+mn-cs"/>
      </a:defRPr>
    </a:lvl1pPr>
    <a:lvl2pPr marL="457200" algn="l" defTabSz="457200" rtl="0" fontAlgn="base">
      <a:spcBef>
        <a:spcPct val="0"/>
      </a:spcBef>
      <a:spcAft>
        <a:spcPct val="0"/>
      </a:spcAft>
      <a:defRPr kern="1200">
        <a:solidFill>
          <a:schemeClr val="tx1"/>
        </a:solidFill>
        <a:latin typeface="Arial" charset="0"/>
        <a:ea typeface="ＭＳ Ｐゴシック" pitchFamily="34" charset="-128"/>
        <a:cs typeface="+mn-cs"/>
      </a:defRPr>
    </a:lvl2pPr>
    <a:lvl3pPr marL="914400" algn="l" defTabSz="457200" rtl="0" fontAlgn="base">
      <a:spcBef>
        <a:spcPct val="0"/>
      </a:spcBef>
      <a:spcAft>
        <a:spcPct val="0"/>
      </a:spcAft>
      <a:defRPr kern="1200">
        <a:solidFill>
          <a:schemeClr val="tx1"/>
        </a:solidFill>
        <a:latin typeface="Arial" charset="0"/>
        <a:ea typeface="ＭＳ Ｐゴシック" pitchFamily="34" charset="-128"/>
        <a:cs typeface="+mn-cs"/>
      </a:defRPr>
    </a:lvl3pPr>
    <a:lvl4pPr marL="1371600" algn="l" defTabSz="457200" rtl="0" fontAlgn="base">
      <a:spcBef>
        <a:spcPct val="0"/>
      </a:spcBef>
      <a:spcAft>
        <a:spcPct val="0"/>
      </a:spcAft>
      <a:defRPr kern="1200">
        <a:solidFill>
          <a:schemeClr val="tx1"/>
        </a:solidFill>
        <a:latin typeface="Arial" charset="0"/>
        <a:ea typeface="ＭＳ Ｐゴシック" pitchFamily="34" charset="-128"/>
        <a:cs typeface="+mn-cs"/>
      </a:defRPr>
    </a:lvl4pPr>
    <a:lvl5pPr marL="1828800" algn="l" defTabSz="457200" rtl="0" fontAlgn="base">
      <a:spcBef>
        <a:spcPct val="0"/>
      </a:spcBef>
      <a:spcAft>
        <a:spcPct val="0"/>
      </a:spcAft>
      <a:defRPr kern="1200">
        <a:solidFill>
          <a:schemeClr val="tx1"/>
        </a:solidFill>
        <a:latin typeface="Arial" charset="0"/>
        <a:ea typeface="ＭＳ Ｐゴシック" pitchFamily="34" charset="-128"/>
        <a:cs typeface="+mn-cs"/>
      </a:defRPr>
    </a:lvl5pPr>
    <a:lvl6pPr marL="2286000" algn="l" defTabSz="914400" rtl="0" eaLnBrk="1" latinLnBrk="0" hangingPunct="1">
      <a:defRPr kern="1200">
        <a:solidFill>
          <a:schemeClr val="tx1"/>
        </a:solidFill>
        <a:latin typeface="Arial" charset="0"/>
        <a:ea typeface="ＭＳ Ｐゴシック" pitchFamily="34" charset="-128"/>
        <a:cs typeface="+mn-cs"/>
      </a:defRPr>
    </a:lvl6pPr>
    <a:lvl7pPr marL="2743200" algn="l" defTabSz="914400" rtl="0" eaLnBrk="1" latinLnBrk="0" hangingPunct="1">
      <a:defRPr kern="1200">
        <a:solidFill>
          <a:schemeClr val="tx1"/>
        </a:solidFill>
        <a:latin typeface="Arial" charset="0"/>
        <a:ea typeface="ＭＳ Ｐゴシック" pitchFamily="34" charset="-128"/>
        <a:cs typeface="+mn-cs"/>
      </a:defRPr>
    </a:lvl7pPr>
    <a:lvl8pPr marL="3200400" algn="l" defTabSz="914400" rtl="0" eaLnBrk="1" latinLnBrk="0" hangingPunct="1">
      <a:defRPr kern="1200">
        <a:solidFill>
          <a:schemeClr val="tx1"/>
        </a:solidFill>
        <a:latin typeface="Arial" charset="0"/>
        <a:ea typeface="ＭＳ Ｐゴシック" pitchFamily="34" charset="-128"/>
        <a:cs typeface="+mn-cs"/>
      </a:defRPr>
    </a:lvl8pPr>
    <a:lvl9pPr marL="3657600" algn="l" defTabSz="914400" rtl="0" eaLnBrk="1" latinLnBrk="0" hangingPunct="1">
      <a:defRPr kern="1200">
        <a:solidFill>
          <a:schemeClr val="tx1"/>
        </a:solidFill>
        <a:latin typeface="Arial" charset="0"/>
        <a:ea typeface="ＭＳ Ｐゴシック" pitchFamily="34" charset="-128"/>
        <a:cs typeface="+mn-cs"/>
      </a:defRPr>
    </a:lvl9pPr>
  </p:defaultTextStyle>
  <p:extLst>
    <p:ext uri="{EFAFB233-063F-42B5-8137-9DF3F51BA10A}">
      <p15:sldGuideLst xmlns:p15="http://schemas.microsoft.com/office/powerpoint/2012/main">
        <p15:guide id="1" orient="horz" pos="1082">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Author" initials="A"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A129C"/>
    <a:srgbClr val="FF0D75"/>
    <a:srgbClr val="000099"/>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623" autoAdjust="0"/>
    <p:restoredTop sz="98772" autoAdjust="0"/>
  </p:normalViewPr>
  <p:slideViewPr>
    <p:cSldViewPr snapToGrid="0" snapToObjects="1">
      <p:cViewPr varScale="1">
        <p:scale>
          <a:sx n="70" d="100"/>
          <a:sy n="70" d="100"/>
        </p:scale>
        <p:origin x="1013" y="43"/>
      </p:cViewPr>
      <p:guideLst>
        <p:guide orient="horz" pos="1082"/>
        <p:guide pos="2880"/>
      </p:guideLst>
    </p:cSldViewPr>
  </p:slideViewPr>
  <p:outlineViewPr>
    <p:cViewPr>
      <p:scale>
        <a:sx n="33" d="100"/>
        <a:sy n="33" d="100"/>
      </p:scale>
      <p:origin x="0" y="1968"/>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506" name="Rectangle 2"/>
          <p:cNvSpPr>
            <a:spLocks noGrp="1" noChangeArrowheads="1"/>
          </p:cNvSpPr>
          <p:nvPr>
            <p:ph type="hdr" sz="quarter"/>
          </p:nvPr>
        </p:nvSpPr>
        <p:spPr bwMode="auto">
          <a:xfrm>
            <a:off x="0" y="0"/>
            <a:ext cx="3170238" cy="479425"/>
          </a:xfrm>
          <a:prstGeom prst="rect">
            <a:avLst/>
          </a:prstGeom>
          <a:noFill/>
          <a:ln w="9525">
            <a:noFill/>
            <a:miter lim="800000"/>
            <a:headEnd/>
            <a:tailEnd/>
          </a:ln>
        </p:spPr>
        <p:txBody>
          <a:bodyPr vert="horz" wrap="square" lIns="94703" tIns="47352" rIns="94703" bIns="47352" numCol="1" anchor="t" anchorCtr="0" compatLnSpc="1">
            <a:prstTxWarp prst="textNoShape">
              <a:avLst/>
            </a:prstTxWarp>
          </a:bodyPr>
          <a:lstStyle>
            <a:lvl1pPr defTabSz="473075">
              <a:defRPr sz="1200">
                <a:latin typeface="Arial" charset="0"/>
                <a:ea typeface="+mn-ea"/>
              </a:defRPr>
            </a:lvl1pPr>
          </a:lstStyle>
          <a:p>
            <a:pPr>
              <a:defRPr/>
            </a:pPr>
            <a:endParaRPr lang="en-US" dirty="0"/>
          </a:p>
        </p:txBody>
      </p:sp>
      <p:sp>
        <p:nvSpPr>
          <p:cNvPr id="21507" name="Rectangle 3"/>
          <p:cNvSpPr>
            <a:spLocks noGrp="1" noChangeArrowheads="1"/>
          </p:cNvSpPr>
          <p:nvPr>
            <p:ph type="dt" idx="1"/>
          </p:nvPr>
        </p:nvSpPr>
        <p:spPr bwMode="auto">
          <a:xfrm>
            <a:off x="4143375" y="0"/>
            <a:ext cx="3170238" cy="479425"/>
          </a:xfrm>
          <a:prstGeom prst="rect">
            <a:avLst/>
          </a:prstGeom>
          <a:noFill/>
          <a:ln w="9525">
            <a:noFill/>
            <a:miter lim="800000"/>
            <a:headEnd/>
            <a:tailEnd/>
          </a:ln>
        </p:spPr>
        <p:txBody>
          <a:bodyPr vert="horz" wrap="square" lIns="94703" tIns="47352" rIns="94703" bIns="47352" numCol="1" anchor="t" anchorCtr="0" compatLnSpc="1">
            <a:prstTxWarp prst="textNoShape">
              <a:avLst/>
            </a:prstTxWarp>
          </a:bodyPr>
          <a:lstStyle>
            <a:lvl1pPr algn="r" defTabSz="473075">
              <a:defRPr sz="1200">
                <a:latin typeface="Arial" pitchFamily="34" charset="0"/>
                <a:ea typeface="ＭＳ Ｐゴシック" charset="-128"/>
              </a:defRPr>
            </a:lvl1pPr>
          </a:lstStyle>
          <a:p>
            <a:pPr>
              <a:defRPr/>
            </a:pPr>
            <a:fld id="{23A01D63-E203-4FF4-9B2E-E2F1869AEEB6}" type="datetimeFigureOut">
              <a:rPr lang="en-US"/>
              <a:pPr>
                <a:defRPr/>
              </a:pPr>
              <a:t>3/10/2017</a:t>
            </a:fld>
            <a:endParaRPr lang="en-US" dirty="0"/>
          </a:p>
        </p:txBody>
      </p:sp>
      <p:sp>
        <p:nvSpPr>
          <p:cNvPr id="11268" name="Rectangle 4"/>
          <p:cNvSpPr>
            <a:spLocks noGrp="1" noRot="1" noChangeAspect="1" noChangeArrowheads="1" noTextEdit="1"/>
          </p:cNvSpPr>
          <p:nvPr>
            <p:ph type="sldImg" idx="2"/>
          </p:nvPr>
        </p:nvSpPr>
        <p:spPr bwMode="auto">
          <a:xfrm>
            <a:off x="1257300" y="720725"/>
            <a:ext cx="4800600" cy="36004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5"/>
          <p:cNvSpPr>
            <a:spLocks noGrp="1" noChangeArrowheads="1"/>
          </p:cNvSpPr>
          <p:nvPr>
            <p:ph type="body" sz="quarter" idx="3"/>
          </p:nvPr>
        </p:nvSpPr>
        <p:spPr bwMode="auto">
          <a:xfrm>
            <a:off x="731838" y="4559300"/>
            <a:ext cx="5851525" cy="4321175"/>
          </a:xfrm>
          <a:prstGeom prst="rect">
            <a:avLst/>
          </a:prstGeom>
          <a:noFill/>
          <a:ln w="9525">
            <a:noFill/>
            <a:miter lim="800000"/>
            <a:headEnd/>
            <a:tailEnd/>
          </a:ln>
        </p:spPr>
        <p:txBody>
          <a:bodyPr vert="horz" wrap="square" lIns="94703" tIns="47352" rIns="94703" bIns="47352"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1510" name="Rectangle 6"/>
          <p:cNvSpPr>
            <a:spLocks noGrp="1" noChangeArrowheads="1"/>
          </p:cNvSpPr>
          <p:nvPr>
            <p:ph type="ftr" sz="quarter" idx="4"/>
          </p:nvPr>
        </p:nvSpPr>
        <p:spPr bwMode="auto">
          <a:xfrm>
            <a:off x="0" y="9120188"/>
            <a:ext cx="3170238" cy="479425"/>
          </a:xfrm>
          <a:prstGeom prst="rect">
            <a:avLst/>
          </a:prstGeom>
          <a:noFill/>
          <a:ln w="9525">
            <a:noFill/>
            <a:miter lim="800000"/>
            <a:headEnd/>
            <a:tailEnd/>
          </a:ln>
        </p:spPr>
        <p:txBody>
          <a:bodyPr vert="horz" wrap="square" lIns="94703" tIns="47352" rIns="94703" bIns="47352" numCol="1" anchor="b" anchorCtr="0" compatLnSpc="1">
            <a:prstTxWarp prst="textNoShape">
              <a:avLst/>
            </a:prstTxWarp>
          </a:bodyPr>
          <a:lstStyle>
            <a:lvl1pPr defTabSz="473075">
              <a:defRPr sz="1200">
                <a:latin typeface="Arial" charset="0"/>
                <a:ea typeface="+mn-ea"/>
              </a:defRPr>
            </a:lvl1pPr>
          </a:lstStyle>
          <a:p>
            <a:pPr>
              <a:defRPr/>
            </a:pPr>
            <a:endParaRPr lang="en-US" dirty="0"/>
          </a:p>
        </p:txBody>
      </p:sp>
      <p:sp>
        <p:nvSpPr>
          <p:cNvPr id="21511" name="Rectangle 7"/>
          <p:cNvSpPr>
            <a:spLocks noGrp="1" noChangeArrowheads="1"/>
          </p:cNvSpPr>
          <p:nvPr>
            <p:ph type="sldNum" sz="quarter" idx="5"/>
          </p:nvPr>
        </p:nvSpPr>
        <p:spPr bwMode="auto">
          <a:xfrm>
            <a:off x="4143375" y="9120188"/>
            <a:ext cx="3170238" cy="479425"/>
          </a:xfrm>
          <a:prstGeom prst="rect">
            <a:avLst/>
          </a:prstGeom>
          <a:noFill/>
          <a:ln w="9525">
            <a:noFill/>
            <a:miter lim="800000"/>
            <a:headEnd/>
            <a:tailEnd/>
          </a:ln>
        </p:spPr>
        <p:txBody>
          <a:bodyPr vert="horz" wrap="square" lIns="94703" tIns="47352" rIns="94703" bIns="47352" numCol="1" anchor="b" anchorCtr="0" compatLnSpc="1">
            <a:prstTxWarp prst="textNoShape">
              <a:avLst/>
            </a:prstTxWarp>
          </a:bodyPr>
          <a:lstStyle>
            <a:lvl1pPr algn="r" defTabSz="473075">
              <a:defRPr sz="1200">
                <a:latin typeface="Arial" pitchFamily="34" charset="0"/>
                <a:ea typeface="ＭＳ Ｐゴシック" charset="-128"/>
              </a:defRPr>
            </a:lvl1pPr>
          </a:lstStyle>
          <a:p>
            <a:pPr>
              <a:defRPr/>
            </a:pPr>
            <a:fld id="{60171797-BFF1-4A9B-B558-E10D01A67A1A}" type="slidenum">
              <a:rPr lang="en-US"/>
              <a:pPr>
                <a:defRPr/>
              </a:pPr>
              <a:t>‹#›</a:t>
            </a:fld>
            <a:endParaRPr lang="en-US" dirty="0"/>
          </a:p>
        </p:txBody>
      </p:sp>
    </p:spTree>
    <p:extLst>
      <p:ext uri="{BB962C8B-B14F-4D97-AF65-F5344CB8AC3E}">
        <p14:creationId xmlns:p14="http://schemas.microsoft.com/office/powerpoint/2010/main" val="194658395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itchFamily="34" charset="0"/>
        <a:ea typeface="ＭＳ Ｐゴシック" charset="0"/>
        <a:cs typeface="+mn-cs"/>
      </a:defRPr>
    </a:lvl1pPr>
    <a:lvl2pPr marL="457200" algn="l" rtl="0" eaLnBrk="0" fontAlgn="base" hangingPunct="0">
      <a:spcBef>
        <a:spcPct val="30000"/>
      </a:spcBef>
      <a:spcAft>
        <a:spcPct val="0"/>
      </a:spcAft>
      <a:defRPr sz="1200" kern="1200">
        <a:solidFill>
          <a:schemeClr val="tx1"/>
        </a:solidFill>
        <a:latin typeface="Calibri" pitchFamily="34" charset="0"/>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Calibri" pitchFamily="34" charset="0"/>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Calibri" pitchFamily="34" charset="0"/>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Calibri" pitchFamily="34"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a:ln/>
        </p:spPr>
      </p:sp>
      <p:sp>
        <p:nvSpPr>
          <p:cNvPr id="1229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ea typeface="ＭＳ Ｐゴシック" pitchFamily="34" charset="-128"/>
            </a:endParaRPr>
          </a:p>
        </p:txBody>
      </p:sp>
      <p:sp>
        <p:nvSpPr>
          <p:cNvPr id="1229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73075" eaLnBrk="0" hangingPunct="0">
              <a:defRPr>
                <a:solidFill>
                  <a:schemeClr val="tx1"/>
                </a:solidFill>
                <a:latin typeface="Arial" charset="0"/>
                <a:ea typeface="ＭＳ Ｐゴシック" pitchFamily="34" charset="-128"/>
              </a:defRPr>
            </a:lvl1pPr>
            <a:lvl2pPr marL="742950" indent="-285750" defTabSz="473075" eaLnBrk="0" hangingPunct="0">
              <a:defRPr>
                <a:solidFill>
                  <a:schemeClr val="tx1"/>
                </a:solidFill>
                <a:latin typeface="Arial" charset="0"/>
                <a:ea typeface="ＭＳ Ｐゴシック" pitchFamily="34" charset="-128"/>
              </a:defRPr>
            </a:lvl2pPr>
            <a:lvl3pPr marL="1143000" indent="-228600" defTabSz="473075" eaLnBrk="0" hangingPunct="0">
              <a:defRPr>
                <a:solidFill>
                  <a:schemeClr val="tx1"/>
                </a:solidFill>
                <a:latin typeface="Arial" charset="0"/>
                <a:ea typeface="ＭＳ Ｐゴシック" pitchFamily="34" charset="-128"/>
              </a:defRPr>
            </a:lvl3pPr>
            <a:lvl4pPr marL="1600200" indent="-228600" defTabSz="473075" eaLnBrk="0" hangingPunct="0">
              <a:defRPr>
                <a:solidFill>
                  <a:schemeClr val="tx1"/>
                </a:solidFill>
                <a:latin typeface="Arial" charset="0"/>
                <a:ea typeface="ＭＳ Ｐゴシック" pitchFamily="34" charset="-128"/>
              </a:defRPr>
            </a:lvl4pPr>
            <a:lvl5pPr marL="2057400" indent="-228600" defTabSz="473075" eaLnBrk="0" hangingPunct="0">
              <a:defRPr>
                <a:solidFill>
                  <a:schemeClr val="tx1"/>
                </a:solidFill>
                <a:latin typeface="Arial" charset="0"/>
                <a:ea typeface="ＭＳ Ｐゴシック" pitchFamily="34" charset="-128"/>
              </a:defRPr>
            </a:lvl5pPr>
            <a:lvl6pPr marL="2514600" indent="-228600" defTabSz="473075"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73075"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73075"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73075"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fld id="{20775F46-6EDC-4E15-9CF5-B1296021CEE0}" type="slidenum">
              <a:rPr lang="en-US" smtClean="0"/>
              <a:pPr eaLnBrk="1" hangingPunct="1"/>
              <a:t>1</a:t>
            </a:fld>
            <a:endParaRPr lang="en-US" dirty="0"/>
          </a:p>
        </p:txBody>
      </p:sp>
    </p:spTree>
    <p:extLst>
      <p:ext uri="{BB962C8B-B14F-4D97-AF65-F5344CB8AC3E}">
        <p14:creationId xmlns:p14="http://schemas.microsoft.com/office/powerpoint/2010/main" val="285678775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ln/>
        </p:spPr>
      </p:sp>
      <p:sp>
        <p:nvSpPr>
          <p:cNvPr id="204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ea typeface="ＭＳ Ｐゴシック" pitchFamily="34" charset="-128"/>
            </a:endParaRPr>
          </a:p>
        </p:txBody>
      </p:sp>
      <p:sp>
        <p:nvSpPr>
          <p:cNvPr id="2048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73075" eaLnBrk="0" hangingPunct="0">
              <a:defRPr>
                <a:solidFill>
                  <a:schemeClr val="tx1"/>
                </a:solidFill>
                <a:latin typeface="Arial" charset="0"/>
                <a:ea typeface="ＭＳ Ｐゴシック" pitchFamily="34" charset="-128"/>
              </a:defRPr>
            </a:lvl1pPr>
            <a:lvl2pPr marL="742950" indent="-285750" defTabSz="473075" eaLnBrk="0" hangingPunct="0">
              <a:defRPr>
                <a:solidFill>
                  <a:schemeClr val="tx1"/>
                </a:solidFill>
                <a:latin typeface="Arial" charset="0"/>
                <a:ea typeface="ＭＳ Ｐゴシック" pitchFamily="34" charset="-128"/>
              </a:defRPr>
            </a:lvl2pPr>
            <a:lvl3pPr marL="1143000" indent="-228600" defTabSz="473075" eaLnBrk="0" hangingPunct="0">
              <a:defRPr>
                <a:solidFill>
                  <a:schemeClr val="tx1"/>
                </a:solidFill>
                <a:latin typeface="Arial" charset="0"/>
                <a:ea typeface="ＭＳ Ｐゴシック" pitchFamily="34" charset="-128"/>
              </a:defRPr>
            </a:lvl3pPr>
            <a:lvl4pPr marL="1600200" indent="-228600" defTabSz="473075" eaLnBrk="0" hangingPunct="0">
              <a:defRPr>
                <a:solidFill>
                  <a:schemeClr val="tx1"/>
                </a:solidFill>
                <a:latin typeface="Arial" charset="0"/>
                <a:ea typeface="ＭＳ Ｐゴシック" pitchFamily="34" charset="-128"/>
              </a:defRPr>
            </a:lvl4pPr>
            <a:lvl5pPr marL="2057400" indent="-228600" defTabSz="473075" eaLnBrk="0" hangingPunct="0">
              <a:defRPr>
                <a:solidFill>
                  <a:schemeClr val="tx1"/>
                </a:solidFill>
                <a:latin typeface="Arial" charset="0"/>
                <a:ea typeface="ＭＳ Ｐゴシック" pitchFamily="34" charset="-128"/>
              </a:defRPr>
            </a:lvl5pPr>
            <a:lvl6pPr marL="2514600" indent="-228600" defTabSz="473075"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73075"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73075"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73075"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fld id="{1DEB6168-C929-41BE-9E06-E4573AD736B3}" type="slidenum">
              <a:rPr lang="en-US" smtClean="0"/>
              <a:pPr eaLnBrk="1" hangingPunct="1"/>
              <a:t>12</a:t>
            </a:fld>
            <a:endParaRPr lang="en-US" dirty="0"/>
          </a:p>
        </p:txBody>
      </p:sp>
    </p:spTree>
    <p:extLst>
      <p:ext uri="{BB962C8B-B14F-4D97-AF65-F5344CB8AC3E}">
        <p14:creationId xmlns:p14="http://schemas.microsoft.com/office/powerpoint/2010/main" val="11824521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a:ln/>
        </p:spPr>
      </p:sp>
      <p:sp>
        <p:nvSpPr>
          <p:cNvPr id="133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ea typeface="ＭＳ Ｐゴシック" pitchFamily="34" charset="-128"/>
            </a:endParaRPr>
          </a:p>
        </p:txBody>
      </p:sp>
      <p:sp>
        <p:nvSpPr>
          <p:cNvPr id="1331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73075" eaLnBrk="0" hangingPunct="0">
              <a:defRPr>
                <a:solidFill>
                  <a:schemeClr val="tx1"/>
                </a:solidFill>
                <a:latin typeface="Arial" charset="0"/>
                <a:ea typeface="ＭＳ Ｐゴシック" pitchFamily="34" charset="-128"/>
              </a:defRPr>
            </a:lvl1pPr>
            <a:lvl2pPr marL="742950" indent="-285750" defTabSz="473075" eaLnBrk="0" hangingPunct="0">
              <a:defRPr>
                <a:solidFill>
                  <a:schemeClr val="tx1"/>
                </a:solidFill>
                <a:latin typeface="Arial" charset="0"/>
                <a:ea typeface="ＭＳ Ｐゴシック" pitchFamily="34" charset="-128"/>
              </a:defRPr>
            </a:lvl2pPr>
            <a:lvl3pPr marL="1143000" indent="-228600" defTabSz="473075" eaLnBrk="0" hangingPunct="0">
              <a:defRPr>
                <a:solidFill>
                  <a:schemeClr val="tx1"/>
                </a:solidFill>
                <a:latin typeface="Arial" charset="0"/>
                <a:ea typeface="ＭＳ Ｐゴシック" pitchFamily="34" charset="-128"/>
              </a:defRPr>
            </a:lvl3pPr>
            <a:lvl4pPr marL="1600200" indent="-228600" defTabSz="473075" eaLnBrk="0" hangingPunct="0">
              <a:defRPr>
                <a:solidFill>
                  <a:schemeClr val="tx1"/>
                </a:solidFill>
                <a:latin typeface="Arial" charset="0"/>
                <a:ea typeface="ＭＳ Ｐゴシック" pitchFamily="34" charset="-128"/>
              </a:defRPr>
            </a:lvl4pPr>
            <a:lvl5pPr marL="2057400" indent="-228600" defTabSz="473075" eaLnBrk="0" hangingPunct="0">
              <a:defRPr>
                <a:solidFill>
                  <a:schemeClr val="tx1"/>
                </a:solidFill>
                <a:latin typeface="Arial" charset="0"/>
                <a:ea typeface="ＭＳ Ｐゴシック" pitchFamily="34" charset="-128"/>
              </a:defRPr>
            </a:lvl5pPr>
            <a:lvl6pPr marL="2514600" indent="-228600" defTabSz="473075"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73075"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73075"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73075"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fld id="{9E3C0B31-DCB6-4633-A0F4-64EAAFAA1E10}" type="slidenum">
              <a:rPr lang="en-US" smtClean="0"/>
              <a:pPr eaLnBrk="1" hangingPunct="1"/>
              <a:t>2</a:t>
            </a:fld>
            <a:endParaRPr lang="en-US" dirty="0"/>
          </a:p>
        </p:txBody>
      </p:sp>
    </p:spTree>
    <p:extLst>
      <p:ext uri="{BB962C8B-B14F-4D97-AF65-F5344CB8AC3E}">
        <p14:creationId xmlns:p14="http://schemas.microsoft.com/office/powerpoint/2010/main" val="1105255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TextEdit="1"/>
          </p:cNvSpPr>
          <p:nvPr>
            <p:ph type="sldImg"/>
          </p:nvPr>
        </p:nvSpPr>
        <p:spPr>
          <a:ln/>
        </p:spPr>
      </p:sp>
      <p:sp>
        <p:nvSpPr>
          <p:cNvPr id="1433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ea typeface="ＭＳ Ｐゴシック" pitchFamily="34" charset="-128"/>
            </a:endParaRPr>
          </a:p>
        </p:txBody>
      </p:sp>
      <p:sp>
        <p:nvSpPr>
          <p:cNvPr id="1434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73075" eaLnBrk="0" hangingPunct="0">
              <a:defRPr>
                <a:solidFill>
                  <a:schemeClr val="tx1"/>
                </a:solidFill>
                <a:latin typeface="Arial" charset="0"/>
                <a:ea typeface="ＭＳ Ｐゴシック" pitchFamily="34" charset="-128"/>
              </a:defRPr>
            </a:lvl1pPr>
            <a:lvl2pPr marL="742950" indent="-285750" defTabSz="473075" eaLnBrk="0" hangingPunct="0">
              <a:defRPr>
                <a:solidFill>
                  <a:schemeClr val="tx1"/>
                </a:solidFill>
                <a:latin typeface="Arial" charset="0"/>
                <a:ea typeface="ＭＳ Ｐゴシック" pitchFamily="34" charset="-128"/>
              </a:defRPr>
            </a:lvl2pPr>
            <a:lvl3pPr marL="1143000" indent="-228600" defTabSz="473075" eaLnBrk="0" hangingPunct="0">
              <a:defRPr>
                <a:solidFill>
                  <a:schemeClr val="tx1"/>
                </a:solidFill>
                <a:latin typeface="Arial" charset="0"/>
                <a:ea typeface="ＭＳ Ｐゴシック" pitchFamily="34" charset="-128"/>
              </a:defRPr>
            </a:lvl3pPr>
            <a:lvl4pPr marL="1600200" indent="-228600" defTabSz="473075" eaLnBrk="0" hangingPunct="0">
              <a:defRPr>
                <a:solidFill>
                  <a:schemeClr val="tx1"/>
                </a:solidFill>
                <a:latin typeface="Arial" charset="0"/>
                <a:ea typeface="ＭＳ Ｐゴシック" pitchFamily="34" charset="-128"/>
              </a:defRPr>
            </a:lvl4pPr>
            <a:lvl5pPr marL="2057400" indent="-228600" defTabSz="473075" eaLnBrk="0" hangingPunct="0">
              <a:defRPr>
                <a:solidFill>
                  <a:schemeClr val="tx1"/>
                </a:solidFill>
                <a:latin typeface="Arial" charset="0"/>
                <a:ea typeface="ＭＳ Ｐゴシック" pitchFamily="34" charset="-128"/>
              </a:defRPr>
            </a:lvl5pPr>
            <a:lvl6pPr marL="2514600" indent="-228600" defTabSz="473075"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73075"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73075"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73075"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fld id="{E3527087-30D7-4142-BE6D-919A412224ED}" type="slidenum">
              <a:rPr lang="en-US" smtClean="0"/>
              <a:pPr eaLnBrk="1" hangingPunct="1"/>
              <a:t>3</a:t>
            </a:fld>
            <a:endParaRPr lang="en-US" dirty="0"/>
          </a:p>
        </p:txBody>
      </p:sp>
    </p:spTree>
    <p:extLst>
      <p:ext uri="{BB962C8B-B14F-4D97-AF65-F5344CB8AC3E}">
        <p14:creationId xmlns:p14="http://schemas.microsoft.com/office/powerpoint/2010/main" val="38957374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a:ln/>
        </p:spPr>
      </p:sp>
      <p:sp>
        <p:nvSpPr>
          <p:cNvPr id="1741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ea typeface="ＭＳ Ｐゴシック" pitchFamily="34" charset="-128"/>
            </a:endParaRPr>
          </a:p>
        </p:txBody>
      </p:sp>
      <p:sp>
        <p:nvSpPr>
          <p:cNvPr id="1741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73075" eaLnBrk="0" hangingPunct="0">
              <a:defRPr>
                <a:solidFill>
                  <a:schemeClr val="tx1"/>
                </a:solidFill>
                <a:latin typeface="Arial" charset="0"/>
                <a:ea typeface="ＭＳ Ｐゴシック" pitchFamily="34" charset="-128"/>
              </a:defRPr>
            </a:lvl1pPr>
            <a:lvl2pPr marL="742950" indent="-285750" defTabSz="473075" eaLnBrk="0" hangingPunct="0">
              <a:defRPr>
                <a:solidFill>
                  <a:schemeClr val="tx1"/>
                </a:solidFill>
                <a:latin typeface="Arial" charset="0"/>
                <a:ea typeface="ＭＳ Ｐゴシック" pitchFamily="34" charset="-128"/>
              </a:defRPr>
            </a:lvl2pPr>
            <a:lvl3pPr marL="1143000" indent="-228600" defTabSz="473075" eaLnBrk="0" hangingPunct="0">
              <a:defRPr>
                <a:solidFill>
                  <a:schemeClr val="tx1"/>
                </a:solidFill>
                <a:latin typeface="Arial" charset="0"/>
                <a:ea typeface="ＭＳ Ｐゴシック" pitchFamily="34" charset="-128"/>
              </a:defRPr>
            </a:lvl3pPr>
            <a:lvl4pPr marL="1600200" indent="-228600" defTabSz="473075" eaLnBrk="0" hangingPunct="0">
              <a:defRPr>
                <a:solidFill>
                  <a:schemeClr val="tx1"/>
                </a:solidFill>
                <a:latin typeface="Arial" charset="0"/>
                <a:ea typeface="ＭＳ Ｐゴシック" pitchFamily="34" charset="-128"/>
              </a:defRPr>
            </a:lvl4pPr>
            <a:lvl5pPr marL="2057400" indent="-228600" defTabSz="473075" eaLnBrk="0" hangingPunct="0">
              <a:defRPr>
                <a:solidFill>
                  <a:schemeClr val="tx1"/>
                </a:solidFill>
                <a:latin typeface="Arial" charset="0"/>
                <a:ea typeface="ＭＳ Ｐゴシック" pitchFamily="34" charset="-128"/>
              </a:defRPr>
            </a:lvl5pPr>
            <a:lvl6pPr marL="2514600" indent="-228600" defTabSz="473075"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73075"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73075"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73075"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fld id="{391C045F-F956-462B-92B7-A0204F80DE27}" type="slidenum">
              <a:rPr lang="en-US" smtClean="0"/>
              <a:pPr eaLnBrk="1" hangingPunct="1"/>
              <a:t>4</a:t>
            </a:fld>
            <a:endParaRPr lang="en-US" dirty="0"/>
          </a:p>
        </p:txBody>
      </p:sp>
    </p:spTree>
    <p:extLst>
      <p:ext uri="{BB962C8B-B14F-4D97-AF65-F5344CB8AC3E}">
        <p14:creationId xmlns:p14="http://schemas.microsoft.com/office/powerpoint/2010/main" val="40794953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a:ln/>
        </p:spPr>
      </p:sp>
      <p:sp>
        <p:nvSpPr>
          <p:cNvPr id="1741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ea typeface="ＭＳ Ｐゴシック" pitchFamily="34" charset="-128"/>
            </a:endParaRPr>
          </a:p>
        </p:txBody>
      </p:sp>
      <p:sp>
        <p:nvSpPr>
          <p:cNvPr id="1741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73075" eaLnBrk="0" hangingPunct="0">
              <a:defRPr>
                <a:solidFill>
                  <a:schemeClr val="tx1"/>
                </a:solidFill>
                <a:latin typeface="Arial" charset="0"/>
                <a:ea typeface="ＭＳ Ｐゴシック" pitchFamily="34" charset="-128"/>
              </a:defRPr>
            </a:lvl1pPr>
            <a:lvl2pPr marL="742950" indent="-285750" defTabSz="473075" eaLnBrk="0" hangingPunct="0">
              <a:defRPr>
                <a:solidFill>
                  <a:schemeClr val="tx1"/>
                </a:solidFill>
                <a:latin typeface="Arial" charset="0"/>
                <a:ea typeface="ＭＳ Ｐゴシック" pitchFamily="34" charset="-128"/>
              </a:defRPr>
            </a:lvl2pPr>
            <a:lvl3pPr marL="1143000" indent="-228600" defTabSz="473075" eaLnBrk="0" hangingPunct="0">
              <a:defRPr>
                <a:solidFill>
                  <a:schemeClr val="tx1"/>
                </a:solidFill>
                <a:latin typeface="Arial" charset="0"/>
                <a:ea typeface="ＭＳ Ｐゴシック" pitchFamily="34" charset="-128"/>
              </a:defRPr>
            </a:lvl3pPr>
            <a:lvl4pPr marL="1600200" indent="-228600" defTabSz="473075" eaLnBrk="0" hangingPunct="0">
              <a:defRPr>
                <a:solidFill>
                  <a:schemeClr val="tx1"/>
                </a:solidFill>
                <a:latin typeface="Arial" charset="0"/>
                <a:ea typeface="ＭＳ Ｐゴシック" pitchFamily="34" charset="-128"/>
              </a:defRPr>
            </a:lvl4pPr>
            <a:lvl5pPr marL="2057400" indent="-228600" defTabSz="473075" eaLnBrk="0" hangingPunct="0">
              <a:defRPr>
                <a:solidFill>
                  <a:schemeClr val="tx1"/>
                </a:solidFill>
                <a:latin typeface="Arial" charset="0"/>
                <a:ea typeface="ＭＳ Ｐゴシック" pitchFamily="34" charset="-128"/>
              </a:defRPr>
            </a:lvl5pPr>
            <a:lvl6pPr marL="2514600" indent="-228600" defTabSz="473075"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73075"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73075"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73075"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fld id="{391C045F-F956-462B-92B7-A0204F80DE27}" type="slidenum">
              <a:rPr lang="en-US" smtClean="0"/>
              <a:pPr eaLnBrk="1" hangingPunct="1"/>
              <a:t>5</a:t>
            </a:fld>
            <a:endParaRPr lang="en-US" dirty="0"/>
          </a:p>
        </p:txBody>
      </p:sp>
    </p:spTree>
    <p:extLst>
      <p:ext uri="{BB962C8B-B14F-4D97-AF65-F5344CB8AC3E}">
        <p14:creationId xmlns:p14="http://schemas.microsoft.com/office/powerpoint/2010/main" val="29178711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ln/>
        </p:spPr>
      </p:sp>
      <p:sp>
        <p:nvSpPr>
          <p:cNvPr id="204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ea typeface="ＭＳ Ｐゴシック" pitchFamily="34" charset="-128"/>
            </a:endParaRPr>
          </a:p>
        </p:txBody>
      </p:sp>
      <p:sp>
        <p:nvSpPr>
          <p:cNvPr id="2048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73075" eaLnBrk="0" hangingPunct="0">
              <a:defRPr>
                <a:solidFill>
                  <a:schemeClr val="tx1"/>
                </a:solidFill>
                <a:latin typeface="Arial" charset="0"/>
                <a:ea typeface="ＭＳ Ｐゴシック" pitchFamily="34" charset="-128"/>
              </a:defRPr>
            </a:lvl1pPr>
            <a:lvl2pPr marL="742950" indent="-285750" defTabSz="473075" eaLnBrk="0" hangingPunct="0">
              <a:defRPr>
                <a:solidFill>
                  <a:schemeClr val="tx1"/>
                </a:solidFill>
                <a:latin typeface="Arial" charset="0"/>
                <a:ea typeface="ＭＳ Ｐゴシック" pitchFamily="34" charset="-128"/>
              </a:defRPr>
            </a:lvl2pPr>
            <a:lvl3pPr marL="1143000" indent="-228600" defTabSz="473075" eaLnBrk="0" hangingPunct="0">
              <a:defRPr>
                <a:solidFill>
                  <a:schemeClr val="tx1"/>
                </a:solidFill>
                <a:latin typeface="Arial" charset="0"/>
                <a:ea typeface="ＭＳ Ｐゴシック" pitchFamily="34" charset="-128"/>
              </a:defRPr>
            </a:lvl3pPr>
            <a:lvl4pPr marL="1600200" indent="-228600" defTabSz="473075" eaLnBrk="0" hangingPunct="0">
              <a:defRPr>
                <a:solidFill>
                  <a:schemeClr val="tx1"/>
                </a:solidFill>
                <a:latin typeface="Arial" charset="0"/>
                <a:ea typeface="ＭＳ Ｐゴシック" pitchFamily="34" charset="-128"/>
              </a:defRPr>
            </a:lvl4pPr>
            <a:lvl5pPr marL="2057400" indent="-228600" defTabSz="473075" eaLnBrk="0" hangingPunct="0">
              <a:defRPr>
                <a:solidFill>
                  <a:schemeClr val="tx1"/>
                </a:solidFill>
                <a:latin typeface="Arial" charset="0"/>
                <a:ea typeface="ＭＳ Ｐゴシック" pitchFamily="34" charset="-128"/>
              </a:defRPr>
            </a:lvl5pPr>
            <a:lvl6pPr marL="2514600" indent="-228600" defTabSz="473075"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73075"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73075"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73075"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fld id="{1DEB6168-C929-41BE-9E06-E4573AD736B3}" type="slidenum">
              <a:rPr lang="en-US" smtClean="0"/>
              <a:pPr eaLnBrk="1" hangingPunct="1"/>
              <a:t>8</a:t>
            </a:fld>
            <a:endParaRPr lang="en-US" dirty="0"/>
          </a:p>
        </p:txBody>
      </p:sp>
    </p:spTree>
    <p:extLst>
      <p:ext uri="{BB962C8B-B14F-4D97-AF65-F5344CB8AC3E}">
        <p14:creationId xmlns:p14="http://schemas.microsoft.com/office/powerpoint/2010/main" val="13128439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ln/>
        </p:spPr>
      </p:sp>
      <p:sp>
        <p:nvSpPr>
          <p:cNvPr id="204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ea typeface="ＭＳ Ｐゴシック" pitchFamily="34" charset="-128"/>
            </a:endParaRPr>
          </a:p>
        </p:txBody>
      </p:sp>
      <p:sp>
        <p:nvSpPr>
          <p:cNvPr id="2048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73075" eaLnBrk="0" hangingPunct="0">
              <a:defRPr>
                <a:solidFill>
                  <a:schemeClr val="tx1"/>
                </a:solidFill>
                <a:latin typeface="Arial" charset="0"/>
                <a:ea typeface="ＭＳ Ｐゴシック" pitchFamily="34" charset="-128"/>
              </a:defRPr>
            </a:lvl1pPr>
            <a:lvl2pPr marL="742950" indent="-285750" defTabSz="473075" eaLnBrk="0" hangingPunct="0">
              <a:defRPr>
                <a:solidFill>
                  <a:schemeClr val="tx1"/>
                </a:solidFill>
                <a:latin typeface="Arial" charset="0"/>
                <a:ea typeface="ＭＳ Ｐゴシック" pitchFamily="34" charset="-128"/>
              </a:defRPr>
            </a:lvl2pPr>
            <a:lvl3pPr marL="1143000" indent="-228600" defTabSz="473075" eaLnBrk="0" hangingPunct="0">
              <a:defRPr>
                <a:solidFill>
                  <a:schemeClr val="tx1"/>
                </a:solidFill>
                <a:latin typeface="Arial" charset="0"/>
                <a:ea typeface="ＭＳ Ｐゴシック" pitchFamily="34" charset="-128"/>
              </a:defRPr>
            </a:lvl3pPr>
            <a:lvl4pPr marL="1600200" indent="-228600" defTabSz="473075" eaLnBrk="0" hangingPunct="0">
              <a:defRPr>
                <a:solidFill>
                  <a:schemeClr val="tx1"/>
                </a:solidFill>
                <a:latin typeface="Arial" charset="0"/>
                <a:ea typeface="ＭＳ Ｐゴシック" pitchFamily="34" charset="-128"/>
              </a:defRPr>
            </a:lvl4pPr>
            <a:lvl5pPr marL="2057400" indent="-228600" defTabSz="473075" eaLnBrk="0" hangingPunct="0">
              <a:defRPr>
                <a:solidFill>
                  <a:schemeClr val="tx1"/>
                </a:solidFill>
                <a:latin typeface="Arial" charset="0"/>
                <a:ea typeface="ＭＳ Ｐゴシック" pitchFamily="34" charset="-128"/>
              </a:defRPr>
            </a:lvl5pPr>
            <a:lvl6pPr marL="2514600" indent="-228600" defTabSz="473075"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73075"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73075"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73075"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fld id="{1DEB6168-C929-41BE-9E06-E4573AD736B3}" type="slidenum">
              <a:rPr lang="en-US" smtClean="0"/>
              <a:pPr eaLnBrk="1" hangingPunct="1"/>
              <a:t>9</a:t>
            </a:fld>
            <a:endParaRPr lang="en-US" dirty="0"/>
          </a:p>
        </p:txBody>
      </p:sp>
    </p:spTree>
    <p:extLst>
      <p:ext uri="{BB962C8B-B14F-4D97-AF65-F5344CB8AC3E}">
        <p14:creationId xmlns:p14="http://schemas.microsoft.com/office/powerpoint/2010/main" val="18326531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ln/>
        </p:spPr>
      </p:sp>
      <p:sp>
        <p:nvSpPr>
          <p:cNvPr id="204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ea typeface="ＭＳ Ｐゴシック" pitchFamily="34" charset="-128"/>
            </a:endParaRPr>
          </a:p>
        </p:txBody>
      </p:sp>
      <p:sp>
        <p:nvSpPr>
          <p:cNvPr id="2048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73075" eaLnBrk="0" hangingPunct="0">
              <a:defRPr>
                <a:solidFill>
                  <a:schemeClr val="tx1"/>
                </a:solidFill>
                <a:latin typeface="Arial" charset="0"/>
                <a:ea typeface="ＭＳ Ｐゴシック" pitchFamily="34" charset="-128"/>
              </a:defRPr>
            </a:lvl1pPr>
            <a:lvl2pPr marL="742950" indent="-285750" defTabSz="473075" eaLnBrk="0" hangingPunct="0">
              <a:defRPr>
                <a:solidFill>
                  <a:schemeClr val="tx1"/>
                </a:solidFill>
                <a:latin typeface="Arial" charset="0"/>
                <a:ea typeface="ＭＳ Ｐゴシック" pitchFamily="34" charset="-128"/>
              </a:defRPr>
            </a:lvl2pPr>
            <a:lvl3pPr marL="1143000" indent="-228600" defTabSz="473075" eaLnBrk="0" hangingPunct="0">
              <a:defRPr>
                <a:solidFill>
                  <a:schemeClr val="tx1"/>
                </a:solidFill>
                <a:latin typeface="Arial" charset="0"/>
                <a:ea typeface="ＭＳ Ｐゴシック" pitchFamily="34" charset="-128"/>
              </a:defRPr>
            </a:lvl3pPr>
            <a:lvl4pPr marL="1600200" indent="-228600" defTabSz="473075" eaLnBrk="0" hangingPunct="0">
              <a:defRPr>
                <a:solidFill>
                  <a:schemeClr val="tx1"/>
                </a:solidFill>
                <a:latin typeface="Arial" charset="0"/>
                <a:ea typeface="ＭＳ Ｐゴシック" pitchFamily="34" charset="-128"/>
              </a:defRPr>
            </a:lvl4pPr>
            <a:lvl5pPr marL="2057400" indent="-228600" defTabSz="473075" eaLnBrk="0" hangingPunct="0">
              <a:defRPr>
                <a:solidFill>
                  <a:schemeClr val="tx1"/>
                </a:solidFill>
                <a:latin typeface="Arial" charset="0"/>
                <a:ea typeface="ＭＳ Ｐゴシック" pitchFamily="34" charset="-128"/>
              </a:defRPr>
            </a:lvl5pPr>
            <a:lvl6pPr marL="2514600" indent="-228600" defTabSz="473075"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73075"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73075"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73075"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fld id="{1DEB6168-C929-41BE-9E06-E4573AD736B3}" type="slidenum">
              <a:rPr lang="en-US" smtClean="0"/>
              <a:pPr eaLnBrk="1" hangingPunct="1"/>
              <a:t>10</a:t>
            </a:fld>
            <a:endParaRPr lang="en-US" dirty="0"/>
          </a:p>
        </p:txBody>
      </p:sp>
    </p:spTree>
    <p:extLst>
      <p:ext uri="{BB962C8B-B14F-4D97-AF65-F5344CB8AC3E}">
        <p14:creationId xmlns:p14="http://schemas.microsoft.com/office/powerpoint/2010/main" val="245116569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ln/>
        </p:spPr>
      </p:sp>
      <p:sp>
        <p:nvSpPr>
          <p:cNvPr id="204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ea typeface="ＭＳ Ｐゴシック" pitchFamily="34" charset="-128"/>
            </a:endParaRPr>
          </a:p>
        </p:txBody>
      </p:sp>
      <p:sp>
        <p:nvSpPr>
          <p:cNvPr id="2048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73075" eaLnBrk="0" hangingPunct="0">
              <a:defRPr>
                <a:solidFill>
                  <a:schemeClr val="tx1"/>
                </a:solidFill>
                <a:latin typeface="Arial" charset="0"/>
                <a:ea typeface="ＭＳ Ｐゴシック" pitchFamily="34" charset="-128"/>
              </a:defRPr>
            </a:lvl1pPr>
            <a:lvl2pPr marL="742950" indent="-285750" defTabSz="473075" eaLnBrk="0" hangingPunct="0">
              <a:defRPr>
                <a:solidFill>
                  <a:schemeClr val="tx1"/>
                </a:solidFill>
                <a:latin typeface="Arial" charset="0"/>
                <a:ea typeface="ＭＳ Ｐゴシック" pitchFamily="34" charset="-128"/>
              </a:defRPr>
            </a:lvl2pPr>
            <a:lvl3pPr marL="1143000" indent="-228600" defTabSz="473075" eaLnBrk="0" hangingPunct="0">
              <a:defRPr>
                <a:solidFill>
                  <a:schemeClr val="tx1"/>
                </a:solidFill>
                <a:latin typeface="Arial" charset="0"/>
                <a:ea typeface="ＭＳ Ｐゴシック" pitchFamily="34" charset="-128"/>
              </a:defRPr>
            </a:lvl3pPr>
            <a:lvl4pPr marL="1600200" indent="-228600" defTabSz="473075" eaLnBrk="0" hangingPunct="0">
              <a:defRPr>
                <a:solidFill>
                  <a:schemeClr val="tx1"/>
                </a:solidFill>
                <a:latin typeface="Arial" charset="0"/>
                <a:ea typeface="ＭＳ Ｐゴシック" pitchFamily="34" charset="-128"/>
              </a:defRPr>
            </a:lvl4pPr>
            <a:lvl5pPr marL="2057400" indent="-228600" defTabSz="473075" eaLnBrk="0" hangingPunct="0">
              <a:defRPr>
                <a:solidFill>
                  <a:schemeClr val="tx1"/>
                </a:solidFill>
                <a:latin typeface="Arial" charset="0"/>
                <a:ea typeface="ＭＳ Ｐゴシック" pitchFamily="34" charset="-128"/>
              </a:defRPr>
            </a:lvl5pPr>
            <a:lvl6pPr marL="2514600" indent="-228600" defTabSz="473075"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73075"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73075"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73075"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fld id="{1DEB6168-C929-41BE-9E06-E4573AD736B3}" type="slidenum">
              <a:rPr lang="en-US" smtClean="0"/>
              <a:pPr eaLnBrk="1" hangingPunct="1"/>
              <a:t>11</a:t>
            </a:fld>
            <a:endParaRPr lang="en-US" dirty="0"/>
          </a:p>
        </p:txBody>
      </p:sp>
    </p:spTree>
    <p:extLst>
      <p:ext uri="{BB962C8B-B14F-4D97-AF65-F5344CB8AC3E}">
        <p14:creationId xmlns:p14="http://schemas.microsoft.com/office/powerpoint/2010/main" val="8157526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7AB745AA-9B8C-4E04-81A3-0A463E7B26EC}" type="datetime1">
              <a:rPr lang="en-US"/>
              <a:pPr>
                <a:defRPr/>
              </a:pPr>
              <a:t>3/10/2017</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AA74E696-F705-4D96-928B-E5C4D4D677CC}" type="slidenum">
              <a:rPr lang="en-US"/>
              <a:pPr>
                <a:defRPr/>
              </a:pPr>
              <a:t>‹#›</a:t>
            </a:fld>
            <a:endParaRPr lang="en-US" dirty="0"/>
          </a:p>
        </p:txBody>
      </p:sp>
    </p:spTree>
    <p:extLst>
      <p:ext uri="{BB962C8B-B14F-4D97-AF65-F5344CB8AC3E}">
        <p14:creationId xmlns:p14="http://schemas.microsoft.com/office/powerpoint/2010/main" val="5390158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35F76209-5C84-4F9A-9492-EFD88AD0AEDA}" type="datetime1">
              <a:rPr lang="en-US"/>
              <a:pPr>
                <a:defRPr/>
              </a:pPr>
              <a:t>3/10/2017</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3007DA15-72A8-45AA-B7F7-577551102F16}" type="slidenum">
              <a:rPr lang="en-US"/>
              <a:pPr>
                <a:defRPr/>
              </a:pPr>
              <a:t>‹#›</a:t>
            </a:fld>
            <a:endParaRPr lang="en-US" dirty="0"/>
          </a:p>
        </p:txBody>
      </p:sp>
    </p:spTree>
    <p:extLst>
      <p:ext uri="{BB962C8B-B14F-4D97-AF65-F5344CB8AC3E}">
        <p14:creationId xmlns:p14="http://schemas.microsoft.com/office/powerpoint/2010/main" val="460168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0462EDD3-1977-49CF-85D7-32DE8FCEC26C}" type="datetime1">
              <a:rPr lang="en-US"/>
              <a:pPr>
                <a:defRPr/>
              </a:pPr>
              <a:t>3/10/2017</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ADAD90CD-A595-4A03-B3B0-6D2458F85B97}" type="slidenum">
              <a:rPr lang="en-US"/>
              <a:pPr>
                <a:defRPr/>
              </a:pPr>
              <a:t>‹#›</a:t>
            </a:fld>
            <a:endParaRPr lang="en-US" dirty="0"/>
          </a:p>
        </p:txBody>
      </p:sp>
    </p:spTree>
    <p:extLst>
      <p:ext uri="{BB962C8B-B14F-4D97-AF65-F5344CB8AC3E}">
        <p14:creationId xmlns:p14="http://schemas.microsoft.com/office/powerpoint/2010/main" val="27897508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5478E61E-AF42-4921-9C6A-474ED1D94C0E}" type="datetime1">
              <a:rPr lang="en-US"/>
              <a:pPr>
                <a:defRPr/>
              </a:pPr>
              <a:t>3/10/2017</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6EC53501-A59C-492B-A4C7-04A4F75D57BB}" type="slidenum">
              <a:rPr lang="en-US"/>
              <a:pPr>
                <a:defRPr/>
              </a:pPr>
              <a:t>‹#›</a:t>
            </a:fld>
            <a:endParaRPr lang="en-US" dirty="0"/>
          </a:p>
        </p:txBody>
      </p:sp>
    </p:spTree>
    <p:extLst>
      <p:ext uri="{BB962C8B-B14F-4D97-AF65-F5344CB8AC3E}">
        <p14:creationId xmlns:p14="http://schemas.microsoft.com/office/powerpoint/2010/main" val="18750889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A0167C00-BD36-49C4-8D15-675F4CEAC481}" type="datetime1">
              <a:rPr lang="en-US"/>
              <a:pPr>
                <a:defRPr/>
              </a:pPr>
              <a:t>3/10/2017</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D8BBD6F1-B411-4A30-8CE9-38ED6E030FF9}" type="slidenum">
              <a:rPr lang="en-US"/>
              <a:pPr>
                <a:defRPr/>
              </a:pPr>
              <a:t>‹#›</a:t>
            </a:fld>
            <a:endParaRPr lang="en-US" dirty="0"/>
          </a:p>
        </p:txBody>
      </p:sp>
    </p:spTree>
    <p:extLst>
      <p:ext uri="{BB962C8B-B14F-4D97-AF65-F5344CB8AC3E}">
        <p14:creationId xmlns:p14="http://schemas.microsoft.com/office/powerpoint/2010/main" val="33191601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A59A6BAA-08CC-48B5-8AC5-FD6D6BAB7B07}" type="datetime1">
              <a:rPr lang="en-US"/>
              <a:pPr>
                <a:defRPr/>
              </a:pPr>
              <a:t>3/10/2017</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985852A5-7399-4EE1-9575-EC2EB422152F}" type="slidenum">
              <a:rPr lang="en-US"/>
              <a:pPr>
                <a:defRPr/>
              </a:pPr>
              <a:t>‹#›</a:t>
            </a:fld>
            <a:endParaRPr lang="en-US" dirty="0"/>
          </a:p>
        </p:txBody>
      </p:sp>
    </p:spTree>
    <p:extLst>
      <p:ext uri="{BB962C8B-B14F-4D97-AF65-F5344CB8AC3E}">
        <p14:creationId xmlns:p14="http://schemas.microsoft.com/office/powerpoint/2010/main" val="24244664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2A65D4F1-E24F-4B20-B5AF-4D5D1BA45F9A}" type="datetime1">
              <a:rPr lang="en-US"/>
              <a:pPr>
                <a:defRPr/>
              </a:pPr>
              <a:t>3/10/2017</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dirty="0"/>
          </a:p>
        </p:txBody>
      </p:sp>
      <p:sp>
        <p:nvSpPr>
          <p:cNvPr id="9" name="Slide Number Placeholder 5"/>
          <p:cNvSpPr>
            <a:spLocks noGrp="1"/>
          </p:cNvSpPr>
          <p:nvPr>
            <p:ph type="sldNum" sz="quarter" idx="12"/>
          </p:nvPr>
        </p:nvSpPr>
        <p:spPr/>
        <p:txBody>
          <a:bodyPr/>
          <a:lstStyle>
            <a:lvl1pPr>
              <a:defRPr/>
            </a:lvl1pPr>
          </a:lstStyle>
          <a:p>
            <a:pPr>
              <a:defRPr/>
            </a:pPr>
            <a:fld id="{531045BA-22A3-4720-A26C-3FB6B56F3B25}" type="slidenum">
              <a:rPr lang="en-US"/>
              <a:pPr>
                <a:defRPr/>
              </a:pPr>
              <a:t>‹#›</a:t>
            </a:fld>
            <a:endParaRPr lang="en-US" dirty="0"/>
          </a:p>
        </p:txBody>
      </p:sp>
    </p:spTree>
    <p:extLst>
      <p:ext uri="{BB962C8B-B14F-4D97-AF65-F5344CB8AC3E}">
        <p14:creationId xmlns:p14="http://schemas.microsoft.com/office/powerpoint/2010/main" val="36628120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BCD2F903-4F7D-4A2F-864A-8E9C169B4384}" type="datetime1">
              <a:rPr lang="en-US"/>
              <a:pPr>
                <a:defRPr/>
              </a:pPr>
              <a:t>3/10/2017</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dirty="0"/>
          </a:p>
        </p:txBody>
      </p:sp>
      <p:sp>
        <p:nvSpPr>
          <p:cNvPr id="5" name="Slide Number Placeholder 5"/>
          <p:cNvSpPr>
            <a:spLocks noGrp="1"/>
          </p:cNvSpPr>
          <p:nvPr>
            <p:ph type="sldNum" sz="quarter" idx="12"/>
          </p:nvPr>
        </p:nvSpPr>
        <p:spPr/>
        <p:txBody>
          <a:bodyPr/>
          <a:lstStyle>
            <a:lvl1pPr>
              <a:defRPr/>
            </a:lvl1pPr>
          </a:lstStyle>
          <a:p>
            <a:pPr>
              <a:defRPr/>
            </a:pPr>
            <a:fld id="{EAC101C7-0027-49B3-AB16-7BF3B6FA8E0B}" type="slidenum">
              <a:rPr lang="en-US"/>
              <a:pPr>
                <a:defRPr/>
              </a:pPr>
              <a:t>‹#›</a:t>
            </a:fld>
            <a:endParaRPr lang="en-US" dirty="0"/>
          </a:p>
        </p:txBody>
      </p:sp>
    </p:spTree>
    <p:extLst>
      <p:ext uri="{BB962C8B-B14F-4D97-AF65-F5344CB8AC3E}">
        <p14:creationId xmlns:p14="http://schemas.microsoft.com/office/powerpoint/2010/main" val="2884827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80446C03-A480-408D-A103-97344BB9EAB4}" type="datetime1">
              <a:rPr lang="en-US"/>
              <a:pPr>
                <a:defRPr/>
              </a:pPr>
              <a:t>3/10/2017</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dirty="0"/>
          </a:p>
        </p:txBody>
      </p:sp>
      <p:sp>
        <p:nvSpPr>
          <p:cNvPr id="4" name="Slide Number Placeholder 5"/>
          <p:cNvSpPr>
            <a:spLocks noGrp="1"/>
          </p:cNvSpPr>
          <p:nvPr>
            <p:ph type="sldNum" sz="quarter" idx="12"/>
          </p:nvPr>
        </p:nvSpPr>
        <p:spPr/>
        <p:txBody>
          <a:bodyPr/>
          <a:lstStyle>
            <a:lvl1pPr>
              <a:defRPr/>
            </a:lvl1pPr>
          </a:lstStyle>
          <a:p>
            <a:pPr>
              <a:defRPr/>
            </a:pPr>
            <a:fld id="{B4AB33F2-7EE2-4519-8D13-CB9CFFD5F81E}" type="slidenum">
              <a:rPr lang="en-US"/>
              <a:pPr>
                <a:defRPr/>
              </a:pPr>
              <a:t>‹#›</a:t>
            </a:fld>
            <a:endParaRPr lang="en-US" dirty="0"/>
          </a:p>
        </p:txBody>
      </p:sp>
    </p:spTree>
    <p:extLst>
      <p:ext uri="{BB962C8B-B14F-4D97-AF65-F5344CB8AC3E}">
        <p14:creationId xmlns:p14="http://schemas.microsoft.com/office/powerpoint/2010/main" val="18071145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E7028BFD-9B95-4DAB-9072-776CE8770272}" type="datetime1">
              <a:rPr lang="en-US"/>
              <a:pPr>
                <a:defRPr/>
              </a:pPr>
              <a:t>3/10/2017</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B5AC876D-8247-4334-AF22-1F06F8695AED}" type="slidenum">
              <a:rPr lang="en-US"/>
              <a:pPr>
                <a:defRPr/>
              </a:pPr>
              <a:t>‹#›</a:t>
            </a:fld>
            <a:endParaRPr lang="en-US" dirty="0"/>
          </a:p>
        </p:txBody>
      </p:sp>
    </p:spTree>
    <p:extLst>
      <p:ext uri="{BB962C8B-B14F-4D97-AF65-F5344CB8AC3E}">
        <p14:creationId xmlns:p14="http://schemas.microsoft.com/office/powerpoint/2010/main" val="22475564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2A1B3168-2D20-4208-A06C-B942ABD0214A}" type="datetime1">
              <a:rPr lang="en-US"/>
              <a:pPr>
                <a:defRPr/>
              </a:pPr>
              <a:t>3/10/2017</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465DFE86-5D11-4A53-960B-CC46CA97ADB6}" type="slidenum">
              <a:rPr lang="en-US"/>
              <a:pPr>
                <a:defRPr/>
              </a:pPr>
              <a:t>‹#›</a:t>
            </a:fld>
            <a:endParaRPr lang="en-US" dirty="0"/>
          </a:p>
        </p:txBody>
      </p:sp>
    </p:spTree>
    <p:extLst>
      <p:ext uri="{BB962C8B-B14F-4D97-AF65-F5344CB8AC3E}">
        <p14:creationId xmlns:p14="http://schemas.microsoft.com/office/powerpoint/2010/main" val="1843581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latin typeface="Calibri" pitchFamily="34" charset="0"/>
                <a:ea typeface="ＭＳ Ｐゴシック" charset="-128"/>
              </a:defRPr>
            </a:lvl1pPr>
          </a:lstStyle>
          <a:p>
            <a:pPr>
              <a:defRPr/>
            </a:pPr>
            <a:fld id="{E48D049E-70A5-43CC-9ADB-E28D1CD9224F}" type="datetime1">
              <a:rPr lang="en-US"/>
              <a:pPr>
                <a:defRPr/>
              </a:pPr>
              <a:t>3/10/2017</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sz="1200">
                <a:solidFill>
                  <a:srgbClr val="898989"/>
                </a:solidFill>
                <a:latin typeface="Calibri" pitchFamily="34" charset="0"/>
                <a:ea typeface="+mn-ea"/>
              </a:defRPr>
            </a:lvl1pPr>
          </a:lstStyle>
          <a:p>
            <a:pPr>
              <a:defRPr/>
            </a:pP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pitchFamily="34" charset="0"/>
                <a:ea typeface="ＭＳ Ｐゴシック" charset="-128"/>
              </a:defRPr>
            </a:lvl1pPr>
          </a:lstStyle>
          <a:p>
            <a:pPr>
              <a:defRPr/>
            </a:pPr>
            <a:fld id="{A513A13E-D7EB-457B-A864-35757E8BCB76}"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457200" rtl="0" eaLnBrk="0" fontAlgn="base" hangingPunct="0">
        <a:spcBef>
          <a:spcPct val="0"/>
        </a:spcBef>
        <a:spcAft>
          <a:spcPct val="0"/>
        </a:spcAft>
        <a:defRPr sz="4400" kern="1200">
          <a:solidFill>
            <a:schemeClr val="tx1"/>
          </a:solidFill>
          <a:latin typeface="+mj-lt"/>
          <a:ea typeface="ＭＳ Ｐゴシック" charset="0"/>
          <a:cs typeface="+mj-cs"/>
        </a:defRPr>
      </a:lvl1pPr>
      <a:lvl2pPr algn="ctr" defTabSz="457200" rtl="0" eaLnBrk="0" fontAlgn="base" hangingPunct="0">
        <a:spcBef>
          <a:spcPct val="0"/>
        </a:spcBef>
        <a:spcAft>
          <a:spcPct val="0"/>
        </a:spcAft>
        <a:defRPr sz="4400">
          <a:solidFill>
            <a:schemeClr val="tx1"/>
          </a:solidFill>
          <a:latin typeface="Calibri" pitchFamily="34" charset="0"/>
          <a:ea typeface="ＭＳ Ｐゴシック" charset="0"/>
        </a:defRPr>
      </a:lvl2pPr>
      <a:lvl3pPr algn="ctr" defTabSz="457200" rtl="0" eaLnBrk="0" fontAlgn="base" hangingPunct="0">
        <a:spcBef>
          <a:spcPct val="0"/>
        </a:spcBef>
        <a:spcAft>
          <a:spcPct val="0"/>
        </a:spcAft>
        <a:defRPr sz="4400">
          <a:solidFill>
            <a:schemeClr val="tx1"/>
          </a:solidFill>
          <a:latin typeface="Calibri" pitchFamily="34" charset="0"/>
          <a:ea typeface="ＭＳ Ｐゴシック" charset="0"/>
        </a:defRPr>
      </a:lvl3pPr>
      <a:lvl4pPr algn="ctr" defTabSz="457200" rtl="0" eaLnBrk="0" fontAlgn="base" hangingPunct="0">
        <a:spcBef>
          <a:spcPct val="0"/>
        </a:spcBef>
        <a:spcAft>
          <a:spcPct val="0"/>
        </a:spcAft>
        <a:defRPr sz="4400">
          <a:solidFill>
            <a:schemeClr val="tx1"/>
          </a:solidFill>
          <a:latin typeface="Calibri" pitchFamily="34" charset="0"/>
          <a:ea typeface="ＭＳ Ｐゴシック" charset="0"/>
        </a:defRPr>
      </a:lvl4pPr>
      <a:lvl5pPr algn="ctr" defTabSz="457200" rtl="0" eaLnBrk="0" fontAlgn="base" hangingPunct="0">
        <a:spcBef>
          <a:spcPct val="0"/>
        </a:spcBef>
        <a:spcAft>
          <a:spcPct val="0"/>
        </a:spcAft>
        <a:defRPr sz="4400">
          <a:solidFill>
            <a:schemeClr val="tx1"/>
          </a:solidFill>
          <a:latin typeface="Calibri" pitchFamily="34" charset="0"/>
          <a:ea typeface="ＭＳ Ｐゴシック" charset="0"/>
        </a:defRPr>
      </a:lvl5pPr>
      <a:lvl6pPr marL="457200" algn="ctr" defTabSz="457200" rtl="0" fontAlgn="base">
        <a:spcBef>
          <a:spcPct val="0"/>
        </a:spcBef>
        <a:spcAft>
          <a:spcPct val="0"/>
        </a:spcAft>
        <a:defRPr sz="4400">
          <a:solidFill>
            <a:schemeClr val="tx1"/>
          </a:solidFill>
          <a:latin typeface="Calibri" pitchFamily="34" charset="0"/>
        </a:defRPr>
      </a:lvl6pPr>
      <a:lvl7pPr marL="914400" algn="ctr" defTabSz="457200" rtl="0" fontAlgn="base">
        <a:spcBef>
          <a:spcPct val="0"/>
        </a:spcBef>
        <a:spcAft>
          <a:spcPct val="0"/>
        </a:spcAft>
        <a:defRPr sz="4400">
          <a:solidFill>
            <a:schemeClr val="tx1"/>
          </a:solidFill>
          <a:latin typeface="Calibri" pitchFamily="34" charset="0"/>
        </a:defRPr>
      </a:lvl7pPr>
      <a:lvl8pPr marL="1371600" algn="ctr" defTabSz="457200" rtl="0" fontAlgn="base">
        <a:spcBef>
          <a:spcPct val="0"/>
        </a:spcBef>
        <a:spcAft>
          <a:spcPct val="0"/>
        </a:spcAft>
        <a:defRPr sz="4400">
          <a:solidFill>
            <a:schemeClr val="tx1"/>
          </a:solidFill>
          <a:latin typeface="Calibri" pitchFamily="34" charset="0"/>
        </a:defRPr>
      </a:lvl8pPr>
      <a:lvl9pPr marL="1828800" algn="ctr" defTabSz="457200" rtl="0" fontAlgn="base">
        <a:spcBef>
          <a:spcPct val="0"/>
        </a:spcBef>
        <a:spcAft>
          <a:spcPct val="0"/>
        </a:spcAft>
        <a:defRPr sz="4400">
          <a:solidFill>
            <a:schemeClr val="tx1"/>
          </a:solidFill>
          <a:latin typeface="Calibri" pitchFamily="34" charset="0"/>
        </a:defRPr>
      </a:lvl9pPr>
    </p:titleStyle>
    <p:body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ＭＳ Ｐゴシック" charset="0"/>
          <a:cs typeface="+mn-cs"/>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7.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ctrTitle"/>
          </p:nvPr>
        </p:nvSpPr>
        <p:spPr>
          <a:xfrm>
            <a:off x="401638" y="2949499"/>
            <a:ext cx="8443912" cy="1170878"/>
          </a:xfrm>
        </p:spPr>
        <p:txBody>
          <a:bodyPr/>
          <a:lstStyle/>
          <a:p>
            <a:pPr eaLnBrk="1" hangingPunct="1"/>
            <a:r>
              <a:rPr lang="en-US" sz="4000" b="1" dirty="0">
                <a:ea typeface="ＭＳ Ｐゴシック" pitchFamily="34" charset="-128"/>
              </a:rPr>
              <a:t>Working Group </a:t>
            </a:r>
            <a:r>
              <a:rPr lang="en-US" sz="4000" b="1" dirty="0" smtClean="0">
                <a:ea typeface="ＭＳ Ｐゴシック" pitchFamily="34" charset="-128"/>
              </a:rPr>
              <a:t>10:</a:t>
            </a:r>
            <a:r>
              <a:rPr lang="en-US" sz="4000" b="1" strike="sngStrike" dirty="0" smtClean="0">
                <a:ea typeface="ＭＳ Ｐゴシック" pitchFamily="34" charset="-128"/>
              </a:rPr>
              <a:t/>
            </a:r>
            <a:br>
              <a:rPr lang="en-US" sz="4000" b="1" strike="sngStrike" dirty="0" smtClean="0">
                <a:ea typeface="ＭＳ Ｐゴシック" pitchFamily="34" charset="-128"/>
              </a:rPr>
            </a:br>
            <a:r>
              <a:rPr lang="en-US" sz="4000" b="1" dirty="0" smtClean="0">
                <a:ea typeface="ＭＳ Ｐゴシック" pitchFamily="34" charset="-128"/>
              </a:rPr>
              <a:t>Legacy </a:t>
            </a:r>
            <a:r>
              <a:rPr lang="en-US" sz="4000" b="1" dirty="0">
                <a:ea typeface="ＭＳ Ｐゴシック" pitchFamily="34" charset="-128"/>
              </a:rPr>
              <a:t>Systems and Services Risk Reduction</a:t>
            </a:r>
            <a:br>
              <a:rPr lang="en-US" sz="4000" b="1" dirty="0">
                <a:ea typeface="ＭＳ Ｐゴシック" pitchFamily="34" charset="-128"/>
              </a:rPr>
            </a:br>
            <a:r>
              <a:rPr lang="en-US" sz="4000" b="1" dirty="0">
                <a:ea typeface="ＭＳ Ｐゴシック" pitchFamily="34" charset="-128"/>
              </a:rPr>
              <a:t>Status </a:t>
            </a:r>
            <a:r>
              <a:rPr lang="en-US" sz="4000" b="1" dirty="0" smtClean="0">
                <a:ea typeface="ＭＳ Ｐゴシック" pitchFamily="34" charset="-128"/>
              </a:rPr>
              <a:t>Update</a:t>
            </a:r>
            <a:br>
              <a:rPr lang="en-US" sz="4000" b="1" dirty="0" smtClean="0">
                <a:ea typeface="ＭＳ Ｐゴシック" pitchFamily="34" charset="-128"/>
              </a:rPr>
            </a:br>
            <a:r>
              <a:rPr lang="en-US" sz="4000" b="1" dirty="0">
                <a:ea typeface="ＭＳ Ｐゴシック" pitchFamily="34" charset="-128"/>
              </a:rPr>
              <a:t/>
            </a:r>
            <a:br>
              <a:rPr lang="en-US" sz="4000" b="1" dirty="0">
                <a:ea typeface="ＭＳ Ｐゴシック" pitchFamily="34" charset="-128"/>
              </a:rPr>
            </a:br>
            <a:endParaRPr lang="en-US" sz="4000" b="1" dirty="0">
              <a:ea typeface="ＭＳ Ｐゴシック" pitchFamily="34" charset="-128"/>
            </a:endParaRPr>
          </a:p>
        </p:txBody>
      </p:sp>
      <p:sp>
        <p:nvSpPr>
          <p:cNvPr id="2051" name="TextBox 5"/>
          <p:cNvSpPr txBox="1">
            <a:spLocks noChangeArrowheads="1"/>
          </p:cNvSpPr>
          <p:nvPr/>
        </p:nvSpPr>
        <p:spPr bwMode="auto">
          <a:xfrm>
            <a:off x="609600" y="4548939"/>
            <a:ext cx="7924800" cy="19697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34" charset="-128"/>
              </a:defRPr>
            </a:lvl9pPr>
          </a:lstStyle>
          <a:p>
            <a:pPr algn="ctr" eaLnBrk="1" hangingPunct="1"/>
            <a:r>
              <a:rPr lang="en-US" sz="3200" dirty="0" smtClean="0">
                <a:latin typeface="Calibri" pitchFamily="34" charset="0"/>
              </a:rPr>
              <a:t>March 15, 2017</a:t>
            </a:r>
            <a:endParaRPr lang="en-US" sz="3200" dirty="0">
              <a:latin typeface="Calibri" pitchFamily="34" charset="0"/>
            </a:endParaRPr>
          </a:p>
          <a:p>
            <a:pPr eaLnBrk="1" hangingPunct="1"/>
            <a:endParaRPr lang="en-US" dirty="0">
              <a:latin typeface="Calibri" pitchFamily="34" charset="0"/>
            </a:endParaRPr>
          </a:p>
          <a:p>
            <a:pPr eaLnBrk="1" hangingPunct="1"/>
            <a:r>
              <a:rPr lang="en-US" dirty="0" smtClean="0">
                <a:latin typeface="Calibri" pitchFamily="34" charset="0"/>
              </a:rPr>
              <a:t>John Kimmins, Co-Chair, iconectiv</a:t>
            </a:r>
            <a:endParaRPr lang="en-US" dirty="0">
              <a:latin typeface="Calibri" pitchFamily="34" charset="0"/>
            </a:endParaRPr>
          </a:p>
          <a:p>
            <a:pPr eaLnBrk="1" hangingPunct="1"/>
            <a:r>
              <a:rPr lang="en-US" dirty="0" smtClean="0">
                <a:latin typeface="Calibri" pitchFamily="34" charset="0"/>
              </a:rPr>
              <a:t>Danny McPherson, Co-Chair, Verisign</a:t>
            </a:r>
            <a:endParaRPr lang="en-US" dirty="0">
              <a:latin typeface="Calibri" pitchFamily="34" charset="0"/>
            </a:endParaRPr>
          </a:p>
          <a:p>
            <a:pPr eaLnBrk="1" hangingPunct="1"/>
            <a:endParaRPr lang="en-US" dirty="0">
              <a:latin typeface="Calibri" pitchFamily="34" charset="0"/>
            </a:endParaRPr>
          </a:p>
          <a:p>
            <a:pPr eaLnBrk="1" hangingPunct="1"/>
            <a:r>
              <a:rPr lang="en-US" dirty="0">
                <a:latin typeface="Calibri" pitchFamily="34" charset="0"/>
              </a:rPr>
              <a:t>FCC Liaison: </a:t>
            </a:r>
            <a:r>
              <a:rPr lang="en-US" dirty="0" smtClean="0">
                <a:latin typeface="Calibri" pitchFamily="34" charset="0"/>
              </a:rPr>
              <a:t>Steven McKinnon</a:t>
            </a:r>
            <a:endParaRPr lang="en-US" dirty="0">
              <a:latin typeface="Calibri" pitchFamily="34" charset="0"/>
            </a:endParaRPr>
          </a:p>
        </p:txBody>
      </p:sp>
      <p:pic>
        <p:nvPicPr>
          <p:cNvPr id="2052"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5275" y="204788"/>
            <a:ext cx="2537932" cy="155152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9365817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fld id="{CA3676A8-325C-44AB-AA81-818FB89FA3D3}" type="slidenum">
              <a:rPr lang="en-US" smtClean="0">
                <a:solidFill>
                  <a:srgbClr val="898989"/>
                </a:solidFill>
                <a:latin typeface="Calibri" pitchFamily="34" charset="0"/>
              </a:rPr>
              <a:pPr eaLnBrk="1" hangingPunct="1"/>
              <a:t>10</a:t>
            </a:fld>
            <a:endParaRPr lang="en-US" dirty="0">
              <a:solidFill>
                <a:srgbClr val="898989"/>
              </a:solidFill>
              <a:latin typeface="Calibri" pitchFamily="34" charset="0"/>
            </a:endParaRPr>
          </a:p>
        </p:txBody>
      </p:sp>
      <p:sp>
        <p:nvSpPr>
          <p:cNvPr id="10243" name="Title 1"/>
          <p:cNvSpPr>
            <a:spLocks noGrp="1"/>
          </p:cNvSpPr>
          <p:nvPr>
            <p:ph type="title" idx="4294967295"/>
          </p:nvPr>
        </p:nvSpPr>
        <p:spPr>
          <a:xfrm>
            <a:off x="1905581" y="183009"/>
            <a:ext cx="7193813" cy="1143000"/>
          </a:xfrm>
        </p:spPr>
        <p:txBody>
          <a:bodyPr/>
          <a:lstStyle/>
          <a:p>
            <a:pPr eaLnBrk="1" hangingPunct="1"/>
            <a:r>
              <a:rPr lang="en-US" sz="4000" dirty="0" smtClean="0">
                <a:ea typeface="ＭＳ Ｐゴシック" pitchFamily="34" charset="-128"/>
              </a:rPr>
              <a:t>Conclusions &amp; Recommendations</a:t>
            </a:r>
            <a:endParaRPr lang="en-US" sz="4000" dirty="0">
              <a:ea typeface="ＭＳ Ｐゴシック" pitchFamily="34" charset="-128"/>
            </a:endParaRPr>
          </a:p>
        </p:txBody>
      </p:sp>
      <p:sp>
        <p:nvSpPr>
          <p:cNvPr id="10244" name="Content Placeholder 2"/>
          <p:cNvSpPr>
            <a:spLocks noGrp="1"/>
          </p:cNvSpPr>
          <p:nvPr>
            <p:ph idx="4294967295"/>
          </p:nvPr>
        </p:nvSpPr>
        <p:spPr>
          <a:xfrm>
            <a:off x="457200" y="1371598"/>
            <a:ext cx="8229600" cy="4960146"/>
          </a:xfrm>
        </p:spPr>
        <p:txBody>
          <a:bodyPr/>
          <a:lstStyle/>
          <a:p>
            <a:pPr marL="231775" indent="-231775" eaLnBrk="1" hangingPunct="1">
              <a:lnSpc>
                <a:spcPct val="90000"/>
              </a:lnSpc>
              <a:spcBef>
                <a:spcPts val="600"/>
              </a:spcBef>
            </a:pPr>
            <a:r>
              <a:rPr lang="en-US" sz="2800" b="1" dirty="0" smtClean="0">
                <a:ea typeface="ＭＳ Ｐゴシック" pitchFamily="34" charset="-128"/>
              </a:rPr>
              <a:t>Signaling Aggregators </a:t>
            </a:r>
          </a:p>
          <a:p>
            <a:pPr lvl="1">
              <a:buFont typeface="Arial" panose="020B0604020202020204" pitchFamily="34" charset="0"/>
              <a:buChar char="•"/>
            </a:pPr>
            <a:r>
              <a:rPr lang="en-US" sz="2000" dirty="0">
                <a:ea typeface="ＭＳ Ｐゴシック" pitchFamily="34" charset="-128"/>
              </a:rPr>
              <a:t>Wider view of traffic originating from domestic and international entities terminating in the U.S. telecommunications </a:t>
            </a:r>
            <a:r>
              <a:rPr lang="en-US" sz="2000" dirty="0" smtClean="0">
                <a:ea typeface="ＭＳ Ｐゴシック" pitchFamily="34" charset="-128"/>
              </a:rPr>
              <a:t>network</a:t>
            </a:r>
          </a:p>
          <a:p>
            <a:pPr lvl="1">
              <a:buFont typeface="Arial" panose="020B0604020202020204" pitchFamily="34" charset="0"/>
              <a:buChar char="•"/>
            </a:pPr>
            <a:r>
              <a:rPr lang="en-US" sz="2400" b="1" u="sng" dirty="0" smtClean="0"/>
              <a:t>Recommendation for Industry:</a:t>
            </a:r>
            <a:endParaRPr lang="en-US" sz="2400" b="1" u="sng" dirty="0"/>
          </a:p>
          <a:p>
            <a:pPr marL="1200150" lvl="2" indent="-342900">
              <a:buFont typeface="Arial" panose="020B0604020202020204" pitchFamily="34" charset="0"/>
              <a:buChar char="•"/>
            </a:pPr>
            <a:r>
              <a:rPr lang="en-US" sz="2000" dirty="0"/>
              <a:t>Industry </a:t>
            </a:r>
            <a:r>
              <a:rPr lang="en-US" sz="2000" dirty="0" smtClean="0"/>
              <a:t>should engage aggregators in their efforts to address overall signaling security, monitoring and filtering  </a:t>
            </a:r>
          </a:p>
          <a:p>
            <a:pPr marL="400050">
              <a:buFont typeface="Arial" panose="020B0604020202020204" pitchFamily="34" charset="0"/>
              <a:buChar char="•"/>
            </a:pPr>
            <a:r>
              <a:rPr lang="en-US" sz="2800" b="1" dirty="0" smtClean="0"/>
              <a:t>Threat Information Sharing</a:t>
            </a:r>
          </a:p>
          <a:p>
            <a:pPr marL="800100" lvl="1">
              <a:buFont typeface="Arial" panose="020B0604020202020204" pitchFamily="34" charset="0"/>
              <a:buChar char="•"/>
            </a:pPr>
            <a:r>
              <a:rPr lang="en-US" sz="2000" dirty="0" smtClean="0"/>
              <a:t>Sharing incidents helps adapt security mechanisms to address evolving attack vectors and support security business cases</a:t>
            </a:r>
          </a:p>
          <a:p>
            <a:pPr lvl="1">
              <a:buFont typeface="Arial" panose="020B0604020202020204" pitchFamily="34" charset="0"/>
              <a:buChar char="•"/>
            </a:pPr>
            <a:r>
              <a:rPr lang="en-US" sz="2400" b="1" u="sng" dirty="0" smtClean="0"/>
              <a:t>Recommendations </a:t>
            </a:r>
            <a:r>
              <a:rPr lang="en-US" sz="2400" b="1" u="sng" dirty="0"/>
              <a:t>for Industry:</a:t>
            </a:r>
          </a:p>
          <a:p>
            <a:pPr marL="1200150" lvl="2" indent="-342900">
              <a:buFont typeface="Arial" panose="020B0604020202020204" pitchFamily="34" charset="0"/>
              <a:buChar char="•"/>
            </a:pPr>
            <a:r>
              <a:rPr lang="en-US" sz="2000" dirty="0"/>
              <a:t>Industry should </a:t>
            </a:r>
            <a:r>
              <a:rPr lang="en-US" sz="2000" dirty="0" smtClean="0"/>
              <a:t>continue to leverage and expand information sharing resources  as outlined in WG 5 report </a:t>
            </a:r>
          </a:p>
          <a:p>
            <a:pPr marL="1200150" lvl="2" indent="-342900">
              <a:buFont typeface="Arial" panose="020B0604020202020204" pitchFamily="34" charset="0"/>
              <a:buChar char="•"/>
            </a:pPr>
            <a:r>
              <a:rPr lang="en-US" sz="2000" dirty="0" smtClean="0"/>
              <a:t>Industry should continue efforts regarding automated threat information sharing CTIA sponsored Pilot</a:t>
            </a:r>
            <a:endParaRPr lang="en-US" sz="2000" dirty="0"/>
          </a:p>
          <a:p>
            <a:pPr marL="800100" lvl="1">
              <a:buFont typeface="Arial" panose="020B0604020202020204" pitchFamily="34" charset="0"/>
              <a:buChar char="•"/>
            </a:pPr>
            <a:endParaRPr lang="en-US" sz="2000" dirty="0" smtClean="0"/>
          </a:p>
          <a:p>
            <a:pPr marL="800100" lvl="1">
              <a:buFont typeface="Arial" panose="020B0604020202020204" pitchFamily="34" charset="0"/>
              <a:buChar char="•"/>
            </a:pPr>
            <a:endParaRPr lang="en-US" sz="2400" b="1" dirty="0" smtClean="0"/>
          </a:p>
          <a:p>
            <a:pPr marL="800100" lvl="1">
              <a:buFont typeface="Arial" panose="020B0604020202020204" pitchFamily="34" charset="0"/>
              <a:buChar char="•"/>
            </a:pPr>
            <a:endParaRPr lang="en-US" sz="2000" b="1" dirty="0"/>
          </a:p>
          <a:p>
            <a:pPr marL="631825" lvl="1" indent="-231775" eaLnBrk="1" hangingPunct="1">
              <a:lnSpc>
                <a:spcPct val="90000"/>
              </a:lnSpc>
              <a:spcBef>
                <a:spcPts val="600"/>
              </a:spcBef>
            </a:pPr>
            <a:endParaRPr lang="en-US" sz="2000" dirty="0">
              <a:ea typeface="ＭＳ Ｐゴシック" pitchFamily="34" charset="-128"/>
            </a:endParaRPr>
          </a:p>
          <a:p>
            <a:pPr marL="631825" lvl="1" indent="-231775" eaLnBrk="1" hangingPunct="1">
              <a:lnSpc>
                <a:spcPct val="90000"/>
              </a:lnSpc>
              <a:spcBef>
                <a:spcPts val="600"/>
              </a:spcBef>
            </a:pPr>
            <a:endParaRPr lang="en-US" sz="2000" dirty="0" smtClean="0">
              <a:ea typeface="ＭＳ Ｐゴシック" pitchFamily="34" charset="-128"/>
            </a:endParaRPr>
          </a:p>
        </p:txBody>
      </p:sp>
      <p:pic>
        <p:nvPicPr>
          <p:cNvPr id="10245"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8057" y="207616"/>
            <a:ext cx="1787525" cy="10937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6576804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10244">
                                            <p:txEl>
                                              <p:pRg st="0" end="0"/>
                                            </p:txEl>
                                          </p:spTgt>
                                        </p:tgtEl>
                                        <p:attrNameLst>
                                          <p:attrName>style.visibility</p:attrName>
                                        </p:attrNameLst>
                                      </p:cBhvr>
                                      <p:to>
                                        <p:strVal val="visible"/>
                                      </p:to>
                                    </p:set>
                                    <p:animEffect transition="in" filter="fade">
                                      <p:cBhvr>
                                        <p:cTn id="7" dur="500"/>
                                        <p:tgtEl>
                                          <p:spTgt spid="10244">
                                            <p:txEl>
                                              <p:pRg st="0" end="0"/>
                                            </p:txEl>
                                          </p:spTgt>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10244">
                                            <p:txEl>
                                              <p:pRg st="1" end="1"/>
                                            </p:txEl>
                                          </p:spTgt>
                                        </p:tgtEl>
                                        <p:attrNameLst>
                                          <p:attrName>style.visibility</p:attrName>
                                        </p:attrNameLst>
                                      </p:cBhvr>
                                      <p:to>
                                        <p:strVal val="visible"/>
                                      </p:to>
                                    </p:set>
                                    <p:animEffect transition="in" filter="fade">
                                      <p:cBhvr>
                                        <p:cTn id="11" dur="500"/>
                                        <p:tgtEl>
                                          <p:spTgt spid="10244">
                                            <p:txEl>
                                              <p:pRg st="1" end="1"/>
                                            </p:txEl>
                                          </p:spTgt>
                                        </p:tgtEl>
                                      </p:cBhvr>
                                    </p:animEffect>
                                  </p:childTnLst>
                                </p:cTn>
                              </p:par>
                            </p:childTnLst>
                          </p:cTn>
                        </p:par>
                        <p:par>
                          <p:cTn id="12" fill="hold">
                            <p:stCondLst>
                              <p:cond delay="1000"/>
                            </p:stCondLst>
                            <p:childTnLst>
                              <p:par>
                                <p:cTn id="13" presetID="10" presetClass="entr" presetSubtype="0" fill="hold" nodeType="afterEffect">
                                  <p:stCondLst>
                                    <p:cond delay="0"/>
                                  </p:stCondLst>
                                  <p:childTnLst>
                                    <p:set>
                                      <p:cBhvr>
                                        <p:cTn id="14" dur="1" fill="hold">
                                          <p:stCondLst>
                                            <p:cond delay="0"/>
                                          </p:stCondLst>
                                        </p:cTn>
                                        <p:tgtEl>
                                          <p:spTgt spid="10244">
                                            <p:txEl>
                                              <p:pRg st="2" end="2"/>
                                            </p:txEl>
                                          </p:spTgt>
                                        </p:tgtEl>
                                        <p:attrNameLst>
                                          <p:attrName>style.visibility</p:attrName>
                                        </p:attrNameLst>
                                      </p:cBhvr>
                                      <p:to>
                                        <p:strVal val="visible"/>
                                      </p:to>
                                    </p:set>
                                    <p:animEffect transition="in" filter="fade">
                                      <p:cBhvr>
                                        <p:cTn id="15" dur="500"/>
                                        <p:tgtEl>
                                          <p:spTgt spid="10244">
                                            <p:txEl>
                                              <p:pRg st="2" end="2"/>
                                            </p:txEl>
                                          </p:spTgt>
                                        </p:tgtEl>
                                      </p:cBhvr>
                                    </p:animEffect>
                                  </p:childTnLst>
                                </p:cTn>
                              </p:par>
                            </p:childTnLst>
                          </p:cTn>
                        </p:par>
                        <p:par>
                          <p:cTn id="16" fill="hold">
                            <p:stCondLst>
                              <p:cond delay="1500"/>
                            </p:stCondLst>
                            <p:childTnLst>
                              <p:par>
                                <p:cTn id="17" presetID="10" presetClass="entr" presetSubtype="0" fill="hold" nodeType="afterEffect">
                                  <p:stCondLst>
                                    <p:cond delay="0"/>
                                  </p:stCondLst>
                                  <p:childTnLst>
                                    <p:set>
                                      <p:cBhvr>
                                        <p:cTn id="18" dur="1" fill="hold">
                                          <p:stCondLst>
                                            <p:cond delay="0"/>
                                          </p:stCondLst>
                                        </p:cTn>
                                        <p:tgtEl>
                                          <p:spTgt spid="10244">
                                            <p:txEl>
                                              <p:pRg st="3" end="3"/>
                                            </p:txEl>
                                          </p:spTgt>
                                        </p:tgtEl>
                                        <p:attrNameLst>
                                          <p:attrName>style.visibility</p:attrName>
                                        </p:attrNameLst>
                                      </p:cBhvr>
                                      <p:to>
                                        <p:strVal val="visible"/>
                                      </p:to>
                                    </p:set>
                                    <p:animEffect transition="in" filter="fade">
                                      <p:cBhvr>
                                        <p:cTn id="19" dur="500"/>
                                        <p:tgtEl>
                                          <p:spTgt spid="10244">
                                            <p:txEl>
                                              <p:pRg st="3" end="3"/>
                                            </p:txEl>
                                          </p:spTgt>
                                        </p:tgtEl>
                                      </p:cBhvr>
                                    </p:animEffect>
                                  </p:childTnLst>
                                </p:cTn>
                              </p:par>
                            </p:childTnLst>
                          </p:cTn>
                        </p:par>
                        <p:par>
                          <p:cTn id="20" fill="hold">
                            <p:stCondLst>
                              <p:cond delay="2000"/>
                            </p:stCondLst>
                            <p:childTnLst>
                              <p:par>
                                <p:cTn id="21" presetID="10" presetClass="entr" presetSubtype="0" fill="hold" nodeType="afterEffect">
                                  <p:stCondLst>
                                    <p:cond delay="0"/>
                                  </p:stCondLst>
                                  <p:childTnLst>
                                    <p:set>
                                      <p:cBhvr>
                                        <p:cTn id="22" dur="1" fill="hold">
                                          <p:stCondLst>
                                            <p:cond delay="0"/>
                                          </p:stCondLst>
                                        </p:cTn>
                                        <p:tgtEl>
                                          <p:spTgt spid="10244">
                                            <p:txEl>
                                              <p:pRg st="4" end="4"/>
                                            </p:txEl>
                                          </p:spTgt>
                                        </p:tgtEl>
                                        <p:attrNameLst>
                                          <p:attrName>style.visibility</p:attrName>
                                        </p:attrNameLst>
                                      </p:cBhvr>
                                      <p:to>
                                        <p:strVal val="visible"/>
                                      </p:to>
                                    </p:set>
                                    <p:animEffect transition="in" filter="fade">
                                      <p:cBhvr>
                                        <p:cTn id="23" dur="500"/>
                                        <p:tgtEl>
                                          <p:spTgt spid="10244">
                                            <p:txEl>
                                              <p:pRg st="4" end="4"/>
                                            </p:txEl>
                                          </p:spTgt>
                                        </p:tgtEl>
                                      </p:cBhvr>
                                    </p:animEffect>
                                  </p:childTnLst>
                                </p:cTn>
                              </p:par>
                            </p:childTnLst>
                          </p:cTn>
                        </p:par>
                        <p:par>
                          <p:cTn id="24" fill="hold">
                            <p:stCondLst>
                              <p:cond delay="2500"/>
                            </p:stCondLst>
                            <p:childTnLst>
                              <p:par>
                                <p:cTn id="25" presetID="10" presetClass="entr" presetSubtype="0" fill="hold" nodeType="afterEffect">
                                  <p:stCondLst>
                                    <p:cond delay="0"/>
                                  </p:stCondLst>
                                  <p:childTnLst>
                                    <p:set>
                                      <p:cBhvr>
                                        <p:cTn id="26" dur="1" fill="hold">
                                          <p:stCondLst>
                                            <p:cond delay="0"/>
                                          </p:stCondLst>
                                        </p:cTn>
                                        <p:tgtEl>
                                          <p:spTgt spid="10244">
                                            <p:txEl>
                                              <p:pRg st="5" end="5"/>
                                            </p:txEl>
                                          </p:spTgt>
                                        </p:tgtEl>
                                        <p:attrNameLst>
                                          <p:attrName>style.visibility</p:attrName>
                                        </p:attrNameLst>
                                      </p:cBhvr>
                                      <p:to>
                                        <p:strVal val="visible"/>
                                      </p:to>
                                    </p:set>
                                    <p:animEffect transition="in" filter="fade">
                                      <p:cBhvr>
                                        <p:cTn id="27" dur="500"/>
                                        <p:tgtEl>
                                          <p:spTgt spid="10244">
                                            <p:txEl>
                                              <p:pRg st="5" end="5"/>
                                            </p:txEl>
                                          </p:spTgt>
                                        </p:tgtEl>
                                      </p:cBhvr>
                                    </p:animEffect>
                                  </p:childTnLst>
                                </p:cTn>
                              </p:par>
                            </p:childTnLst>
                          </p:cTn>
                        </p:par>
                        <p:par>
                          <p:cTn id="28" fill="hold">
                            <p:stCondLst>
                              <p:cond delay="3000"/>
                            </p:stCondLst>
                            <p:childTnLst>
                              <p:par>
                                <p:cTn id="29" presetID="10" presetClass="entr" presetSubtype="0" fill="hold" nodeType="afterEffect">
                                  <p:stCondLst>
                                    <p:cond delay="0"/>
                                  </p:stCondLst>
                                  <p:childTnLst>
                                    <p:set>
                                      <p:cBhvr>
                                        <p:cTn id="30" dur="1" fill="hold">
                                          <p:stCondLst>
                                            <p:cond delay="0"/>
                                          </p:stCondLst>
                                        </p:cTn>
                                        <p:tgtEl>
                                          <p:spTgt spid="10244">
                                            <p:txEl>
                                              <p:pRg st="6" end="6"/>
                                            </p:txEl>
                                          </p:spTgt>
                                        </p:tgtEl>
                                        <p:attrNameLst>
                                          <p:attrName>style.visibility</p:attrName>
                                        </p:attrNameLst>
                                      </p:cBhvr>
                                      <p:to>
                                        <p:strVal val="visible"/>
                                      </p:to>
                                    </p:set>
                                    <p:animEffect transition="in" filter="fade">
                                      <p:cBhvr>
                                        <p:cTn id="31" dur="500"/>
                                        <p:tgtEl>
                                          <p:spTgt spid="10244">
                                            <p:txEl>
                                              <p:pRg st="6" end="6"/>
                                            </p:txEl>
                                          </p:spTgt>
                                        </p:tgtEl>
                                      </p:cBhvr>
                                    </p:animEffect>
                                  </p:childTnLst>
                                </p:cTn>
                              </p:par>
                            </p:childTnLst>
                          </p:cTn>
                        </p:par>
                        <p:par>
                          <p:cTn id="32" fill="hold">
                            <p:stCondLst>
                              <p:cond delay="3500"/>
                            </p:stCondLst>
                            <p:childTnLst>
                              <p:par>
                                <p:cTn id="33" presetID="10" presetClass="entr" presetSubtype="0" fill="hold" nodeType="afterEffect">
                                  <p:stCondLst>
                                    <p:cond delay="0"/>
                                  </p:stCondLst>
                                  <p:childTnLst>
                                    <p:set>
                                      <p:cBhvr>
                                        <p:cTn id="34" dur="1" fill="hold">
                                          <p:stCondLst>
                                            <p:cond delay="0"/>
                                          </p:stCondLst>
                                        </p:cTn>
                                        <p:tgtEl>
                                          <p:spTgt spid="10244">
                                            <p:txEl>
                                              <p:pRg st="7" end="7"/>
                                            </p:txEl>
                                          </p:spTgt>
                                        </p:tgtEl>
                                        <p:attrNameLst>
                                          <p:attrName>style.visibility</p:attrName>
                                        </p:attrNameLst>
                                      </p:cBhvr>
                                      <p:to>
                                        <p:strVal val="visible"/>
                                      </p:to>
                                    </p:set>
                                    <p:animEffect transition="in" filter="fade">
                                      <p:cBhvr>
                                        <p:cTn id="35" dur="500"/>
                                        <p:tgtEl>
                                          <p:spTgt spid="10244">
                                            <p:txEl>
                                              <p:pRg st="7" end="7"/>
                                            </p:txEl>
                                          </p:spTgt>
                                        </p:tgtEl>
                                      </p:cBhvr>
                                    </p:animEffect>
                                  </p:childTnLst>
                                </p:cTn>
                              </p:par>
                            </p:childTnLst>
                          </p:cTn>
                        </p:par>
                        <p:par>
                          <p:cTn id="36" fill="hold">
                            <p:stCondLst>
                              <p:cond delay="4000"/>
                            </p:stCondLst>
                            <p:childTnLst>
                              <p:par>
                                <p:cTn id="37" presetID="10" presetClass="entr" presetSubtype="0" fill="hold" nodeType="afterEffect">
                                  <p:stCondLst>
                                    <p:cond delay="0"/>
                                  </p:stCondLst>
                                  <p:childTnLst>
                                    <p:set>
                                      <p:cBhvr>
                                        <p:cTn id="38" dur="1" fill="hold">
                                          <p:stCondLst>
                                            <p:cond delay="0"/>
                                          </p:stCondLst>
                                        </p:cTn>
                                        <p:tgtEl>
                                          <p:spTgt spid="10244">
                                            <p:txEl>
                                              <p:pRg st="8" end="8"/>
                                            </p:txEl>
                                          </p:spTgt>
                                        </p:tgtEl>
                                        <p:attrNameLst>
                                          <p:attrName>style.visibility</p:attrName>
                                        </p:attrNameLst>
                                      </p:cBhvr>
                                      <p:to>
                                        <p:strVal val="visible"/>
                                      </p:to>
                                    </p:set>
                                    <p:animEffect transition="in" filter="fade">
                                      <p:cBhvr>
                                        <p:cTn id="39" dur="500"/>
                                        <p:tgtEl>
                                          <p:spTgt spid="10244">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fld id="{CA3676A8-325C-44AB-AA81-818FB89FA3D3}" type="slidenum">
              <a:rPr lang="en-US" smtClean="0">
                <a:solidFill>
                  <a:srgbClr val="898989"/>
                </a:solidFill>
                <a:latin typeface="Calibri" pitchFamily="34" charset="0"/>
              </a:rPr>
              <a:pPr eaLnBrk="1" hangingPunct="1"/>
              <a:t>11</a:t>
            </a:fld>
            <a:endParaRPr lang="en-US" dirty="0">
              <a:solidFill>
                <a:srgbClr val="898989"/>
              </a:solidFill>
              <a:latin typeface="Calibri" pitchFamily="34" charset="0"/>
            </a:endParaRPr>
          </a:p>
        </p:txBody>
      </p:sp>
      <p:sp>
        <p:nvSpPr>
          <p:cNvPr id="10243" name="Title 1"/>
          <p:cNvSpPr>
            <a:spLocks noGrp="1"/>
          </p:cNvSpPr>
          <p:nvPr>
            <p:ph type="title" idx="4294967295"/>
          </p:nvPr>
        </p:nvSpPr>
        <p:spPr>
          <a:xfrm>
            <a:off x="1905581" y="183009"/>
            <a:ext cx="7193813" cy="1143000"/>
          </a:xfrm>
        </p:spPr>
        <p:txBody>
          <a:bodyPr/>
          <a:lstStyle/>
          <a:p>
            <a:pPr eaLnBrk="1" hangingPunct="1"/>
            <a:r>
              <a:rPr lang="en-US" sz="4000" dirty="0" smtClean="0">
                <a:ea typeface="ＭＳ Ｐゴシック" pitchFamily="34" charset="-128"/>
              </a:rPr>
              <a:t>Conclusions &amp; Recommendations</a:t>
            </a:r>
            <a:endParaRPr lang="en-US" sz="4000" dirty="0">
              <a:ea typeface="ＭＳ Ｐゴシック" pitchFamily="34" charset="-128"/>
            </a:endParaRPr>
          </a:p>
        </p:txBody>
      </p:sp>
      <p:sp>
        <p:nvSpPr>
          <p:cNvPr id="10244" name="Content Placeholder 2"/>
          <p:cNvSpPr>
            <a:spLocks noGrp="1"/>
          </p:cNvSpPr>
          <p:nvPr>
            <p:ph idx="4294967295"/>
          </p:nvPr>
        </p:nvSpPr>
        <p:spPr>
          <a:xfrm>
            <a:off x="457200" y="1371598"/>
            <a:ext cx="8229600" cy="4960146"/>
          </a:xfrm>
        </p:spPr>
        <p:txBody>
          <a:bodyPr/>
          <a:lstStyle/>
          <a:p>
            <a:pPr marL="231775" indent="-231775" eaLnBrk="1" hangingPunct="1">
              <a:lnSpc>
                <a:spcPct val="90000"/>
              </a:lnSpc>
              <a:spcBef>
                <a:spcPts val="600"/>
              </a:spcBef>
            </a:pPr>
            <a:r>
              <a:rPr lang="en-US" sz="2800" b="1" dirty="0" smtClean="0">
                <a:ea typeface="ＭＳ Ｐゴシック" pitchFamily="34" charset="-128"/>
              </a:rPr>
              <a:t>Emerging Diameter &amp; 5G Networks </a:t>
            </a:r>
          </a:p>
          <a:p>
            <a:pPr lvl="1">
              <a:buFont typeface="Arial" panose="020B0604020202020204" pitchFamily="34" charset="0"/>
              <a:buChar char="•"/>
            </a:pPr>
            <a:r>
              <a:rPr lang="en-US" sz="2000" dirty="0" smtClean="0">
                <a:ea typeface="ＭＳ Ｐゴシック" pitchFamily="34" charset="-128"/>
              </a:rPr>
              <a:t>As Diameter and 5G network virtualized infrastructures becomes more widely deployed they will become targets and potentially impact U.S. Critical Infrastructure</a:t>
            </a:r>
          </a:p>
          <a:p>
            <a:pPr lvl="1">
              <a:buFont typeface="Arial" panose="020B0604020202020204" pitchFamily="34" charset="0"/>
              <a:buChar char="•"/>
            </a:pPr>
            <a:r>
              <a:rPr lang="en-US" sz="2400" b="1" u="sng" dirty="0" smtClean="0"/>
              <a:t>Recommendation for Industry:</a:t>
            </a:r>
            <a:endParaRPr lang="en-US" sz="2400" b="1" u="sng" dirty="0"/>
          </a:p>
          <a:p>
            <a:pPr marL="1200150" lvl="2" indent="-342900">
              <a:buFont typeface="Arial" panose="020B0604020202020204" pitchFamily="34" charset="0"/>
              <a:buChar char="•"/>
            </a:pPr>
            <a:r>
              <a:rPr lang="en-US" sz="2000" dirty="0"/>
              <a:t>Industry </a:t>
            </a:r>
            <a:r>
              <a:rPr lang="en-US" sz="2000" dirty="0" smtClean="0"/>
              <a:t>should continue to participate in standards forums and adopt GSMA recommended Diameter controls</a:t>
            </a:r>
          </a:p>
          <a:p>
            <a:pPr marL="400050">
              <a:buFont typeface="Arial" panose="020B0604020202020204" pitchFamily="34" charset="0"/>
              <a:buChar char="•"/>
            </a:pPr>
            <a:r>
              <a:rPr lang="en-US" sz="2800" b="1" dirty="0" smtClean="0"/>
              <a:t>Circles of Trust</a:t>
            </a:r>
          </a:p>
          <a:p>
            <a:pPr marL="800100" lvl="1">
              <a:buFont typeface="Arial" panose="020B0604020202020204" pitchFamily="34" charset="0"/>
              <a:buChar char="•"/>
            </a:pPr>
            <a:r>
              <a:rPr lang="en-US" sz="2000" dirty="0" smtClean="0"/>
              <a:t>Trust Groups framework among peer carriers could be beneficial to managing security controls across different interconnection points</a:t>
            </a:r>
          </a:p>
          <a:p>
            <a:pPr lvl="1">
              <a:buFont typeface="Arial" panose="020B0604020202020204" pitchFamily="34" charset="0"/>
              <a:buChar char="•"/>
            </a:pPr>
            <a:r>
              <a:rPr lang="en-US" sz="2400" b="1" u="sng" dirty="0"/>
              <a:t>Recommendation for Industry:</a:t>
            </a:r>
          </a:p>
          <a:p>
            <a:pPr marL="1200150" lvl="2" indent="-342900">
              <a:buFont typeface="Arial" panose="020B0604020202020204" pitchFamily="34" charset="0"/>
              <a:buChar char="•"/>
            </a:pPr>
            <a:r>
              <a:rPr lang="en-US" sz="2000" dirty="0"/>
              <a:t>Industry should </a:t>
            </a:r>
            <a:r>
              <a:rPr lang="en-US" sz="2000" dirty="0" smtClean="0"/>
              <a:t>continue to explore further work to identify potential benefits</a:t>
            </a:r>
            <a:endParaRPr lang="en-US" sz="2000" dirty="0"/>
          </a:p>
          <a:p>
            <a:pPr marL="800100" lvl="1">
              <a:buFont typeface="Arial" panose="020B0604020202020204" pitchFamily="34" charset="0"/>
              <a:buChar char="•"/>
            </a:pPr>
            <a:endParaRPr lang="en-US" sz="2000" dirty="0" smtClean="0"/>
          </a:p>
          <a:p>
            <a:pPr marL="800100" lvl="1">
              <a:buFont typeface="Arial" panose="020B0604020202020204" pitchFamily="34" charset="0"/>
              <a:buChar char="•"/>
            </a:pPr>
            <a:endParaRPr lang="en-US" sz="2400" b="1" dirty="0" smtClean="0"/>
          </a:p>
          <a:p>
            <a:pPr marL="800100" lvl="1">
              <a:buFont typeface="Arial" panose="020B0604020202020204" pitchFamily="34" charset="0"/>
              <a:buChar char="•"/>
            </a:pPr>
            <a:endParaRPr lang="en-US" sz="2000" b="1" dirty="0"/>
          </a:p>
          <a:p>
            <a:pPr marL="631825" lvl="1" indent="-231775" eaLnBrk="1" hangingPunct="1">
              <a:lnSpc>
                <a:spcPct val="90000"/>
              </a:lnSpc>
              <a:spcBef>
                <a:spcPts val="600"/>
              </a:spcBef>
            </a:pPr>
            <a:endParaRPr lang="en-US" sz="2000" dirty="0">
              <a:ea typeface="ＭＳ Ｐゴシック" pitchFamily="34" charset="-128"/>
            </a:endParaRPr>
          </a:p>
          <a:p>
            <a:pPr marL="631825" lvl="1" indent="-231775" eaLnBrk="1" hangingPunct="1">
              <a:lnSpc>
                <a:spcPct val="90000"/>
              </a:lnSpc>
              <a:spcBef>
                <a:spcPts val="600"/>
              </a:spcBef>
            </a:pPr>
            <a:endParaRPr lang="en-US" sz="2000" dirty="0" smtClean="0">
              <a:ea typeface="ＭＳ Ｐゴシック" pitchFamily="34" charset="-128"/>
            </a:endParaRPr>
          </a:p>
        </p:txBody>
      </p:sp>
      <p:pic>
        <p:nvPicPr>
          <p:cNvPr id="10245"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8057" y="207616"/>
            <a:ext cx="1787525" cy="10937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2109399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10244">
                                            <p:txEl>
                                              <p:pRg st="0" end="0"/>
                                            </p:txEl>
                                          </p:spTgt>
                                        </p:tgtEl>
                                        <p:attrNameLst>
                                          <p:attrName>style.visibility</p:attrName>
                                        </p:attrNameLst>
                                      </p:cBhvr>
                                      <p:to>
                                        <p:strVal val="visible"/>
                                      </p:to>
                                    </p:set>
                                    <p:animEffect transition="in" filter="fade">
                                      <p:cBhvr>
                                        <p:cTn id="7" dur="500"/>
                                        <p:tgtEl>
                                          <p:spTgt spid="10244">
                                            <p:txEl>
                                              <p:pRg st="0" end="0"/>
                                            </p:txEl>
                                          </p:spTgt>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10244">
                                            <p:txEl>
                                              <p:pRg st="1" end="1"/>
                                            </p:txEl>
                                          </p:spTgt>
                                        </p:tgtEl>
                                        <p:attrNameLst>
                                          <p:attrName>style.visibility</p:attrName>
                                        </p:attrNameLst>
                                      </p:cBhvr>
                                      <p:to>
                                        <p:strVal val="visible"/>
                                      </p:to>
                                    </p:set>
                                    <p:animEffect transition="in" filter="fade">
                                      <p:cBhvr>
                                        <p:cTn id="11" dur="500"/>
                                        <p:tgtEl>
                                          <p:spTgt spid="10244">
                                            <p:txEl>
                                              <p:pRg st="1" end="1"/>
                                            </p:txEl>
                                          </p:spTgt>
                                        </p:tgtEl>
                                      </p:cBhvr>
                                    </p:animEffect>
                                  </p:childTnLst>
                                </p:cTn>
                              </p:par>
                            </p:childTnLst>
                          </p:cTn>
                        </p:par>
                        <p:par>
                          <p:cTn id="12" fill="hold">
                            <p:stCondLst>
                              <p:cond delay="1000"/>
                            </p:stCondLst>
                            <p:childTnLst>
                              <p:par>
                                <p:cTn id="13" presetID="10" presetClass="entr" presetSubtype="0" fill="hold" nodeType="afterEffect">
                                  <p:stCondLst>
                                    <p:cond delay="0"/>
                                  </p:stCondLst>
                                  <p:childTnLst>
                                    <p:set>
                                      <p:cBhvr>
                                        <p:cTn id="14" dur="1" fill="hold">
                                          <p:stCondLst>
                                            <p:cond delay="0"/>
                                          </p:stCondLst>
                                        </p:cTn>
                                        <p:tgtEl>
                                          <p:spTgt spid="10244">
                                            <p:txEl>
                                              <p:pRg st="2" end="2"/>
                                            </p:txEl>
                                          </p:spTgt>
                                        </p:tgtEl>
                                        <p:attrNameLst>
                                          <p:attrName>style.visibility</p:attrName>
                                        </p:attrNameLst>
                                      </p:cBhvr>
                                      <p:to>
                                        <p:strVal val="visible"/>
                                      </p:to>
                                    </p:set>
                                    <p:animEffect transition="in" filter="fade">
                                      <p:cBhvr>
                                        <p:cTn id="15" dur="500"/>
                                        <p:tgtEl>
                                          <p:spTgt spid="10244">
                                            <p:txEl>
                                              <p:pRg st="2" end="2"/>
                                            </p:txEl>
                                          </p:spTgt>
                                        </p:tgtEl>
                                      </p:cBhvr>
                                    </p:animEffect>
                                  </p:childTnLst>
                                </p:cTn>
                              </p:par>
                            </p:childTnLst>
                          </p:cTn>
                        </p:par>
                        <p:par>
                          <p:cTn id="16" fill="hold">
                            <p:stCondLst>
                              <p:cond delay="1500"/>
                            </p:stCondLst>
                            <p:childTnLst>
                              <p:par>
                                <p:cTn id="17" presetID="10" presetClass="entr" presetSubtype="0" fill="hold" nodeType="afterEffect">
                                  <p:stCondLst>
                                    <p:cond delay="0"/>
                                  </p:stCondLst>
                                  <p:childTnLst>
                                    <p:set>
                                      <p:cBhvr>
                                        <p:cTn id="18" dur="1" fill="hold">
                                          <p:stCondLst>
                                            <p:cond delay="0"/>
                                          </p:stCondLst>
                                        </p:cTn>
                                        <p:tgtEl>
                                          <p:spTgt spid="10244">
                                            <p:txEl>
                                              <p:pRg st="3" end="3"/>
                                            </p:txEl>
                                          </p:spTgt>
                                        </p:tgtEl>
                                        <p:attrNameLst>
                                          <p:attrName>style.visibility</p:attrName>
                                        </p:attrNameLst>
                                      </p:cBhvr>
                                      <p:to>
                                        <p:strVal val="visible"/>
                                      </p:to>
                                    </p:set>
                                    <p:animEffect transition="in" filter="fade">
                                      <p:cBhvr>
                                        <p:cTn id="19" dur="500"/>
                                        <p:tgtEl>
                                          <p:spTgt spid="10244">
                                            <p:txEl>
                                              <p:pRg st="3" end="3"/>
                                            </p:txEl>
                                          </p:spTgt>
                                        </p:tgtEl>
                                      </p:cBhvr>
                                    </p:animEffect>
                                  </p:childTnLst>
                                </p:cTn>
                              </p:par>
                            </p:childTnLst>
                          </p:cTn>
                        </p:par>
                        <p:par>
                          <p:cTn id="20" fill="hold">
                            <p:stCondLst>
                              <p:cond delay="2000"/>
                            </p:stCondLst>
                            <p:childTnLst>
                              <p:par>
                                <p:cTn id="21" presetID="10" presetClass="entr" presetSubtype="0" fill="hold" nodeType="afterEffect">
                                  <p:stCondLst>
                                    <p:cond delay="0"/>
                                  </p:stCondLst>
                                  <p:childTnLst>
                                    <p:set>
                                      <p:cBhvr>
                                        <p:cTn id="22" dur="1" fill="hold">
                                          <p:stCondLst>
                                            <p:cond delay="0"/>
                                          </p:stCondLst>
                                        </p:cTn>
                                        <p:tgtEl>
                                          <p:spTgt spid="10244">
                                            <p:txEl>
                                              <p:pRg st="4" end="4"/>
                                            </p:txEl>
                                          </p:spTgt>
                                        </p:tgtEl>
                                        <p:attrNameLst>
                                          <p:attrName>style.visibility</p:attrName>
                                        </p:attrNameLst>
                                      </p:cBhvr>
                                      <p:to>
                                        <p:strVal val="visible"/>
                                      </p:to>
                                    </p:set>
                                    <p:animEffect transition="in" filter="fade">
                                      <p:cBhvr>
                                        <p:cTn id="23" dur="500"/>
                                        <p:tgtEl>
                                          <p:spTgt spid="10244">
                                            <p:txEl>
                                              <p:pRg st="4" end="4"/>
                                            </p:txEl>
                                          </p:spTgt>
                                        </p:tgtEl>
                                      </p:cBhvr>
                                    </p:animEffect>
                                  </p:childTnLst>
                                </p:cTn>
                              </p:par>
                            </p:childTnLst>
                          </p:cTn>
                        </p:par>
                        <p:par>
                          <p:cTn id="24" fill="hold">
                            <p:stCondLst>
                              <p:cond delay="2500"/>
                            </p:stCondLst>
                            <p:childTnLst>
                              <p:par>
                                <p:cTn id="25" presetID="10" presetClass="entr" presetSubtype="0" fill="hold" nodeType="afterEffect">
                                  <p:stCondLst>
                                    <p:cond delay="0"/>
                                  </p:stCondLst>
                                  <p:childTnLst>
                                    <p:set>
                                      <p:cBhvr>
                                        <p:cTn id="26" dur="1" fill="hold">
                                          <p:stCondLst>
                                            <p:cond delay="0"/>
                                          </p:stCondLst>
                                        </p:cTn>
                                        <p:tgtEl>
                                          <p:spTgt spid="10244">
                                            <p:txEl>
                                              <p:pRg st="5" end="5"/>
                                            </p:txEl>
                                          </p:spTgt>
                                        </p:tgtEl>
                                        <p:attrNameLst>
                                          <p:attrName>style.visibility</p:attrName>
                                        </p:attrNameLst>
                                      </p:cBhvr>
                                      <p:to>
                                        <p:strVal val="visible"/>
                                      </p:to>
                                    </p:set>
                                    <p:animEffect transition="in" filter="fade">
                                      <p:cBhvr>
                                        <p:cTn id="27" dur="500"/>
                                        <p:tgtEl>
                                          <p:spTgt spid="10244">
                                            <p:txEl>
                                              <p:pRg st="5" end="5"/>
                                            </p:txEl>
                                          </p:spTgt>
                                        </p:tgtEl>
                                      </p:cBhvr>
                                    </p:animEffect>
                                  </p:childTnLst>
                                </p:cTn>
                              </p:par>
                            </p:childTnLst>
                          </p:cTn>
                        </p:par>
                        <p:par>
                          <p:cTn id="28" fill="hold">
                            <p:stCondLst>
                              <p:cond delay="3000"/>
                            </p:stCondLst>
                            <p:childTnLst>
                              <p:par>
                                <p:cTn id="29" presetID="10" presetClass="entr" presetSubtype="0" fill="hold" nodeType="afterEffect">
                                  <p:stCondLst>
                                    <p:cond delay="0"/>
                                  </p:stCondLst>
                                  <p:childTnLst>
                                    <p:set>
                                      <p:cBhvr>
                                        <p:cTn id="30" dur="1" fill="hold">
                                          <p:stCondLst>
                                            <p:cond delay="0"/>
                                          </p:stCondLst>
                                        </p:cTn>
                                        <p:tgtEl>
                                          <p:spTgt spid="10244">
                                            <p:txEl>
                                              <p:pRg st="6" end="6"/>
                                            </p:txEl>
                                          </p:spTgt>
                                        </p:tgtEl>
                                        <p:attrNameLst>
                                          <p:attrName>style.visibility</p:attrName>
                                        </p:attrNameLst>
                                      </p:cBhvr>
                                      <p:to>
                                        <p:strVal val="visible"/>
                                      </p:to>
                                    </p:set>
                                    <p:animEffect transition="in" filter="fade">
                                      <p:cBhvr>
                                        <p:cTn id="31" dur="500"/>
                                        <p:tgtEl>
                                          <p:spTgt spid="10244">
                                            <p:txEl>
                                              <p:pRg st="6" end="6"/>
                                            </p:txEl>
                                          </p:spTgt>
                                        </p:tgtEl>
                                      </p:cBhvr>
                                    </p:animEffect>
                                  </p:childTnLst>
                                </p:cTn>
                              </p:par>
                            </p:childTnLst>
                          </p:cTn>
                        </p:par>
                        <p:par>
                          <p:cTn id="32" fill="hold">
                            <p:stCondLst>
                              <p:cond delay="3500"/>
                            </p:stCondLst>
                            <p:childTnLst>
                              <p:par>
                                <p:cTn id="33" presetID="10" presetClass="entr" presetSubtype="0" fill="hold" nodeType="afterEffect">
                                  <p:stCondLst>
                                    <p:cond delay="0"/>
                                  </p:stCondLst>
                                  <p:childTnLst>
                                    <p:set>
                                      <p:cBhvr>
                                        <p:cTn id="34" dur="1" fill="hold">
                                          <p:stCondLst>
                                            <p:cond delay="0"/>
                                          </p:stCondLst>
                                        </p:cTn>
                                        <p:tgtEl>
                                          <p:spTgt spid="10244">
                                            <p:txEl>
                                              <p:pRg st="7" end="7"/>
                                            </p:txEl>
                                          </p:spTgt>
                                        </p:tgtEl>
                                        <p:attrNameLst>
                                          <p:attrName>style.visibility</p:attrName>
                                        </p:attrNameLst>
                                      </p:cBhvr>
                                      <p:to>
                                        <p:strVal val="visible"/>
                                      </p:to>
                                    </p:set>
                                    <p:animEffect transition="in" filter="fade">
                                      <p:cBhvr>
                                        <p:cTn id="35" dur="500"/>
                                        <p:tgtEl>
                                          <p:spTgt spid="10244">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fld id="{CA3676A8-325C-44AB-AA81-818FB89FA3D3}" type="slidenum">
              <a:rPr lang="en-US" smtClean="0">
                <a:solidFill>
                  <a:srgbClr val="898989"/>
                </a:solidFill>
                <a:latin typeface="Calibri" pitchFamily="34" charset="0"/>
              </a:rPr>
              <a:pPr eaLnBrk="1" hangingPunct="1"/>
              <a:t>12</a:t>
            </a:fld>
            <a:endParaRPr lang="en-US" dirty="0">
              <a:solidFill>
                <a:srgbClr val="898989"/>
              </a:solidFill>
              <a:latin typeface="Calibri" pitchFamily="34" charset="0"/>
            </a:endParaRPr>
          </a:p>
        </p:txBody>
      </p:sp>
      <p:sp>
        <p:nvSpPr>
          <p:cNvPr id="10243" name="Title 1"/>
          <p:cNvSpPr>
            <a:spLocks noGrp="1"/>
          </p:cNvSpPr>
          <p:nvPr>
            <p:ph type="title" idx="4294967295"/>
          </p:nvPr>
        </p:nvSpPr>
        <p:spPr>
          <a:xfrm>
            <a:off x="1905581" y="183009"/>
            <a:ext cx="7193813" cy="1143000"/>
          </a:xfrm>
        </p:spPr>
        <p:txBody>
          <a:bodyPr/>
          <a:lstStyle/>
          <a:p>
            <a:pPr eaLnBrk="1" hangingPunct="1"/>
            <a:r>
              <a:rPr lang="en-US" sz="4000" dirty="0" smtClean="0">
                <a:ea typeface="ＭＳ Ｐゴシック" pitchFamily="34" charset="-128"/>
              </a:rPr>
              <a:t>Conclusions &amp; Recommendations</a:t>
            </a:r>
            <a:endParaRPr lang="en-US" sz="4000" dirty="0">
              <a:ea typeface="ＭＳ Ｐゴシック" pitchFamily="34" charset="-128"/>
            </a:endParaRPr>
          </a:p>
        </p:txBody>
      </p:sp>
      <p:sp>
        <p:nvSpPr>
          <p:cNvPr id="10244" name="Content Placeholder 2"/>
          <p:cNvSpPr>
            <a:spLocks noGrp="1"/>
          </p:cNvSpPr>
          <p:nvPr>
            <p:ph idx="4294967295"/>
          </p:nvPr>
        </p:nvSpPr>
        <p:spPr>
          <a:xfrm>
            <a:off x="457200" y="1371598"/>
            <a:ext cx="8229600" cy="4960146"/>
          </a:xfrm>
        </p:spPr>
        <p:txBody>
          <a:bodyPr/>
          <a:lstStyle/>
          <a:p>
            <a:pPr marL="231775" indent="-231775" eaLnBrk="1" hangingPunct="1">
              <a:lnSpc>
                <a:spcPct val="90000"/>
              </a:lnSpc>
              <a:spcBef>
                <a:spcPts val="600"/>
              </a:spcBef>
            </a:pPr>
            <a:r>
              <a:rPr lang="en-US" sz="2800" b="1" dirty="0" smtClean="0">
                <a:ea typeface="ＭＳ Ｐゴシック" pitchFamily="34" charset="-128"/>
              </a:rPr>
              <a:t>Ongoing Security Assessment of Signaling Infrastructure </a:t>
            </a:r>
          </a:p>
          <a:p>
            <a:pPr lvl="1">
              <a:buFont typeface="Arial" panose="020B0604020202020204" pitchFamily="34" charset="0"/>
              <a:buChar char="•"/>
            </a:pPr>
            <a:r>
              <a:rPr lang="en-US" sz="2000" dirty="0" smtClean="0">
                <a:ea typeface="ＭＳ Ｐゴシック" pitchFamily="34" charset="-128"/>
              </a:rPr>
              <a:t> It is important to maintain robust security controls across the carrier’s signaling infrastructure</a:t>
            </a:r>
          </a:p>
          <a:p>
            <a:pPr lvl="1">
              <a:buFont typeface="Arial" panose="020B0604020202020204" pitchFamily="34" charset="0"/>
              <a:buChar char="•"/>
            </a:pPr>
            <a:r>
              <a:rPr lang="en-US" sz="2400" b="1" u="sng" dirty="0" smtClean="0"/>
              <a:t>Recommendation for Industry:</a:t>
            </a:r>
            <a:endParaRPr lang="en-US" sz="2400" b="1" u="sng" dirty="0"/>
          </a:p>
          <a:p>
            <a:pPr marL="1200150" lvl="2" indent="-342900">
              <a:buFont typeface="Arial" panose="020B0604020202020204" pitchFamily="34" charset="0"/>
              <a:buChar char="•"/>
            </a:pPr>
            <a:r>
              <a:rPr lang="en-US" sz="2000" dirty="0"/>
              <a:t>Industry </a:t>
            </a:r>
            <a:r>
              <a:rPr lang="en-US" sz="2000" dirty="0" smtClean="0"/>
              <a:t>should continue its efforts of ongoing security assessments to detect and mitigate possible threat vectors</a:t>
            </a:r>
          </a:p>
          <a:p>
            <a:pPr marL="400050">
              <a:buFont typeface="Arial" panose="020B0604020202020204" pitchFamily="34" charset="0"/>
              <a:buChar char="•"/>
            </a:pPr>
            <a:r>
              <a:rPr lang="en-US" sz="2800" b="1" dirty="0" smtClean="0"/>
              <a:t>Subscriber Encryption Support</a:t>
            </a:r>
          </a:p>
          <a:p>
            <a:pPr marL="800100" lvl="1">
              <a:buFont typeface="Arial" panose="020B0604020202020204" pitchFamily="34" charset="0"/>
              <a:buChar char="•"/>
            </a:pPr>
            <a:r>
              <a:rPr lang="en-US" sz="2000" dirty="0" smtClean="0"/>
              <a:t>Mobile calls are delivered in the clear and are potentially susceptible to interception</a:t>
            </a:r>
          </a:p>
          <a:p>
            <a:pPr lvl="1">
              <a:buFont typeface="Arial" panose="020B0604020202020204" pitchFamily="34" charset="0"/>
              <a:buChar char="•"/>
            </a:pPr>
            <a:r>
              <a:rPr lang="en-US" sz="2400" b="1" u="sng" dirty="0"/>
              <a:t>Recommendation for Industry:</a:t>
            </a:r>
          </a:p>
          <a:p>
            <a:pPr marL="1200150" lvl="2" indent="-342900">
              <a:buFont typeface="Arial" panose="020B0604020202020204" pitchFamily="34" charset="0"/>
              <a:buChar char="•"/>
            </a:pPr>
            <a:r>
              <a:rPr lang="en-US" sz="2000" dirty="0" smtClean="0"/>
              <a:t>Industry should encourage the use of available encryption technologies for both voice and data communications for highly sensitive applications and VIPs</a:t>
            </a:r>
            <a:endParaRPr lang="en-US" sz="2000" dirty="0"/>
          </a:p>
          <a:p>
            <a:pPr marL="800100" lvl="1">
              <a:buFont typeface="Arial" panose="020B0604020202020204" pitchFamily="34" charset="0"/>
              <a:buChar char="•"/>
            </a:pPr>
            <a:endParaRPr lang="en-US" sz="2000" dirty="0" smtClean="0"/>
          </a:p>
          <a:p>
            <a:pPr marL="800100" lvl="1">
              <a:buFont typeface="Arial" panose="020B0604020202020204" pitchFamily="34" charset="0"/>
              <a:buChar char="•"/>
            </a:pPr>
            <a:endParaRPr lang="en-US" sz="2400" b="1" dirty="0" smtClean="0"/>
          </a:p>
          <a:p>
            <a:pPr marL="800100" lvl="1">
              <a:buFont typeface="Arial" panose="020B0604020202020204" pitchFamily="34" charset="0"/>
              <a:buChar char="•"/>
            </a:pPr>
            <a:endParaRPr lang="en-US" sz="2000" b="1" dirty="0"/>
          </a:p>
          <a:p>
            <a:pPr marL="631825" lvl="1" indent="-231775" eaLnBrk="1" hangingPunct="1">
              <a:lnSpc>
                <a:spcPct val="90000"/>
              </a:lnSpc>
              <a:spcBef>
                <a:spcPts val="600"/>
              </a:spcBef>
            </a:pPr>
            <a:endParaRPr lang="en-US" sz="2000" dirty="0">
              <a:ea typeface="ＭＳ Ｐゴシック" pitchFamily="34" charset="-128"/>
            </a:endParaRPr>
          </a:p>
          <a:p>
            <a:pPr marL="631825" lvl="1" indent="-231775" eaLnBrk="1" hangingPunct="1">
              <a:lnSpc>
                <a:spcPct val="90000"/>
              </a:lnSpc>
              <a:spcBef>
                <a:spcPts val="600"/>
              </a:spcBef>
            </a:pPr>
            <a:endParaRPr lang="en-US" sz="2000" dirty="0" smtClean="0">
              <a:ea typeface="ＭＳ Ｐゴシック" pitchFamily="34" charset="-128"/>
            </a:endParaRPr>
          </a:p>
        </p:txBody>
      </p:sp>
      <p:pic>
        <p:nvPicPr>
          <p:cNvPr id="10245"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8057" y="207616"/>
            <a:ext cx="1787525" cy="10937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7639090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10244">
                                            <p:txEl>
                                              <p:pRg st="0" end="0"/>
                                            </p:txEl>
                                          </p:spTgt>
                                        </p:tgtEl>
                                        <p:attrNameLst>
                                          <p:attrName>style.visibility</p:attrName>
                                        </p:attrNameLst>
                                      </p:cBhvr>
                                      <p:to>
                                        <p:strVal val="visible"/>
                                      </p:to>
                                    </p:set>
                                    <p:animEffect transition="in" filter="fade">
                                      <p:cBhvr>
                                        <p:cTn id="7" dur="500"/>
                                        <p:tgtEl>
                                          <p:spTgt spid="10244">
                                            <p:txEl>
                                              <p:pRg st="0" end="0"/>
                                            </p:txEl>
                                          </p:spTgt>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10244">
                                            <p:txEl>
                                              <p:pRg st="1" end="1"/>
                                            </p:txEl>
                                          </p:spTgt>
                                        </p:tgtEl>
                                        <p:attrNameLst>
                                          <p:attrName>style.visibility</p:attrName>
                                        </p:attrNameLst>
                                      </p:cBhvr>
                                      <p:to>
                                        <p:strVal val="visible"/>
                                      </p:to>
                                    </p:set>
                                    <p:animEffect transition="in" filter="fade">
                                      <p:cBhvr>
                                        <p:cTn id="11" dur="500"/>
                                        <p:tgtEl>
                                          <p:spTgt spid="10244">
                                            <p:txEl>
                                              <p:pRg st="1" end="1"/>
                                            </p:txEl>
                                          </p:spTgt>
                                        </p:tgtEl>
                                      </p:cBhvr>
                                    </p:animEffect>
                                  </p:childTnLst>
                                </p:cTn>
                              </p:par>
                            </p:childTnLst>
                          </p:cTn>
                        </p:par>
                        <p:par>
                          <p:cTn id="12" fill="hold">
                            <p:stCondLst>
                              <p:cond delay="1000"/>
                            </p:stCondLst>
                            <p:childTnLst>
                              <p:par>
                                <p:cTn id="13" presetID="10" presetClass="entr" presetSubtype="0" fill="hold" nodeType="afterEffect">
                                  <p:stCondLst>
                                    <p:cond delay="0"/>
                                  </p:stCondLst>
                                  <p:childTnLst>
                                    <p:set>
                                      <p:cBhvr>
                                        <p:cTn id="14" dur="1" fill="hold">
                                          <p:stCondLst>
                                            <p:cond delay="0"/>
                                          </p:stCondLst>
                                        </p:cTn>
                                        <p:tgtEl>
                                          <p:spTgt spid="10244">
                                            <p:txEl>
                                              <p:pRg st="2" end="2"/>
                                            </p:txEl>
                                          </p:spTgt>
                                        </p:tgtEl>
                                        <p:attrNameLst>
                                          <p:attrName>style.visibility</p:attrName>
                                        </p:attrNameLst>
                                      </p:cBhvr>
                                      <p:to>
                                        <p:strVal val="visible"/>
                                      </p:to>
                                    </p:set>
                                    <p:animEffect transition="in" filter="fade">
                                      <p:cBhvr>
                                        <p:cTn id="15" dur="500"/>
                                        <p:tgtEl>
                                          <p:spTgt spid="10244">
                                            <p:txEl>
                                              <p:pRg st="2" end="2"/>
                                            </p:txEl>
                                          </p:spTgt>
                                        </p:tgtEl>
                                      </p:cBhvr>
                                    </p:animEffect>
                                  </p:childTnLst>
                                </p:cTn>
                              </p:par>
                            </p:childTnLst>
                          </p:cTn>
                        </p:par>
                        <p:par>
                          <p:cTn id="16" fill="hold">
                            <p:stCondLst>
                              <p:cond delay="1500"/>
                            </p:stCondLst>
                            <p:childTnLst>
                              <p:par>
                                <p:cTn id="17" presetID="10" presetClass="entr" presetSubtype="0" fill="hold" nodeType="afterEffect">
                                  <p:stCondLst>
                                    <p:cond delay="0"/>
                                  </p:stCondLst>
                                  <p:childTnLst>
                                    <p:set>
                                      <p:cBhvr>
                                        <p:cTn id="18" dur="1" fill="hold">
                                          <p:stCondLst>
                                            <p:cond delay="0"/>
                                          </p:stCondLst>
                                        </p:cTn>
                                        <p:tgtEl>
                                          <p:spTgt spid="10244">
                                            <p:txEl>
                                              <p:pRg st="3" end="3"/>
                                            </p:txEl>
                                          </p:spTgt>
                                        </p:tgtEl>
                                        <p:attrNameLst>
                                          <p:attrName>style.visibility</p:attrName>
                                        </p:attrNameLst>
                                      </p:cBhvr>
                                      <p:to>
                                        <p:strVal val="visible"/>
                                      </p:to>
                                    </p:set>
                                    <p:animEffect transition="in" filter="fade">
                                      <p:cBhvr>
                                        <p:cTn id="19" dur="500"/>
                                        <p:tgtEl>
                                          <p:spTgt spid="10244">
                                            <p:txEl>
                                              <p:pRg st="3" end="3"/>
                                            </p:txEl>
                                          </p:spTgt>
                                        </p:tgtEl>
                                      </p:cBhvr>
                                    </p:animEffect>
                                  </p:childTnLst>
                                </p:cTn>
                              </p:par>
                            </p:childTnLst>
                          </p:cTn>
                        </p:par>
                        <p:par>
                          <p:cTn id="20" fill="hold">
                            <p:stCondLst>
                              <p:cond delay="2000"/>
                            </p:stCondLst>
                            <p:childTnLst>
                              <p:par>
                                <p:cTn id="21" presetID="10" presetClass="entr" presetSubtype="0" fill="hold" nodeType="afterEffect">
                                  <p:stCondLst>
                                    <p:cond delay="0"/>
                                  </p:stCondLst>
                                  <p:childTnLst>
                                    <p:set>
                                      <p:cBhvr>
                                        <p:cTn id="22" dur="1" fill="hold">
                                          <p:stCondLst>
                                            <p:cond delay="0"/>
                                          </p:stCondLst>
                                        </p:cTn>
                                        <p:tgtEl>
                                          <p:spTgt spid="10244">
                                            <p:txEl>
                                              <p:pRg st="4" end="4"/>
                                            </p:txEl>
                                          </p:spTgt>
                                        </p:tgtEl>
                                        <p:attrNameLst>
                                          <p:attrName>style.visibility</p:attrName>
                                        </p:attrNameLst>
                                      </p:cBhvr>
                                      <p:to>
                                        <p:strVal val="visible"/>
                                      </p:to>
                                    </p:set>
                                    <p:animEffect transition="in" filter="fade">
                                      <p:cBhvr>
                                        <p:cTn id="23" dur="500"/>
                                        <p:tgtEl>
                                          <p:spTgt spid="10244">
                                            <p:txEl>
                                              <p:pRg st="4" end="4"/>
                                            </p:txEl>
                                          </p:spTgt>
                                        </p:tgtEl>
                                      </p:cBhvr>
                                    </p:animEffect>
                                  </p:childTnLst>
                                </p:cTn>
                              </p:par>
                            </p:childTnLst>
                          </p:cTn>
                        </p:par>
                        <p:par>
                          <p:cTn id="24" fill="hold">
                            <p:stCondLst>
                              <p:cond delay="2500"/>
                            </p:stCondLst>
                            <p:childTnLst>
                              <p:par>
                                <p:cTn id="25" presetID="10" presetClass="entr" presetSubtype="0" fill="hold" nodeType="afterEffect">
                                  <p:stCondLst>
                                    <p:cond delay="0"/>
                                  </p:stCondLst>
                                  <p:childTnLst>
                                    <p:set>
                                      <p:cBhvr>
                                        <p:cTn id="26" dur="1" fill="hold">
                                          <p:stCondLst>
                                            <p:cond delay="0"/>
                                          </p:stCondLst>
                                        </p:cTn>
                                        <p:tgtEl>
                                          <p:spTgt spid="10244">
                                            <p:txEl>
                                              <p:pRg st="5" end="5"/>
                                            </p:txEl>
                                          </p:spTgt>
                                        </p:tgtEl>
                                        <p:attrNameLst>
                                          <p:attrName>style.visibility</p:attrName>
                                        </p:attrNameLst>
                                      </p:cBhvr>
                                      <p:to>
                                        <p:strVal val="visible"/>
                                      </p:to>
                                    </p:set>
                                    <p:animEffect transition="in" filter="fade">
                                      <p:cBhvr>
                                        <p:cTn id="27" dur="500"/>
                                        <p:tgtEl>
                                          <p:spTgt spid="10244">
                                            <p:txEl>
                                              <p:pRg st="5" end="5"/>
                                            </p:txEl>
                                          </p:spTgt>
                                        </p:tgtEl>
                                      </p:cBhvr>
                                    </p:animEffect>
                                  </p:childTnLst>
                                </p:cTn>
                              </p:par>
                            </p:childTnLst>
                          </p:cTn>
                        </p:par>
                        <p:par>
                          <p:cTn id="28" fill="hold">
                            <p:stCondLst>
                              <p:cond delay="3000"/>
                            </p:stCondLst>
                            <p:childTnLst>
                              <p:par>
                                <p:cTn id="29" presetID="10" presetClass="entr" presetSubtype="0" fill="hold" nodeType="afterEffect">
                                  <p:stCondLst>
                                    <p:cond delay="0"/>
                                  </p:stCondLst>
                                  <p:childTnLst>
                                    <p:set>
                                      <p:cBhvr>
                                        <p:cTn id="30" dur="1" fill="hold">
                                          <p:stCondLst>
                                            <p:cond delay="0"/>
                                          </p:stCondLst>
                                        </p:cTn>
                                        <p:tgtEl>
                                          <p:spTgt spid="10244">
                                            <p:txEl>
                                              <p:pRg st="6" end="6"/>
                                            </p:txEl>
                                          </p:spTgt>
                                        </p:tgtEl>
                                        <p:attrNameLst>
                                          <p:attrName>style.visibility</p:attrName>
                                        </p:attrNameLst>
                                      </p:cBhvr>
                                      <p:to>
                                        <p:strVal val="visible"/>
                                      </p:to>
                                    </p:set>
                                    <p:animEffect transition="in" filter="fade">
                                      <p:cBhvr>
                                        <p:cTn id="31" dur="500"/>
                                        <p:tgtEl>
                                          <p:spTgt spid="10244">
                                            <p:txEl>
                                              <p:pRg st="6" end="6"/>
                                            </p:txEl>
                                          </p:spTgt>
                                        </p:tgtEl>
                                      </p:cBhvr>
                                    </p:animEffect>
                                  </p:childTnLst>
                                </p:cTn>
                              </p:par>
                            </p:childTnLst>
                          </p:cTn>
                        </p:par>
                        <p:par>
                          <p:cTn id="32" fill="hold">
                            <p:stCondLst>
                              <p:cond delay="3500"/>
                            </p:stCondLst>
                            <p:childTnLst>
                              <p:par>
                                <p:cTn id="33" presetID="10" presetClass="entr" presetSubtype="0" fill="hold" nodeType="afterEffect">
                                  <p:stCondLst>
                                    <p:cond delay="0"/>
                                  </p:stCondLst>
                                  <p:childTnLst>
                                    <p:set>
                                      <p:cBhvr>
                                        <p:cTn id="34" dur="1" fill="hold">
                                          <p:stCondLst>
                                            <p:cond delay="0"/>
                                          </p:stCondLst>
                                        </p:cTn>
                                        <p:tgtEl>
                                          <p:spTgt spid="10244">
                                            <p:txEl>
                                              <p:pRg st="7" end="7"/>
                                            </p:txEl>
                                          </p:spTgt>
                                        </p:tgtEl>
                                        <p:attrNameLst>
                                          <p:attrName>style.visibility</p:attrName>
                                        </p:attrNameLst>
                                      </p:cBhvr>
                                      <p:to>
                                        <p:strVal val="visible"/>
                                      </p:to>
                                    </p:set>
                                    <p:animEffect transition="in" filter="fade">
                                      <p:cBhvr>
                                        <p:cTn id="35" dur="500"/>
                                        <p:tgtEl>
                                          <p:spTgt spid="10244">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fld id="{DD5A3E25-0842-43EE-901B-BA590748A92E}" type="slidenum">
              <a:rPr lang="en-US" smtClean="0">
                <a:solidFill>
                  <a:srgbClr val="898989"/>
                </a:solidFill>
                <a:latin typeface="Calibri" pitchFamily="34" charset="0"/>
              </a:rPr>
              <a:pPr eaLnBrk="1" hangingPunct="1"/>
              <a:t>2</a:t>
            </a:fld>
            <a:endParaRPr lang="en-US" dirty="0">
              <a:solidFill>
                <a:srgbClr val="898989"/>
              </a:solidFill>
              <a:latin typeface="Calibri" pitchFamily="34" charset="0"/>
            </a:endParaRPr>
          </a:p>
        </p:txBody>
      </p:sp>
      <p:sp>
        <p:nvSpPr>
          <p:cNvPr id="3075" name="Title 1"/>
          <p:cNvSpPr>
            <a:spLocks noGrp="1"/>
          </p:cNvSpPr>
          <p:nvPr>
            <p:ph type="title"/>
          </p:nvPr>
        </p:nvSpPr>
        <p:spPr/>
        <p:txBody>
          <a:bodyPr/>
          <a:lstStyle/>
          <a:p>
            <a:pPr eaLnBrk="1" hangingPunct="1"/>
            <a:r>
              <a:rPr lang="en-US" sz="4000" dirty="0" smtClean="0">
                <a:ea typeface="ＭＳ Ｐゴシック" pitchFamily="34" charset="-128"/>
              </a:rPr>
              <a:t>WG10 </a:t>
            </a:r>
            <a:r>
              <a:rPr lang="en-US" sz="4000" dirty="0">
                <a:ea typeface="ＭＳ Ｐゴシック" pitchFamily="34" charset="-128"/>
              </a:rPr>
              <a:t>Objectives</a:t>
            </a:r>
          </a:p>
        </p:txBody>
      </p:sp>
      <p:sp>
        <p:nvSpPr>
          <p:cNvPr id="3076" name="Content Placeholder 2"/>
          <p:cNvSpPr>
            <a:spLocks noGrp="1"/>
          </p:cNvSpPr>
          <p:nvPr>
            <p:ph idx="1"/>
          </p:nvPr>
        </p:nvSpPr>
        <p:spPr>
          <a:xfrm>
            <a:off x="457200" y="1219201"/>
            <a:ext cx="8519532" cy="4489874"/>
          </a:xfrm>
        </p:spPr>
        <p:txBody>
          <a:bodyPr/>
          <a:lstStyle/>
          <a:p>
            <a:pPr marL="0" indent="0" eaLnBrk="1" hangingPunct="1">
              <a:spcBef>
                <a:spcPts val="600"/>
              </a:spcBef>
              <a:buFont typeface="Arial" charset="0"/>
              <a:buNone/>
            </a:pPr>
            <a:r>
              <a:rPr lang="en-US" sz="2400" b="1" dirty="0" smtClean="0">
                <a:ea typeface="ＭＳ Ｐゴシック" pitchFamily="34" charset="-128"/>
              </a:rPr>
              <a:t>Working </a:t>
            </a:r>
            <a:r>
              <a:rPr lang="en-US" sz="2400" b="1" dirty="0">
                <a:ea typeface="ＭＳ Ｐゴシック" pitchFamily="34" charset="-128"/>
              </a:rPr>
              <a:t>Group Description:  </a:t>
            </a:r>
          </a:p>
          <a:p>
            <a:pPr marL="0" indent="0">
              <a:buNone/>
            </a:pPr>
            <a:r>
              <a:rPr lang="en-US" sz="1600" dirty="0"/>
              <a:t>In the Technology Transitions Order of August 2015, the Commission notes that “communications are rapidly transitioning away from” TDM-based technologies to “new, all-IP multimedia networks.” The intermingling of legacy communications technologies with advanced communications technologies introduces new threat vectors and cyber risk.  Recently, this issue has gained greater attention in light of the security threats to Signaling System 7 (SS7) and its IP based version SIGTRAN, a signaling protocol supporting call setup, routing, exchange, and billing functions in communications networks by sending messages between fixed and mobile communications service providers.  The scale of SS7, which is used by carriers all over the world, means that every network subscriber could be vulnerable to these security risks</a:t>
            </a:r>
            <a:r>
              <a:rPr lang="en-US" sz="1600" dirty="0" smtClean="0"/>
              <a:t>.</a:t>
            </a:r>
            <a:endParaRPr lang="en-US" sz="1600" dirty="0"/>
          </a:p>
          <a:p>
            <a:pPr marL="0" indent="0">
              <a:buNone/>
            </a:pPr>
            <a:r>
              <a:rPr lang="en-US" sz="1600" dirty="0"/>
              <a:t>As part of a series of requests to CSRIC, the Commission asked CSRIC to examine vulnerabilities associated with the SS7 protocol and other key communications protocols (e.g., Diameter).  CSRIC Working Group 10 will assess existing and potential threats and current defensive mechanisms and make recommendations to the FCC on how to overcome security challenges present in SS7 and other communications protocols used between communications networks and their impact on the transition to next generation networks.  The first step is the development of a Risk Assessment and Summary Report as </a:t>
            </a:r>
            <a:r>
              <a:rPr lang="en-US" sz="1600" dirty="0" smtClean="0"/>
              <a:t>described herein</a:t>
            </a:r>
            <a:r>
              <a:rPr lang="en-US" sz="1600" dirty="0"/>
              <a:t>. </a:t>
            </a:r>
            <a:endParaRPr lang="en-US" dirty="0"/>
          </a:p>
          <a:p>
            <a:pPr marL="0" indent="0" eaLnBrk="1" hangingPunct="1">
              <a:spcBef>
                <a:spcPts val="600"/>
              </a:spcBef>
              <a:buNone/>
            </a:pPr>
            <a:r>
              <a:rPr lang="en-US" sz="2400" b="1" dirty="0" smtClean="0">
                <a:ea typeface="ＭＳ Ｐゴシック" pitchFamily="34" charset="-128"/>
              </a:rPr>
              <a:t>Deliverables</a:t>
            </a:r>
            <a:r>
              <a:rPr lang="en-US" sz="2400" b="1" dirty="0">
                <a:ea typeface="ＭＳ Ｐゴシック" pitchFamily="34" charset="-128"/>
              </a:rPr>
              <a:t>:</a:t>
            </a:r>
            <a:r>
              <a:rPr lang="en-US" sz="2400" dirty="0">
                <a:ea typeface="ＭＳ Ｐゴシック" pitchFamily="34" charset="-128"/>
              </a:rPr>
              <a:t>  </a:t>
            </a:r>
            <a:r>
              <a:rPr lang="en-US" sz="2400" dirty="0" smtClean="0"/>
              <a:t>Risk Assessment and  Final Report </a:t>
            </a:r>
            <a:endParaRPr lang="en-US" sz="2400" dirty="0"/>
          </a:p>
          <a:p>
            <a:pPr marL="0" indent="0" eaLnBrk="1" hangingPunct="1">
              <a:spcBef>
                <a:spcPts val="600"/>
              </a:spcBef>
              <a:buFont typeface="Arial" charset="0"/>
              <a:buNone/>
            </a:pPr>
            <a:endParaRPr lang="en-US" sz="2400" dirty="0" smtClean="0">
              <a:ea typeface="ＭＳ Ｐゴシック" pitchFamily="34" charset="-128"/>
            </a:endParaRPr>
          </a:p>
          <a:p>
            <a:pPr marL="0" indent="0" eaLnBrk="1" hangingPunct="1">
              <a:spcBef>
                <a:spcPts val="600"/>
              </a:spcBef>
              <a:buFont typeface="Arial" charset="0"/>
              <a:buNone/>
            </a:pPr>
            <a:endParaRPr lang="en-US" sz="2400" dirty="0">
              <a:ea typeface="ＭＳ Ｐゴシック" pitchFamily="34" charset="-128"/>
            </a:endParaRPr>
          </a:p>
        </p:txBody>
      </p:sp>
      <p:pic>
        <p:nvPicPr>
          <p:cNvPr id="3077"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9388" y="42026"/>
            <a:ext cx="1787525" cy="10937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5"/>
          <p:cNvSpPr txBox="1">
            <a:spLocks noGrp="1"/>
          </p:cNvSpPr>
          <p:nvPr/>
        </p:nvSpPr>
        <p:spPr bwMode="auto">
          <a:xfrm>
            <a:off x="6553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34" charset="-128"/>
              </a:defRPr>
            </a:lvl9pPr>
          </a:lstStyle>
          <a:p>
            <a:pPr algn="r" eaLnBrk="1" hangingPunct="1"/>
            <a:fld id="{6CAE1DE9-F4EF-468D-9116-DB6A9365EEBE}" type="slidenum">
              <a:rPr lang="en-US" sz="1200">
                <a:solidFill>
                  <a:srgbClr val="898989"/>
                </a:solidFill>
                <a:latin typeface="Calibri" pitchFamily="34" charset="0"/>
              </a:rPr>
              <a:pPr algn="r" eaLnBrk="1" hangingPunct="1"/>
              <a:t>3</a:t>
            </a:fld>
            <a:endParaRPr lang="en-US" sz="1200" dirty="0">
              <a:solidFill>
                <a:srgbClr val="898989"/>
              </a:solidFill>
              <a:latin typeface="Calibri" pitchFamily="34" charset="0"/>
            </a:endParaRPr>
          </a:p>
        </p:txBody>
      </p:sp>
      <p:sp>
        <p:nvSpPr>
          <p:cNvPr id="4099" name="Title 1"/>
          <p:cNvSpPr>
            <a:spLocks noGrp="1"/>
          </p:cNvSpPr>
          <p:nvPr>
            <p:ph type="title" idx="4294967295"/>
          </p:nvPr>
        </p:nvSpPr>
        <p:spPr>
          <a:xfrm>
            <a:off x="457200" y="176643"/>
            <a:ext cx="8229600" cy="981220"/>
          </a:xfrm>
        </p:spPr>
        <p:txBody>
          <a:bodyPr/>
          <a:lstStyle/>
          <a:p>
            <a:pPr eaLnBrk="1" hangingPunct="1"/>
            <a:r>
              <a:rPr lang="en-US" sz="4000" dirty="0" smtClean="0">
                <a:ea typeface="ＭＳ Ｐゴシック" pitchFamily="34" charset="-128"/>
              </a:rPr>
              <a:t>WG10 </a:t>
            </a:r>
            <a:r>
              <a:rPr lang="en-US" sz="4000" dirty="0">
                <a:ea typeface="ＭＳ Ｐゴシック" pitchFamily="34" charset="-128"/>
              </a:rPr>
              <a:t>Members</a:t>
            </a:r>
          </a:p>
        </p:txBody>
      </p:sp>
      <p:pic>
        <p:nvPicPr>
          <p:cNvPr id="4101"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9388" y="2466"/>
            <a:ext cx="1787525" cy="10937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Rectangle 1"/>
          <p:cNvSpPr/>
          <p:nvPr/>
        </p:nvSpPr>
        <p:spPr>
          <a:xfrm>
            <a:off x="284482" y="1187468"/>
            <a:ext cx="8575035" cy="1261884"/>
          </a:xfrm>
          <a:prstGeom prst="rect">
            <a:avLst/>
          </a:prstGeom>
        </p:spPr>
        <p:txBody>
          <a:bodyPr wrap="square" numCol="2">
            <a:spAutoFit/>
          </a:bodyPr>
          <a:lstStyle/>
          <a:p>
            <a:r>
              <a:rPr lang="en-US" sz="1600" dirty="0" smtClean="0">
                <a:latin typeface="+mn-lt"/>
                <a:cs typeface="Calibri" pitchFamily="34" charset="0"/>
              </a:rPr>
              <a:t>John Kimmins, </a:t>
            </a:r>
            <a:r>
              <a:rPr lang="en-US" sz="1600" dirty="0">
                <a:latin typeface="+mn-lt"/>
                <a:cs typeface="Calibri" pitchFamily="34" charset="0"/>
              </a:rPr>
              <a:t>Co-chair </a:t>
            </a:r>
            <a:r>
              <a:rPr lang="en-US" sz="1600" dirty="0" smtClean="0">
                <a:latin typeface="+mn-lt"/>
                <a:cs typeface="Calibri" pitchFamily="34" charset="0"/>
              </a:rPr>
              <a:t>(iconectiv)</a:t>
            </a:r>
            <a:endParaRPr lang="en-US" sz="1600" dirty="0">
              <a:latin typeface="+mn-lt"/>
              <a:cs typeface="Calibri" pitchFamily="34" charset="0"/>
            </a:endParaRPr>
          </a:p>
          <a:p>
            <a:r>
              <a:rPr lang="en-US" sz="1600" dirty="0" smtClean="0">
                <a:latin typeface="+mn-lt"/>
                <a:cs typeface="Calibri" pitchFamily="34" charset="0"/>
              </a:rPr>
              <a:t>Danny McPherson, Co-chair (Verisign)</a:t>
            </a:r>
          </a:p>
          <a:p>
            <a:r>
              <a:rPr lang="en-US" sz="1600" dirty="0" smtClean="0">
                <a:latin typeface="+mn-lt"/>
                <a:cs typeface="Calibri" pitchFamily="34" charset="0"/>
              </a:rPr>
              <a:t>Steven McKinnon, FCC Liaison</a:t>
            </a:r>
          </a:p>
          <a:p>
            <a:endParaRPr lang="en-US" sz="1400" dirty="0" smtClean="0">
              <a:latin typeface="+mn-lt"/>
              <a:cs typeface="Calibri" pitchFamily="34" charset="0"/>
            </a:endParaRPr>
          </a:p>
          <a:p>
            <a:endParaRPr lang="en-US" sz="1400" dirty="0">
              <a:latin typeface="+mn-lt"/>
              <a:cs typeface="Calibri" pitchFamily="34" charset="0"/>
            </a:endParaRPr>
          </a:p>
        </p:txBody>
      </p:sp>
      <p:graphicFrame>
        <p:nvGraphicFramePr>
          <p:cNvPr id="4" name="Table 3"/>
          <p:cNvGraphicFramePr>
            <a:graphicFrameLocks noGrp="1"/>
          </p:cNvGraphicFramePr>
          <p:nvPr>
            <p:extLst>
              <p:ext uri="{D42A27DB-BD31-4B8C-83A1-F6EECF244321}">
                <p14:modId xmlns:p14="http://schemas.microsoft.com/office/powerpoint/2010/main" val="814868971"/>
              </p:ext>
            </p:extLst>
          </p:nvPr>
        </p:nvGraphicFramePr>
        <p:xfrm>
          <a:off x="1380227" y="2096211"/>
          <a:ext cx="6469812" cy="3347059"/>
        </p:xfrm>
        <a:graphic>
          <a:graphicData uri="http://schemas.openxmlformats.org/drawingml/2006/table">
            <a:tbl>
              <a:tblPr firstRow="1" firstCol="1" bandRow="1"/>
              <a:tblGrid>
                <a:gridCol w="3234569"/>
                <a:gridCol w="3235243"/>
              </a:tblGrid>
              <a:tr h="209191">
                <a:tc>
                  <a:txBody>
                    <a:bodyPr/>
                    <a:lstStyle/>
                    <a:p>
                      <a:pPr marL="0" marR="0" algn="ctr">
                        <a:spcBef>
                          <a:spcPts val="0"/>
                        </a:spcBef>
                        <a:spcAft>
                          <a:spcPts val="0"/>
                        </a:spcAft>
                      </a:pPr>
                      <a:r>
                        <a:rPr lang="en-US" sz="1200" b="1" dirty="0">
                          <a:solidFill>
                            <a:srgbClr val="FFFFFF"/>
                          </a:solidFill>
                          <a:effectLst/>
                          <a:latin typeface="Times New Roman" panose="02020603050405020304" pitchFamily="18" charset="0"/>
                          <a:ea typeface="Times New Roman" panose="02020603050405020304" pitchFamily="18" charset="0"/>
                        </a:rPr>
                        <a:t>Name</a:t>
                      </a:r>
                      <a:endParaRPr lang="en-US" sz="12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tc>
                  <a:txBody>
                    <a:bodyPr/>
                    <a:lstStyle/>
                    <a:p>
                      <a:pPr marL="0" marR="0" algn="ctr">
                        <a:spcBef>
                          <a:spcPts val="0"/>
                        </a:spcBef>
                        <a:spcAft>
                          <a:spcPts val="0"/>
                        </a:spcAft>
                      </a:pPr>
                      <a:r>
                        <a:rPr lang="en-US" sz="1200" b="1" dirty="0">
                          <a:solidFill>
                            <a:srgbClr val="FFFFFF"/>
                          </a:solidFill>
                          <a:effectLst/>
                          <a:latin typeface="Times New Roman" panose="02020603050405020304" pitchFamily="18" charset="0"/>
                          <a:ea typeface="Times New Roman" panose="02020603050405020304" pitchFamily="18" charset="0"/>
                        </a:rPr>
                        <a:t>Company</a:t>
                      </a:r>
                      <a:endParaRPr lang="en-US" sz="12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tr>
              <a:tr h="174326">
                <a:tc>
                  <a:txBody>
                    <a:bodyPr/>
                    <a:lstStyle/>
                    <a:p>
                      <a:pPr marL="0" marR="0" algn="ctr">
                        <a:spcBef>
                          <a:spcPts val="0"/>
                        </a:spcBef>
                        <a:spcAft>
                          <a:spcPts val="0"/>
                        </a:spcAft>
                      </a:pPr>
                      <a:r>
                        <a:rPr lang="en-US" sz="1000">
                          <a:effectLst/>
                          <a:latin typeface="Times New Roman" panose="02020603050405020304" pitchFamily="18" charset="0"/>
                          <a:ea typeface="Times New Roman" panose="02020603050405020304" pitchFamily="18" charset="0"/>
                        </a:rPr>
                        <a:t>Kathy Blasco</a:t>
                      </a:r>
                      <a:endParaRPr lang="en-US" sz="12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Times New Roman" panose="02020603050405020304" pitchFamily="18" charset="0"/>
                          <a:ea typeface="Times New Roman" panose="02020603050405020304" pitchFamily="18" charset="0"/>
                        </a:rPr>
                        <a:t>DHS</a:t>
                      </a:r>
                      <a:endParaRPr lang="en-US" sz="12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4326">
                <a:tc>
                  <a:txBody>
                    <a:bodyPr/>
                    <a:lstStyle/>
                    <a:p>
                      <a:pPr marL="0" marR="0" algn="ctr">
                        <a:spcBef>
                          <a:spcPts val="0"/>
                        </a:spcBef>
                        <a:spcAft>
                          <a:spcPts val="0"/>
                        </a:spcAft>
                      </a:pPr>
                      <a:r>
                        <a:rPr lang="en-US" sz="1000">
                          <a:effectLst/>
                          <a:latin typeface="Times New Roman" panose="02020603050405020304" pitchFamily="18" charset="0"/>
                          <a:ea typeface="Times New Roman" panose="02020603050405020304" pitchFamily="18" charset="0"/>
                        </a:rPr>
                        <a:t>Kevin Briggs</a:t>
                      </a:r>
                      <a:endParaRPr lang="en-US" sz="12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Times New Roman" panose="02020603050405020304" pitchFamily="18" charset="0"/>
                          <a:ea typeface="Times New Roman" panose="02020603050405020304" pitchFamily="18" charset="0"/>
                        </a:rPr>
                        <a:t>DHS</a:t>
                      </a:r>
                      <a:endParaRPr lang="en-US" sz="12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4326">
                <a:tc>
                  <a:txBody>
                    <a:bodyPr/>
                    <a:lstStyle/>
                    <a:p>
                      <a:pPr marL="0" marR="0" algn="ctr">
                        <a:spcBef>
                          <a:spcPts val="0"/>
                        </a:spcBef>
                        <a:spcAft>
                          <a:spcPts val="0"/>
                        </a:spcAft>
                      </a:pPr>
                      <a:r>
                        <a:rPr lang="en-US" sz="1000">
                          <a:effectLst/>
                          <a:latin typeface="Times New Roman" panose="02020603050405020304" pitchFamily="18" charset="0"/>
                          <a:ea typeface="Times New Roman" panose="02020603050405020304" pitchFamily="18" charset="0"/>
                        </a:rPr>
                        <a:t>Shawn Clark</a:t>
                      </a:r>
                      <a:endParaRPr lang="en-US" sz="12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Times New Roman" panose="02020603050405020304" pitchFamily="18" charset="0"/>
                          <a:ea typeface="Times New Roman" panose="02020603050405020304" pitchFamily="18" charset="0"/>
                        </a:rPr>
                        <a:t>Comcast</a:t>
                      </a:r>
                      <a:endParaRPr lang="en-US" sz="12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4326">
                <a:tc>
                  <a:txBody>
                    <a:bodyPr/>
                    <a:lstStyle/>
                    <a:p>
                      <a:pPr marL="0" marR="0" algn="ctr">
                        <a:spcBef>
                          <a:spcPts val="0"/>
                        </a:spcBef>
                        <a:spcAft>
                          <a:spcPts val="0"/>
                        </a:spcAft>
                      </a:pPr>
                      <a:r>
                        <a:rPr lang="en-US" sz="1000">
                          <a:effectLst/>
                          <a:latin typeface="Times New Roman" panose="02020603050405020304" pitchFamily="18" charset="0"/>
                          <a:ea typeface="Times New Roman" panose="02020603050405020304" pitchFamily="18" charset="0"/>
                        </a:rPr>
                        <a:t>Martin Dolly</a:t>
                      </a:r>
                      <a:endParaRPr lang="en-US" sz="12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Times New Roman" panose="02020603050405020304" pitchFamily="18" charset="0"/>
                          <a:ea typeface="Times New Roman" panose="02020603050405020304" pitchFamily="18" charset="0"/>
                        </a:rPr>
                        <a:t>ATIS</a:t>
                      </a:r>
                      <a:endParaRPr lang="en-US" sz="12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4326">
                <a:tc>
                  <a:txBody>
                    <a:bodyPr/>
                    <a:lstStyle/>
                    <a:p>
                      <a:pPr marL="0" marR="0" algn="ctr">
                        <a:spcBef>
                          <a:spcPts val="0"/>
                        </a:spcBef>
                        <a:spcAft>
                          <a:spcPts val="0"/>
                        </a:spcAft>
                      </a:pPr>
                      <a:r>
                        <a:rPr lang="en-US" sz="1000">
                          <a:effectLst/>
                          <a:latin typeface="Times New Roman" panose="02020603050405020304" pitchFamily="18" charset="0"/>
                          <a:ea typeface="Times New Roman" panose="02020603050405020304" pitchFamily="18" charset="0"/>
                        </a:rPr>
                        <a:t>Mark Easley</a:t>
                      </a:r>
                      <a:endParaRPr lang="en-US" sz="12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Times New Roman" panose="02020603050405020304" pitchFamily="18" charset="0"/>
                          <a:ea typeface="Times New Roman" panose="02020603050405020304" pitchFamily="18" charset="0"/>
                        </a:rPr>
                        <a:t>AT&amp;T</a:t>
                      </a:r>
                      <a:endParaRPr lang="en-US" sz="12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4326">
                <a:tc>
                  <a:txBody>
                    <a:bodyPr/>
                    <a:lstStyle/>
                    <a:p>
                      <a:pPr marL="0" marR="0" algn="ctr">
                        <a:spcBef>
                          <a:spcPts val="0"/>
                        </a:spcBef>
                        <a:spcAft>
                          <a:spcPts val="0"/>
                        </a:spcAft>
                      </a:pPr>
                      <a:r>
                        <a:rPr lang="en-US" sz="1000">
                          <a:effectLst/>
                          <a:latin typeface="Times New Roman" panose="02020603050405020304" pitchFamily="18" charset="0"/>
                          <a:ea typeface="Times New Roman" panose="02020603050405020304" pitchFamily="18" charset="0"/>
                        </a:rPr>
                        <a:t>Joshua Franklin</a:t>
                      </a:r>
                      <a:endParaRPr lang="en-US" sz="12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Times New Roman" panose="02020603050405020304" pitchFamily="18" charset="0"/>
                          <a:ea typeface="Times New Roman" panose="02020603050405020304" pitchFamily="18" charset="0"/>
                        </a:rPr>
                        <a:t>NIST</a:t>
                      </a:r>
                      <a:endParaRPr lang="en-US" sz="12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4326">
                <a:tc>
                  <a:txBody>
                    <a:bodyPr/>
                    <a:lstStyle/>
                    <a:p>
                      <a:pPr marL="0" marR="0" algn="ctr">
                        <a:spcBef>
                          <a:spcPts val="0"/>
                        </a:spcBef>
                        <a:spcAft>
                          <a:spcPts val="0"/>
                        </a:spcAft>
                      </a:pPr>
                      <a:r>
                        <a:rPr lang="en-US" sz="1000">
                          <a:effectLst/>
                          <a:latin typeface="Times New Roman" panose="02020603050405020304" pitchFamily="18" charset="0"/>
                          <a:ea typeface="Times New Roman" panose="02020603050405020304" pitchFamily="18" charset="0"/>
                        </a:rPr>
                        <a:t>John Gallagher</a:t>
                      </a:r>
                      <a:endParaRPr lang="en-US" sz="12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Times New Roman" panose="02020603050405020304" pitchFamily="18" charset="0"/>
                          <a:ea typeface="Times New Roman" panose="02020603050405020304" pitchFamily="18" charset="0"/>
                        </a:rPr>
                        <a:t>Sprint</a:t>
                      </a:r>
                      <a:endParaRPr lang="en-US" sz="12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4326">
                <a:tc>
                  <a:txBody>
                    <a:bodyPr/>
                    <a:lstStyle/>
                    <a:p>
                      <a:pPr marL="0" marR="0" algn="ctr">
                        <a:spcBef>
                          <a:spcPts val="0"/>
                        </a:spcBef>
                        <a:spcAft>
                          <a:spcPts val="0"/>
                        </a:spcAft>
                      </a:pPr>
                      <a:r>
                        <a:rPr lang="en-US" sz="1000">
                          <a:effectLst/>
                          <a:latin typeface="Times New Roman" panose="02020603050405020304" pitchFamily="18" charset="0"/>
                          <a:ea typeface="Times New Roman" panose="02020603050405020304" pitchFamily="18" charset="0"/>
                        </a:rPr>
                        <a:t>Mohammad Khaled</a:t>
                      </a:r>
                      <a:endParaRPr lang="en-US" sz="12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Times New Roman" panose="02020603050405020304" pitchFamily="18" charset="0"/>
                          <a:ea typeface="Times New Roman" panose="02020603050405020304" pitchFamily="18" charset="0"/>
                        </a:rPr>
                        <a:t>Nokia</a:t>
                      </a:r>
                      <a:endParaRPr lang="en-US" sz="12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4326">
                <a:tc>
                  <a:txBody>
                    <a:bodyPr/>
                    <a:lstStyle/>
                    <a:p>
                      <a:pPr marL="0" marR="0" algn="ctr">
                        <a:spcBef>
                          <a:spcPts val="0"/>
                        </a:spcBef>
                        <a:spcAft>
                          <a:spcPts val="0"/>
                        </a:spcAft>
                      </a:pPr>
                      <a:r>
                        <a:rPr lang="en-US" sz="1000" dirty="0">
                          <a:effectLst/>
                          <a:latin typeface="Times New Roman" panose="02020603050405020304" pitchFamily="18" charset="0"/>
                          <a:ea typeface="Times New Roman" panose="02020603050405020304" pitchFamily="18" charset="0"/>
                        </a:rPr>
                        <a:t>Philip </a:t>
                      </a:r>
                      <a:r>
                        <a:rPr lang="en-US" sz="1000" dirty="0" err="1">
                          <a:effectLst/>
                          <a:latin typeface="Times New Roman" panose="02020603050405020304" pitchFamily="18" charset="0"/>
                          <a:ea typeface="Times New Roman" panose="02020603050405020304" pitchFamily="18" charset="0"/>
                        </a:rPr>
                        <a:t>Linse</a:t>
                      </a:r>
                      <a:endParaRPr lang="en-US" sz="12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Times New Roman" panose="02020603050405020304" pitchFamily="18" charset="0"/>
                          <a:ea typeface="Times New Roman" panose="02020603050405020304" pitchFamily="18" charset="0"/>
                        </a:rPr>
                        <a:t>CenturyLink</a:t>
                      </a:r>
                      <a:endParaRPr lang="en-US" sz="12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4326">
                <a:tc>
                  <a:txBody>
                    <a:bodyPr/>
                    <a:lstStyle/>
                    <a:p>
                      <a:pPr marL="0" marR="0" algn="ctr">
                        <a:spcBef>
                          <a:spcPts val="0"/>
                        </a:spcBef>
                        <a:spcAft>
                          <a:spcPts val="0"/>
                        </a:spcAft>
                      </a:pPr>
                      <a:r>
                        <a:rPr lang="en-US" sz="1000" dirty="0">
                          <a:effectLst/>
                          <a:latin typeface="Times New Roman" panose="02020603050405020304" pitchFamily="18" charset="0"/>
                          <a:ea typeface="Times New Roman" panose="02020603050405020304" pitchFamily="18" charset="0"/>
                        </a:rPr>
                        <a:t>Tim Lorello</a:t>
                      </a:r>
                      <a:endParaRPr lang="en-US" sz="12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err="1">
                          <a:effectLst/>
                          <a:latin typeface="Times New Roman" panose="02020603050405020304" pitchFamily="18" charset="0"/>
                          <a:ea typeface="Times New Roman" panose="02020603050405020304" pitchFamily="18" charset="0"/>
                        </a:rPr>
                        <a:t>Seculore</a:t>
                      </a:r>
                      <a:r>
                        <a:rPr lang="en-US" sz="1000" dirty="0">
                          <a:effectLst/>
                          <a:latin typeface="Times New Roman" panose="02020603050405020304" pitchFamily="18" charset="0"/>
                          <a:ea typeface="Times New Roman" panose="02020603050405020304" pitchFamily="18" charset="0"/>
                        </a:rPr>
                        <a:t> Solutions LLC</a:t>
                      </a:r>
                      <a:endParaRPr lang="en-US" sz="12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4326">
                <a:tc>
                  <a:txBody>
                    <a:bodyPr/>
                    <a:lstStyle/>
                    <a:p>
                      <a:pPr marL="0" marR="0" algn="ctr">
                        <a:spcBef>
                          <a:spcPts val="0"/>
                        </a:spcBef>
                        <a:spcAft>
                          <a:spcPts val="0"/>
                        </a:spcAft>
                      </a:pPr>
                      <a:r>
                        <a:rPr lang="en-US" sz="1000" dirty="0">
                          <a:effectLst/>
                          <a:latin typeface="Times New Roman" panose="02020603050405020304" pitchFamily="18" charset="0"/>
                          <a:ea typeface="Times New Roman" panose="02020603050405020304" pitchFamily="18" charset="0"/>
                        </a:rPr>
                        <a:t>John Marinho – Lead Editor</a:t>
                      </a:r>
                      <a:endParaRPr lang="en-US" sz="12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effectLst/>
                          <a:latin typeface="Times New Roman" panose="02020603050405020304" pitchFamily="18" charset="0"/>
                          <a:ea typeface="Times New Roman" panose="02020603050405020304" pitchFamily="18" charset="0"/>
                        </a:rPr>
                        <a:t>CTIA</a:t>
                      </a:r>
                      <a:endParaRPr lang="en-US" sz="12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4326">
                <a:tc>
                  <a:txBody>
                    <a:bodyPr/>
                    <a:lstStyle/>
                    <a:p>
                      <a:pPr marL="0" marR="0" algn="ctr">
                        <a:spcBef>
                          <a:spcPts val="0"/>
                        </a:spcBef>
                        <a:spcAft>
                          <a:spcPts val="0"/>
                        </a:spcAft>
                      </a:pPr>
                      <a:r>
                        <a:rPr lang="en-US" sz="1000" dirty="0">
                          <a:effectLst/>
                          <a:latin typeface="Times New Roman" panose="02020603050405020304" pitchFamily="18" charset="0"/>
                          <a:ea typeface="Times New Roman" panose="02020603050405020304" pitchFamily="18" charset="0"/>
                        </a:rPr>
                        <a:t>Drew Morin</a:t>
                      </a:r>
                      <a:endParaRPr lang="en-US" sz="12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effectLst/>
                          <a:latin typeface="Times New Roman" panose="02020603050405020304" pitchFamily="18" charset="0"/>
                          <a:ea typeface="Times New Roman" panose="02020603050405020304" pitchFamily="18" charset="0"/>
                        </a:rPr>
                        <a:t>T-Mobile</a:t>
                      </a:r>
                      <a:endParaRPr lang="en-US" sz="12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4326">
                <a:tc>
                  <a:txBody>
                    <a:bodyPr/>
                    <a:lstStyle/>
                    <a:p>
                      <a:pPr marL="0" marR="0" algn="ctr">
                        <a:spcBef>
                          <a:spcPts val="0"/>
                        </a:spcBef>
                        <a:spcAft>
                          <a:spcPts val="0"/>
                        </a:spcAft>
                      </a:pPr>
                      <a:r>
                        <a:rPr lang="en-US" sz="1000" dirty="0">
                          <a:effectLst/>
                          <a:latin typeface="Times New Roman" panose="02020603050405020304" pitchFamily="18" charset="0"/>
                          <a:ea typeface="Times New Roman" panose="02020603050405020304" pitchFamily="18" charset="0"/>
                        </a:rPr>
                        <a:t>Donald Morris-Jones</a:t>
                      </a:r>
                      <a:endParaRPr lang="en-US" sz="12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effectLst/>
                          <a:latin typeface="Times New Roman" panose="02020603050405020304" pitchFamily="18" charset="0"/>
                          <a:ea typeface="Times New Roman" panose="02020603050405020304" pitchFamily="18" charset="0"/>
                        </a:rPr>
                        <a:t>DHS</a:t>
                      </a:r>
                      <a:endParaRPr lang="en-US" sz="12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4326">
                <a:tc>
                  <a:txBody>
                    <a:bodyPr/>
                    <a:lstStyle/>
                    <a:p>
                      <a:pPr marL="0" marR="0" algn="ctr">
                        <a:spcBef>
                          <a:spcPts val="0"/>
                        </a:spcBef>
                        <a:spcAft>
                          <a:spcPts val="0"/>
                        </a:spcAft>
                      </a:pPr>
                      <a:r>
                        <a:rPr lang="en-US" sz="1000" dirty="0">
                          <a:effectLst/>
                          <a:latin typeface="Times New Roman" panose="02020603050405020304" pitchFamily="18" charset="0"/>
                          <a:ea typeface="Times New Roman" panose="02020603050405020304" pitchFamily="18" charset="0"/>
                        </a:rPr>
                        <a:t>Dave Nolan</a:t>
                      </a:r>
                      <a:endParaRPr lang="en-US" sz="12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effectLst/>
                          <a:latin typeface="Times New Roman" panose="02020603050405020304" pitchFamily="18" charset="0"/>
                          <a:ea typeface="Times New Roman" panose="02020603050405020304" pitchFamily="18" charset="0"/>
                        </a:rPr>
                        <a:t>DHS</a:t>
                      </a:r>
                      <a:endParaRPr lang="en-US" sz="12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4326">
                <a:tc>
                  <a:txBody>
                    <a:bodyPr/>
                    <a:lstStyle/>
                    <a:p>
                      <a:pPr marL="0" marR="0" algn="ctr">
                        <a:spcBef>
                          <a:spcPts val="0"/>
                        </a:spcBef>
                        <a:spcAft>
                          <a:spcPts val="0"/>
                        </a:spcAft>
                      </a:pPr>
                      <a:r>
                        <a:rPr lang="en-US" sz="1000" dirty="0" err="1">
                          <a:effectLst/>
                          <a:latin typeface="Times New Roman" panose="02020603050405020304" pitchFamily="18" charset="0"/>
                          <a:ea typeface="Times New Roman" panose="02020603050405020304" pitchFamily="18" charset="0"/>
                        </a:rPr>
                        <a:t>Nilesh</a:t>
                      </a:r>
                      <a:r>
                        <a:rPr lang="en-US" sz="1000" dirty="0">
                          <a:effectLst/>
                          <a:latin typeface="Times New Roman" panose="02020603050405020304" pitchFamily="18" charset="0"/>
                          <a:ea typeface="Times New Roman" panose="02020603050405020304" pitchFamily="18" charset="0"/>
                        </a:rPr>
                        <a:t> </a:t>
                      </a:r>
                      <a:r>
                        <a:rPr lang="en-US" sz="1000" dirty="0" err="1">
                          <a:effectLst/>
                          <a:latin typeface="Times New Roman" panose="02020603050405020304" pitchFamily="18" charset="0"/>
                          <a:ea typeface="Times New Roman" panose="02020603050405020304" pitchFamily="18" charset="0"/>
                        </a:rPr>
                        <a:t>Ranjan</a:t>
                      </a:r>
                      <a:endParaRPr lang="en-US" sz="12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effectLst/>
                          <a:latin typeface="Times New Roman" panose="02020603050405020304" pitchFamily="18" charset="0"/>
                          <a:ea typeface="Times New Roman" panose="02020603050405020304" pitchFamily="18" charset="0"/>
                        </a:rPr>
                        <a:t>T-Mobile</a:t>
                      </a:r>
                      <a:endParaRPr lang="en-US" sz="12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4326">
                <a:tc>
                  <a:txBody>
                    <a:bodyPr/>
                    <a:lstStyle/>
                    <a:p>
                      <a:pPr marL="0" marR="0" algn="ctr">
                        <a:spcBef>
                          <a:spcPts val="0"/>
                        </a:spcBef>
                        <a:spcAft>
                          <a:spcPts val="0"/>
                        </a:spcAft>
                      </a:pPr>
                      <a:r>
                        <a:rPr lang="en-US" sz="1000" dirty="0">
                          <a:effectLst/>
                          <a:latin typeface="Times New Roman" panose="02020603050405020304" pitchFamily="18" charset="0"/>
                          <a:ea typeface="Times New Roman" panose="02020603050405020304" pitchFamily="18" charset="0"/>
                        </a:rPr>
                        <a:t>Travis Russell</a:t>
                      </a:r>
                      <a:endParaRPr lang="en-US" sz="12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effectLst/>
                          <a:latin typeface="Times New Roman" panose="02020603050405020304" pitchFamily="18" charset="0"/>
                          <a:ea typeface="Times New Roman" panose="02020603050405020304" pitchFamily="18" charset="0"/>
                        </a:rPr>
                        <a:t>Oracle Communications</a:t>
                      </a:r>
                      <a:endParaRPr lang="en-US" sz="12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4326">
                <a:tc>
                  <a:txBody>
                    <a:bodyPr/>
                    <a:lstStyle/>
                    <a:p>
                      <a:pPr marL="0" marR="0" algn="ctr">
                        <a:spcBef>
                          <a:spcPts val="0"/>
                        </a:spcBef>
                        <a:spcAft>
                          <a:spcPts val="0"/>
                        </a:spcAft>
                      </a:pPr>
                      <a:r>
                        <a:rPr lang="en-US" sz="1000" dirty="0" err="1">
                          <a:effectLst/>
                          <a:latin typeface="Times New Roman" panose="02020603050405020304" pitchFamily="18" charset="0"/>
                          <a:ea typeface="Times New Roman" panose="02020603050405020304" pitchFamily="18" charset="0"/>
                        </a:rPr>
                        <a:t>Xiaomei</a:t>
                      </a:r>
                      <a:r>
                        <a:rPr lang="en-US" sz="1000" dirty="0">
                          <a:effectLst/>
                          <a:latin typeface="Times New Roman" panose="02020603050405020304" pitchFamily="18" charset="0"/>
                          <a:ea typeface="Times New Roman" panose="02020603050405020304" pitchFamily="18" charset="0"/>
                        </a:rPr>
                        <a:t> Wang</a:t>
                      </a:r>
                      <a:endParaRPr lang="en-US" sz="12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effectLst/>
                          <a:latin typeface="Times New Roman" panose="02020603050405020304" pitchFamily="18" charset="0"/>
                          <a:ea typeface="Times New Roman" panose="02020603050405020304" pitchFamily="18" charset="0"/>
                        </a:rPr>
                        <a:t>Verizon Wireless</a:t>
                      </a:r>
                      <a:endParaRPr lang="en-US" sz="12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4326">
                <a:tc>
                  <a:txBody>
                    <a:bodyPr/>
                    <a:lstStyle/>
                    <a:p>
                      <a:pPr marL="0" marR="0" algn="ctr">
                        <a:spcBef>
                          <a:spcPts val="0"/>
                        </a:spcBef>
                        <a:spcAft>
                          <a:spcPts val="0"/>
                        </a:spcAft>
                      </a:pPr>
                      <a:r>
                        <a:rPr lang="en-US" sz="1000" dirty="0">
                          <a:effectLst/>
                          <a:latin typeface="Times New Roman" panose="02020603050405020304" pitchFamily="18" charset="0"/>
                          <a:ea typeface="Times New Roman" panose="02020603050405020304" pitchFamily="18" charset="0"/>
                        </a:rPr>
                        <a:t>Kathy </a:t>
                      </a:r>
                      <a:r>
                        <a:rPr lang="en-US" sz="1000" dirty="0" err="1">
                          <a:effectLst/>
                          <a:latin typeface="Times New Roman" panose="02020603050405020304" pitchFamily="18" charset="0"/>
                          <a:ea typeface="Times New Roman" panose="02020603050405020304" pitchFamily="18" charset="0"/>
                        </a:rPr>
                        <a:t>Whitbeck</a:t>
                      </a:r>
                      <a:endParaRPr lang="en-US" sz="12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err="1">
                          <a:effectLst/>
                          <a:latin typeface="Times New Roman" panose="02020603050405020304" pitchFamily="18" charset="0"/>
                          <a:ea typeface="Times New Roman" panose="02020603050405020304" pitchFamily="18" charset="0"/>
                        </a:rPr>
                        <a:t>Nsight</a:t>
                      </a:r>
                      <a:endParaRPr lang="en-US" sz="12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7" name="Rectangle 6"/>
          <p:cNvSpPr/>
          <p:nvPr/>
        </p:nvSpPr>
        <p:spPr>
          <a:xfrm>
            <a:off x="232923" y="5519795"/>
            <a:ext cx="4572000" cy="1077218"/>
          </a:xfrm>
          <a:prstGeom prst="rect">
            <a:avLst/>
          </a:prstGeom>
        </p:spPr>
        <p:txBody>
          <a:bodyPr wrap="square">
            <a:spAutoFit/>
          </a:bodyPr>
          <a:lstStyle/>
          <a:p>
            <a:pPr marL="0" marR="0">
              <a:spcBef>
                <a:spcPts val="0"/>
              </a:spcBef>
              <a:spcAft>
                <a:spcPts val="0"/>
              </a:spcAft>
            </a:pPr>
            <a:r>
              <a:rPr lang="en-US" sz="1600" b="1" dirty="0">
                <a:latin typeface="Calibri" panose="020F0502020204030204" pitchFamily="34" charset="0"/>
                <a:ea typeface="Times New Roman" panose="02020603050405020304" pitchFamily="18" charset="0"/>
              </a:rPr>
              <a:t>Subject Matter Experts (SMEs</a:t>
            </a:r>
            <a:r>
              <a:rPr lang="en-US" sz="1600" b="1" dirty="0" smtClean="0">
                <a:latin typeface="Calibri" panose="020F0502020204030204" pitchFamily="34" charset="0"/>
                <a:ea typeface="Times New Roman" panose="02020603050405020304" pitchFamily="18" charset="0"/>
              </a:rPr>
              <a:t>):</a:t>
            </a:r>
            <a:endParaRPr lang="en-US" sz="1600" dirty="0">
              <a:latin typeface="Calibri" panose="020F0502020204030204" pitchFamily="34" charset="0"/>
              <a:ea typeface="Times New Roman" panose="02020603050405020304" pitchFamily="18" charset="0"/>
            </a:endParaRPr>
          </a:p>
          <a:p>
            <a:pPr marL="0" marR="0">
              <a:spcBef>
                <a:spcPts val="0"/>
              </a:spcBef>
              <a:spcAft>
                <a:spcPts val="0"/>
              </a:spcAft>
            </a:pPr>
            <a:r>
              <a:rPr lang="en-US" sz="1600" dirty="0">
                <a:latin typeface="Calibri" panose="020F0502020204030204" pitchFamily="34" charset="0"/>
                <a:ea typeface="Times New Roman" panose="02020603050405020304" pitchFamily="18" charset="0"/>
              </a:rPr>
              <a:t>Nokia Bell Labs, Silke Holtmanns</a:t>
            </a:r>
          </a:p>
          <a:p>
            <a:pPr marL="0" marR="0">
              <a:spcBef>
                <a:spcPts val="0"/>
              </a:spcBef>
              <a:spcAft>
                <a:spcPts val="0"/>
              </a:spcAft>
            </a:pPr>
            <a:r>
              <a:rPr lang="en-US" sz="1600" dirty="0">
                <a:latin typeface="Calibri" panose="020F0502020204030204" pitchFamily="34" charset="0"/>
                <a:ea typeface="Times New Roman" panose="02020603050405020304" pitchFamily="18" charset="0"/>
              </a:rPr>
              <a:t>Security Research Labs, </a:t>
            </a:r>
            <a:r>
              <a:rPr lang="en-US" sz="1600" dirty="0" err="1">
                <a:latin typeface="Calibri" panose="020F0502020204030204" pitchFamily="34" charset="0"/>
                <a:ea typeface="Times New Roman" panose="02020603050405020304" pitchFamily="18" charset="0"/>
              </a:rPr>
              <a:t>Karsten</a:t>
            </a:r>
            <a:r>
              <a:rPr lang="en-US" sz="1600" dirty="0">
                <a:latin typeface="Calibri" panose="020F0502020204030204" pitchFamily="34" charset="0"/>
                <a:ea typeface="Times New Roman" panose="02020603050405020304" pitchFamily="18" charset="0"/>
              </a:rPr>
              <a:t> </a:t>
            </a:r>
            <a:r>
              <a:rPr lang="en-US" sz="1600" dirty="0" err="1">
                <a:latin typeface="Calibri" panose="020F0502020204030204" pitchFamily="34" charset="0"/>
                <a:ea typeface="Times New Roman" panose="02020603050405020304" pitchFamily="18" charset="0"/>
              </a:rPr>
              <a:t>Nohl</a:t>
            </a:r>
            <a:endParaRPr lang="en-US" sz="1600" dirty="0">
              <a:latin typeface="Calibri" panose="020F0502020204030204" pitchFamily="34" charset="0"/>
              <a:ea typeface="Times New Roman" panose="02020603050405020304" pitchFamily="18" charset="0"/>
            </a:endParaRPr>
          </a:p>
          <a:p>
            <a:pPr marL="0" marR="0">
              <a:spcBef>
                <a:spcPts val="0"/>
              </a:spcBef>
              <a:spcAft>
                <a:spcPts val="0"/>
              </a:spcAft>
            </a:pPr>
            <a:r>
              <a:rPr lang="en-US" sz="1600" dirty="0">
                <a:latin typeface="Calibri" panose="020F0502020204030204" pitchFamily="34" charset="0"/>
                <a:ea typeface="Times New Roman" panose="02020603050405020304" pitchFamily="18" charset="0"/>
              </a:rPr>
              <a:t>Adaptive Mobile, Brian Collins</a:t>
            </a:r>
            <a:endParaRPr lang="en-US" sz="1600" dirty="0">
              <a:effectLst/>
              <a:latin typeface="Calibri" panose="020F0502020204030204" pitchFamily="34" charset="0"/>
              <a:ea typeface="Times New Roman" panose="02020603050405020304" pitchFamily="18" charset="0"/>
            </a:endParaRPr>
          </a:p>
        </p:txBody>
      </p:sp>
    </p:spTree>
    <p:extLst>
      <p:ext uri="{BB962C8B-B14F-4D97-AF65-F5344CB8AC3E}">
        <p14:creationId xmlns:p14="http://schemas.microsoft.com/office/powerpoint/2010/main" val="2351201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fld id="{6729FCF1-003C-4E1E-BDB8-D51394F52A88}" type="slidenum">
              <a:rPr lang="en-US" smtClean="0">
                <a:solidFill>
                  <a:srgbClr val="898989"/>
                </a:solidFill>
                <a:latin typeface="Calibri" pitchFamily="34" charset="0"/>
              </a:rPr>
              <a:pPr eaLnBrk="1" hangingPunct="1"/>
              <a:t>4</a:t>
            </a:fld>
            <a:endParaRPr lang="en-US" dirty="0">
              <a:solidFill>
                <a:srgbClr val="898989"/>
              </a:solidFill>
              <a:latin typeface="Calibri" pitchFamily="34" charset="0"/>
            </a:endParaRPr>
          </a:p>
        </p:txBody>
      </p:sp>
      <p:sp>
        <p:nvSpPr>
          <p:cNvPr id="19459" name="Content Placeholder 2"/>
          <p:cNvSpPr>
            <a:spLocks noGrp="1"/>
          </p:cNvSpPr>
          <p:nvPr>
            <p:ph idx="4294967295"/>
          </p:nvPr>
        </p:nvSpPr>
        <p:spPr>
          <a:xfrm>
            <a:off x="831881" y="2135406"/>
            <a:ext cx="8229600" cy="3703294"/>
          </a:xfrm>
        </p:spPr>
        <p:txBody>
          <a:bodyPr/>
          <a:lstStyle/>
          <a:p>
            <a:pPr marL="231775" indent="-231775" eaLnBrk="1" hangingPunct="1">
              <a:lnSpc>
                <a:spcPct val="90000"/>
              </a:lnSpc>
              <a:spcBef>
                <a:spcPts val="0"/>
              </a:spcBef>
              <a:spcAft>
                <a:spcPts val="600"/>
              </a:spcAft>
            </a:pPr>
            <a:r>
              <a:rPr lang="en-US" sz="3000" dirty="0" smtClean="0">
                <a:ea typeface="ＭＳ Ｐゴシック" pitchFamily="34" charset="-128"/>
              </a:rPr>
              <a:t>Risk Assessment Report</a:t>
            </a:r>
            <a:endParaRPr lang="en-US" sz="3000" dirty="0">
              <a:ea typeface="ＭＳ Ｐゴシック" pitchFamily="34" charset="-128"/>
            </a:endParaRPr>
          </a:p>
          <a:p>
            <a:pPr marL="631825" lvl="1" indent="-231775" eaLnBrk="1" hangingPunct="1">
              <a:lnSpc>
                <a:spcPct val="90000"/>
              </a:lnSpc>
              <a:spcBef>
                <a:spcPts val="0"/>
              </a:spcBef>
              <a:spcAft>
                <a:spcPts val="600"/>
              </a:spcAft>
            </a:pPr>
            <a:r>
              <a:rPr lang="en-US" sz="2600" dirty="0" smtClean="0">
                <a:ea typeface="ＭＳ Ｐゴシック" pitchFamily="34" charset="-128"/>
              </a:rPr>
              <a:t>December 21, 2016</a:t>
            </a:r>
          </a:p>
          <a:p>
            <a:pPr marL="1031875" lvl="2" indent="-231775" eaLnBrk="1" hangingPunct="1">
              <a:lnSpc>
                <a:spcPct val="90000"/>
              </a:lnSpc>
              <a:spcBef>
                <a:spcPts val="0"/>
              </a:spcBef>
              <a:spcAft>
                <a:spcPts val="600"/>
              </a:spcAft>
            </a:pPr>
            <a:r>
              <a:rPr lang="en-US" sz="2200" dirty="0" smtClean="0">
                <a:ea typeface="ＭＳ Ｐゴシック" pitchFamily="34" charset="-128"/>
              </a:rPr>
              <a:t>Restricted Version with Attack Scenarios</a:t>
            </a:r>
          </a:p>
          <a:p>
            <a:pPr marL="1031875" lvl="2" indent="-231775" eaLnBrk="1" hangingPunct="1">
              <a:lnSpc>
                <a:spcPct val="90000"/>
              </a:lnSpc>
              <a:spcBef>
                <a:spcPts val="0"/>
              </a:spcBef>
              <a:spcAft>
                <a:spcPts val="600"/>
              </a:spcAft>
            </a:pPr>
            <a:r>
              <a:rPr lang="en-US" sz="2200" dirty="0" smtClean="0">
                <a:ea typeface="ＭＳ Ｐゴシック" pitchFamily="34" charset="-128"/>
              </a:rPr>
              <a:t>Public Version with Redacted Sections</a:t>
            </a:r>
          </a:p>
          <a:p>
            <a:pPr marL="231775" indent="-231775" eaLnBrk="1" hangingPunct="1">
              <a:lnSpc>
                <a:spcPct val="90000"/>
              </a:lnSpc>
              <a:spcBef>
                <a:spcPts val="0"/>
              </a:spcBef>
              <a:spcAft>
                <a:spcPts val="600"/>
              </a:spcAft>
            </a:pPr>
            <a:r>
              <a:rPr lang="en-US" sz="3000" dirty="0" smtClean="0">
                <a:ea typeface="ＭＳ Ｐゴシック" pitchFamily="34" charset="-128"/>
              </a:rPr>
              <a:t>Summary Report &amp; Recommendations</a:t>
            </a:r>
          </a:p>
          <a:p>
            <a:pPr marL="631825" lvl="1" indent="-231775" eaLnBrk="1" hangingPunct="1">
              <a:lnSpc>
                <a:spcPct val="90000"/>
              </a:lnSpc>
              <a:spcBef>
                <a:spcPts val="0"/>
              </a:spcBef>
              <a:spcAft>
                <a:spcPts val="600"/>
              </a:spcAft>
            </a:pPr>
            <a:r>
              <a:rPr lang="en-US" sz="2600" dirty="0" smtClean="0">
                <a:ea typeface="ＭＳ Ｐゴシック" pitchFamily="34" charset="-128"/>
              </a:rPr>
              <a:t>March 2017</a:t>
            </a:r>
            <a:endParaRPr lang="en-US" sz="2600" dirty="0">
              <a:ea typeface="ＭＳ Ｐゴシック" pitchFamily="34" charset="-128"/>
            </a:endParaRPr>
          </a:p>
          <a:p>
            <a:pPr marL="0" indent="0" eaLnBrk="1" hangingPunct="1">
              <a:lnSpc>
                <a:spcPct val="90000"/>
              </a:lnSpc>
              <a:buFont typeface="Arial" charset="0"/>
              <a:buNone/>
            </a:pPr>
            <a:r>
              <a:rPr lang="en-US" sz="3000" dirty="0">
                <a:ea typeface="ＭＳ Ｐゴシック" pitchFamily="34" charset="-128"/>
              </a:rPr>
              <a:t>				</a:t>
            </a:r>
          </a:p>
        </p:txBody>
      </p:sp>
      <p:sp>
        <p:nvSpPr>
          <p:cNvPr id="7172" name="Title 1"/>
          <p:cNvSpPr>
            <a:spLocks/>
          </p:cNvSpPr>
          <p:nvPr/>
        </p:nvSpPr>
        <p:spPr bwMode="auto">
          <a:xfrm>
            <a:off x="609599" y="118929"/>
            <a:ext cx="8594785"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r>
              <a:rPr lang="en-US" sz="4000" dirty="0" smtClean="0">
                <a:latin typeface="Calibri" pitchFamily="34" charset="0"/>
              </a:rPr>
              <a:t>WG10 Final Deliverables</a:t>
            </a:r>
            <a:endParaRPr lang="en-US" sz="4000" dirty="0">
              <a:latin typeface="Calibri" pitchFamily="34" charset="0"/>
            </a:endParaRPr>
          </a:p>
        </p:txBody>
      </p:sp>
      <p:pic>
        <p:nvPicPr>
          <p:cNvPr id="7173"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4354" y="168142"/>
            <a:ext cx="1787525" cy="10937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19459">
                                            <p:txEl>
                                              <p:pRg st="0" end="0"/>
                                            </p:txEl>
                                          </p:spTgt>
                                        </p:tgtEl>
                                        <p:attrNameLst>
                                          <p:attrName>style.visibility</p:attrName>
                                        </p:attrNameLst>
                                      </p:cBhvr>
                                      <p:to>
                                        <p:strVal val="visible"/>
                                      </p:to>
                                    </p:set>
                                    <p:animEffect transition="in" filter="fade">
                                      <p:cBhvr>
                                        <p:cTn id="7" dur="500"/>
                                        <p:tgtEl>
                                          <p:spTgt spid="19459">
                                            <p:txEl>
                                              <p:pRg st="0" end="0"/>
                                            </p:txEl>
                                          </p:spTgt>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19459">
                                            <p:txEl>
                                              <p:pRg st="1" end="1"/>
                                            </p:txEl>
                                          </p:spTgt>
                                        </p:tgtEl>
                                        <p:attrNameLst>
                                          <p:attrName>style.visibility</p:attrName>
                                        </p:attrNameLst>
                                      </p:cBhvr>
                                      <p:to>
                                        <p:strVal val="visible"/>
                                      </p:to>
                                    </p:set>
                                    <p:animEffect transition="in" filter="fade">
                                      <p:cBhvr>
                                        <p:cTn id="11" dur="500"/>
                                        <p:tgtEl>
                                          <p:spTgt spid="19459">
                                            <p:txEl>
                                              <p:pRg st="1" end="1"/>
                                            </p:txEl>
                                          </p:spTgt>
                                        </p:tgtEl>
                                      </p:cBhvr>
                                    </p:animEffect>
                                  </p:childTnLst>
                                </p:cTn>
                              </p:par>
                            </p:childTnLst>
                          </p:cTn>
                        </p:par>
                        <p:par>
                          <p:cTn id="12" fill="hold">
                            <p:stCondLst>
                              <p:cond delay="1000"/>
                            </p:stCondLst>
                            <p:childTnLst>
                              <p:par>
                                <p:cTn id="13" presetID="10" presetClass="entr" presetSubtype="0" fill="hold" nodeType="afterEffect">
                                  <p:stCondLst>
                                    <p:cond delay="0"/>
                                  </p:stCondLst>
                                  <p:childTnLst>
                                    <p:set>
                                      <p:cBhvr>
                                        <p:cTn id="14" dur="1" fill="hold">
                                          <p:stCondLst>
                                            <p:cond delay="0"/>
                                          </p:stCondLst>
                                        </p:cTn>
                                        <p:tgtEl>
                                          <p:spTgt spid="19459">
                                            <p:txEl>
                                              <p:pRg st="2" end="2"/>
                                            </p:txEl>
                                          </p:spTgt>
                                        </p:tgtEl>
                                        <p:attrNameLst>
                                          <p:attrName>style.visibility</p:attrName>
                                        </p:attrNameLst>
                                      </p:cBhvr>
                                      <p:to>
                                        <p:strVal val="visible"/>
                                      </p:to>
                                    </p:set>
                                    <p:animEffect transition="in" filter="fade">
                                      <p:cBhvr>
                                        <p:cTn id="15" dur="500"/>
                                        <p:tgtEl>
                                          <p:spTgt spid="19459">
                                            <p:txEl>
                                              <p:pRg st="2" end="2"/>
                                            </p:txEl>
                                          </p:spTgt>
                                        </p:tgtEl>
                                      </p:cBhvr>
                                    </p:animEffect>
                                  </p:childTnLst>
                                </p:cTn>
                              </p:par>
                            </p:childTnLst>
                          </p:cTn>
                        </p:par>
                        <p:par>
                          <p:cTn id="16" fill="hold">
                            <p:stCondLst>
                              <p:cond delay="1500"/>
                            </p:stCondLst>
                            <p:childTnLst>
                              <p:par>
                                <p:cTn id="17" presetID="10" presetClass="entr" presetSubtype="0" fill="hold" nodeType="afterEffect">
                                  <p:stCondLst>
                                    <p:cond delay="0"/>
                                  </p:stCondLst>
                                  <p:childTnLst>
                                    <p:set>
                                      <p:cBhvr>
                                        <p:cTn id="18" dur="1" fill="hold">
                                          <p:stCondLst>
                                            <p:cond delay="0"/>
                                          </p:stCondLst>
                                        </p:cTn>
                                        <p:tgtEl>
                                          <p:spTgt spid="19459">
                                            <p:txEl>
                                              <p:pRg st="3" end="3"/>
                                            </p:txEl>
                                          </p:spTgt>
                                        </p:tgtEl>
                                        <p:attrNameLst>
                                          <p:attrName>style.visibility</p:attrName>
                                        </p:attrNameLst>
                                      </p:cBhvr>
                                      <p:to>
                                        <p:strVal val="visible"/>
                                      </p:to>
                                    </p:set>
                                    <p:animEffect transition="in" filter="fade">
                                      <p:cBhvr>
                                        <p:cTn id="19" dur="500"/>
                                        <p:tgtEl>
                                          <p:spTgt spid="19459">
                                            <p:txEl>
                                              <p:pRg st="3" end="3"/>
                                            </p:txEl>
                                          </p:spTgt>
                                        </p:tgtEl>
                                      </p:cBhvr>
                                    </p:animEffect>
                                  </p:childTnLst>
                                </p:cTn>
                              </p:par>
                            </p:childTnLst>
                          </p:cTn>
                        </p:par>
                        <p:par>
                          <p:cTn id="20" fill="hold">
                            <p:stCondLst>
                              <p:cond delay="2000"/>
                            </p:stCondLst>
                            <p:childTnLst>
                              <p:par>
                                <p:cTn id="21" presetID="10" presetClass="entr" presetSubtype="0" fill="hold" nodeType="afterEffect">
                                  <p:stCondLst>
                                    <p:cond delay="0"/>
                                  </p:stCondLst>
                                  <p:childTnLst>
                                    <p:set>
                                      <p:cBhvr>
                                        <p:cTn id="22" dur="1" fill="hold">
                                          <p:stCondLst>
                                            <p:cond delay="0"/>
                                          </p:stCondLst>
                                        </p:cTn>
                                        <p:tgtEl>
                                          <p:spTgt spid="19459">
                                            <p:txEl>
                                              <p:pRg st="4" end="4"/>
                                            </p:txEl>
                                          </p:spTgt>
                                        </p:tgtEl>
                                        <p:attrNameLst>
                                          <p:attrName>style.visibility</p:attrName>
                                        </p:attrNameLst>
                                      </p:cBhvr>
                                      <p:to>
                                        <p:strVal val="visible"/>
                                      </p:to>
                                    </p:set>
                                    <p:animEffect transition="in" filter="fade">
                                      <p:cBhvr>
                                        <p:cTn id="23" dur="500"/>
                                        <p:tgtEl>
                                          <p:spTgt spid="19459">
                                            <p:txEl>
                                              <p:pRg st="4" end="4"/>
                                            </p:txEl>
                                          </p:spTgt>
                                        </p:tgtEl>
                                      </p:cBhvr>
                                    </p:animEffect>
                                  </p:childTnLst>
                                </p:cTn>
                              </p:par>
                            </p:childTnLst>
                          </p:cTn>
                        </p:par>
                        <p:par>
                          <p:cTn id="24" fill="hold">
                            <p:stCondLst>
                              <p:cond delay="2500"/>
                            </p:stCondLst>
                            <p:childTnLst>
                              <p:par>
                                <p:cTn id="25" presetID="10" presetClass="entr" presetSubtype="0" fill="hold" nodeType="afterEffect">
                                  <p:stCondLst>
                                    <p:cond delay="0"/>
                                  </p:stCondLst>
                                  <p:childTnLst>
                                    <p:set>
                                      <p:cBhvr>
                                        <p:cTn id="26" dur="1" fill="hold">
                                          <p:stCondLst>
                                            <p:cond delay="0"/>
                                          </p:stCondLst>
                                        </p:cTn>
                                        <p:tgtEl>
                                          <p:spTgt spid="19459">
                                            <p:txEl>
                                              <p:pRg st="5" end="5"/>
                                            </p:txEl>
                                          </p:spTgt>
                                        </p:tgtEl>
                                        <p:attrNameLst>
                                          <p:attrName>style.visibility</p:attrName>
                                        </p:attrNameLst>
                                      </p:cBhvr>
                                      <p:to>
                                        <p:strVal val="visible"/>
                                      </p:to>
                                    </p:set>
                                    <p:animEffect transition="in" filter="fade">
                                      <p:cBhvr>
                                        <p:cTn id="27" dur="500"/>
                                        <p:tgtEl>
                                          <p:spTgt spid="19459">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fld id="{6729FCF1-003C-4E1E-BDB8-D51394F52A88}" type="slidenum">
              <a:rPr lang="en-US" smtClean="0">
                <a:solidFill>
                  <a:srgbClr val="898989"/>
                </a:solidFill>
                <a:latin typeface="Calibri" pitchFamily="34" charset="0"/>
              </a:rPr>
              <a:pPr eaLnBrk="1" hangingPunct="1"/>
              <a:t>5</a:t>
            </a:fld>
            <a:endParaRPr lang="en-US" dirty="0">
              <a:solidFill>
                <a:srgbClr val="898989"/>
              </a:solidFill>
              <a:latin typeface="Calibri" pitchFamily="34" charset="0"/>
            </a:endParaRPr>
          </a:p>
        </p:txBody>
      </p:sp>
      <p:sp>
        <p:nvSpPr>
          <p:cNvPr id="19459" name="Content Placeholder 2"/>
          <p:cNvSpPr>
            <a:spLocks noGrp="1"/>
          </p:cNvSpPr>
          <p:nvPr>
            <p:ph idx="4294967295"/>
          </p:nvPr>
        </p:nvSpPr>
        <p:spPr>
          <a:xfrm>
            <a:off x="748247" y="1561117"/>
            <a:ext cx="8229600" cy="4460541"/>
          </a:xfrm>
        </p:spPr>
        <p:txBody>
          <a:bodyPr/>
          <a:lstStyle/>
          <a:p>
            <a:pPr marL="231775" indent="-231775" eaLnBrk="1" hangingPunct="1">
              <a:lnSpc>
                <a:spcPct val="90000"/>
              </a:lnSpc>
              <a:spcBef>
                <a:spcPts val="0"/>
              </a:spcBef>
              <a:spcAft>
                <a:spcPts val="600"/>
              </a:spcAft>
            </a:pPr>
            <a:r>
              <a:rPr lang="en-US" dirty="0" smtClean="0">
                <a:ea typeface="ＭＳ Ｐゴシック" pitchFamily="34" charset="-128"/>
              </a:rPr>
              <a:t>Telecom Network &amp; Signaling Technologies Background</a:t>
            </a:r>
          </a:p>
          <a:p>
            <a:pPr marL="231775" indent="-231775" eaLnBrk="1" hangingPunct="1">
              <a:lnSpc>
                <a:spcPct val="90000"/>
              </a:lnSpc>
              <a:spcBef>
                <a:spcPts val="0"/>
              </a:spcBef>
              <a:spcAft>
                <a:spcPts val="600"/>
              </a:spcAft>
            </a:pPr>
            <a:r>
              <a:rPr lang="en-US" dirty="0" smtClean="0">
                <a:ea typeface="ＭＳ Ｐゴシック" pitchFamily="34" charset="-128"/>
              </a:rPr>
              <a:t>Threat Landscape</a:t>
            </a:r>
          </a:p>
          <a:p>
            <a:pPr marL="231775" indent="-231775" eaLnBrk="1" hangingPunct="1">
              <a:lnSpc>
                <a:spcPct val="90000"/>
              </a:lnSpc>
              <a:spcBef>
                <a:spcPts val="0"/>
              </a:spcBef>
              <a:spcAft>
                <a:spcPts val="600"/>
              </a:spcAft>
            </a:pPr>
            <a:r>
              <a:rPr lang="en-US" dirty="0" smtClean="0">
                <a:ea typeface="ＭＳ Ｐゴシック" pitchFamily="34" charset="-128"/>
              </a:rPr>
              <a:t>Risk Assessment</a:t>
            </a:r>
          </a:p>
          <a:p>
            <a:pPr marL="231775" indent="-231775" eaLnBrk="1" hangingPunct="1">
              <a:lnSpc>
                <a:spcPct val="90000"/>
              </a:lnSpc>
              <a:spcBef>
                <a:spcPts val="0"/>
              </a:spcBef>
              <a:spcAft>
                <a:spcPts val="600"/>
              </a:spcAft>
            </a:pPr>
            <a:r>
              <a:rPr lang="en-US" dirty="0" smtClean="0">
                <a:ea typeface="ＭＳ Ｐゴシック" pitchFamily="34" charset="-128"/>
              </a:rPr>
              <a:t>Risk Detection &amp; Mitigation</a:t>
            </a:r>
          </a:p>
          <a:p>
            <a:pPr marL="231775" indent="-231775" eaLnBrk="1" hangingPunct="1">
              <a:lnSpc>
                <a:spcPct val="90000"/>
              </a:lnSpc>
              <a:spcBef>
                <a:spcPts val="0"/>
              </a:spcBef>
              <a:spcAft>
                <a:spcPts val="600"/>
              </a:spcAft>
            </a:pPr>
            <a:r>
              <a:rPr lang="en-US" dirty="0" smtClean="0">
                <a:ea typeface="ＭＳ Ｐゴシック" pitchFamily="34" charset="-128"/>
              </a:rPr>
              <a:t>Global Assessment</a:t>
            </a:r>
          </a:p>
          <a:p>
            <a:pPr marL="231775" indent="-231775" eaLnBrk="1" hangingPunct="1">
              <a:lnSpc>
                <a:spcPct val="90000"/>
              </a:lnSpc>
              <a:spcBef>
                <a:spcPts val="0"/>
              </a:spcBef>
              <a:spcAft>
                <a:spcPts val="600"/>
              </a:spcAft>
            </a:pPr>
            <a:r>
              <a:rPr lang="en-US" dirty="0" smtClean="0">
                <a:ea typeface="ＭＳ Ｐゴシック" pitchFamily="34" charset="-128"/>
              </a:rPr>
              <a:t>Conclusions</a:t>
            </a:r>
            <a:endParaRPr lang="en-US" dirty="0">
              <a:ea typeface="ＭＳ Ｐゴシック" pitchFamily="34" charset="-128"/>
            </a:endParaRPr>
          </a:p>
          <a:p>
            <a:pPr marL="0" indent="0" eaLnBrk="1" hangingPunct="1">
              <a:lnSpc>
                <a:spcPct val="90000"/>
              </a:lnSpc>
              <a:buFont typeface="Arial" charset="0"/>
              <a:buNone/>
            </a:pPr>
            <a:r>
              <a:rPr lang="en-US" sz="3000" dirty="0">
                <a:ea typeface="ＭＳ Ｐゴシック" pitchFamily="34" charset="-128"/>
              </a:rPr>
              <a:t>				</a:t>
            </a:r>
          </a:p>
        </p:txBody>
      </p:sp>
      <p:sp>
        <p:nvSpPr>
          <p:cNvPr id="7172" name="Title 1"/>
          <p:cNvSpPr>
            <a:spLocks/>
          </p:cNvSpPr>
          <p:nvPr/>
        </p:nvSpPr>
        <p:spPr bwMode="auto">
          <a:xfrm>
            <a:off x="609600" y="118929"/>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r>
              <a:rPr lang="en-US" sz="4000" dirty="0" smtClean="0">
                <a:latin typeface="Calibri" pitchFamily="34" charset="0"/>
              </a:rPr>
              <a:t>Risk Assessment Focus</a:t>
            </a:r>
            <a:endParaRPr lang="en-US" sz="4000" dirty="0">
              <a:latin typeface="Calibri" pitchFamily="34" charset="0"/>
            </a:endParaRPr>
          </a:p>
        </p:txBody>
      </p:sp>
      <p:pic>
        <p:nvPicPr>
          <p:cNvPr id="7173"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4354" y="168142"/>
            <a:ext cx="1787525" cy="10937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6805444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19459">
                                            <p:txEl>
                                              <p:pRg st="0" end="0"/>
                                            </p:txEl>
                                          </p:spTgt>
                                        </p:tgtEl>
                                        <p:attrNameLst>
                                          <p:attrName>style.visibility</p:attrName>
                                        </p:attrNameLst>
                                      </p:cBhvr>
                                      <p:to>
                                        <p:strVal val="visible"/>
                                      </p:to>
                                    </p:set>
                                    <p:animEffect transition="in" filter="fade">
                                      <p:cBhvr>
                                        <p:cTn id="7" dur="500"/>
                                        <p:tgtEl>
                                          <p:spTgt spid="19459">
                                            <p:txEl>
                                              <p:pRg st="0" end="0"/>
                                            </p:txEl>
                                          </p:spTgt>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19459">
                                            <p:txEl>
                                              <p:pRg st="1" end="1"/>
                                            </p:txEl>
                                          </p:spTgt>
                                        </p:tgtEl>
                                        <p:attrNameLst>
                                          <p:attrName>style.visibility</p:attrName>
                                        </p:attrNameLst>
                                      </p:cBhvr>
                                      <p:to>
                                        <p:strVal val="visible"/>
                                      </p:to>
                                    </p:set>
                                    <p:animEffect transition="in" filter="fade">
                                      <p:cBhvr>
                                        <p:cTn id="11" dur="500"/>
                                        <p:tgtEl>
                                          <p:spTgt spid="19459">
                                            <p:txEl>
                                              <p:pRg st="1" end="1"/>
                                            </p:txEl>
                                          </p:spTgt>
                                        </p:tgtEl>
                                      </p:cBhvr>
                                    </p:animEffect>
                                  </p:childTnLst>
                                </p:cTn>
                              </p:par>
                            </p:childTnLst>
                          </p:cTn>
                        </p:par>
                        <p:par>
                          <p:cTn id="12" fill="hold">
                            <p:stCondLst>
                              <p:cond delay="1000"/>
                            </p:stCondLst>
                            <p:childTnLst>
                              <p:par>
                                <p:cTn id="13" presetID="10" presetClass="entr" presetSubtype="0" fill="hold" nodeType="afterEffect">
                                  <p:stCondLst>
                                    <p:cond delay="0"/>
                                  </p:stCondLst>
                                  <p:childTnLst>
                                    <p:set>
                                      <p:cBhvr>
                                        <p:cTn id="14" dur="1" fill="hold">
                                          <p:stCondLst>
                                            <p:cond delay="0"/>
                                          </p:stCondLst>
                                        </p:cTn>
                                        <p:tgtEl>
                                          <p:spTgt spid="19459">
                                            <p:txEl>
                                              <p:pRg st="2" end="2"/>
                                            </p:txEl>
                                          </p:spTgt>
                                        </p:tgtEl>
                                        <p:attrNameLst>
                                          <p:attrName>style.visibility</p:attrName>
                                        </p:attrNameLst>
                                      </p:cBhvr>
                                      <p:to>
                                        <p:strVal val="visible"/>
                                      </p:to>
                                    </p:set>
                                    <p:animEffect transition="in" filter="fade">
                                      <p:cBhvr>
                                        <p:cTn id="15" dur="500"/>
                                        <p:tgtEl>
                                          <p:spTgt spid="19459">
                                            <p:txEl>
                                              <p:pRg st="2" end="2"/>
                                            </p:txEl>
                                          </p:spTgt>
                                        </p:tgtEl>
                                      </p:cBhvr>
                                    </p:animEffect>
                                  </p:childTnLst>
                                </p:cTn>
                              </p:par>
                            </p:childTnLst>
                          </p:cTn>
                        </p:par>
                        <p:par>
                          <p:cTn id="16" fill="hold">
                            <p:stCondLst>
                              <p:cond delay="1500"/>
                            </p:stCondLst>
                            <p:childTnLst>
                              <p:par>
                                <p:cTn id="17" presetID="10" presetClass="entr" presetSubtype="0" fill="hold" nodeType="afterEffect">
                                  <p:stCondLst>
                                    <p:cond delay="0"/>
                                  </p:stCondLst>
                                  <p:childTnLst>
                                    <p:set>
                                      <p:cBhvr>
                                        <p:cTn id="18" dur="1" fill="hold">
                                          <p:stCondLst>
                                            <p:cond delay="0"/>
                                          </p:stCondLst>
                                        </p:cTn>
                                        <p:tgtEl>
                                          <p:spTgt spid="19459">
                                            <p:txEl>
                                              <p:pRg st="3" end="3"/>
                                            </p:txEl>
                                          </p:spTgt>
                                        </p:tgtEl>
                                        <p:attrNameLst>
                                          <p:attrName>style.visibility</p:attrName>
                                        </p:attrNameLst>
                                      </p:cBhvr>
                                      <p:to>
                                        <p:strVal val="visible"/>
                                      </p:to>
                                    </p:set>
                                    <p:animEffect transition="in" filter="fade">
                                      <p:cBhvr>
                                        <p:cTn id="19" dur="500"/>
                                        <p:tgtEl>
                                          <p:spTgt spid="19459">
                                            <p:txEl>
                                              <p:pRg st="3" end="3"/>
                                            </p:txEl>
                                          </p:spTgt>
                                        </p:tgtEl>
                                      </p:cBhvr>
                                    </p:animEffect>
                                  </p:childTnLst>
                                </p:cTn>
                              </p:par>
                            </p:childTnLst>
                          </p:cTn>
                        </p:par>
                        <p:par>
                          <p:cTn id="20" fill="hold">
                            <p:stCondLst>
                              <p:cond delay="2000"/>
                            </p:stCondLst>
                            <p:childTnLst>
                              <p:par>
                                <p:cTn id="21" presetID="10" presetClass="entr" presetSubtype="0" fill="hold" nodeType="afterEffect">
                                  <p:stCondLst>
                                    <p:cond delay="0"/>
                                  </p:stCondLst>
                                  <p:childTnLst>
                                    <p:set>
                                      <p:cBhvr>
                                        <p:cTn id="22" dur="1" fill="hold">
                                          <p:stCondLst>
                                            <p:cond delay="0"/>
                                          </p:stCondLst>
                                        </p:cTn>
                                        <p:tgtEl>
                                          <p:spTgt spid="19459">
                                            <p:txEl>
                                              <p:pRg st="4" end="4"/>
                                            </p:txEl>
                                          </p:spTgt>
                                        </p:tgtEl>
                                        <p:attrNameLst>
                                          <p:attrName>style.visibility</p:attrName>
                                        </p:attrNameLst>
                                      </p:cBhvr>
                                      <p:to>
                                        <p:strVal val="visible"/>
                                      </p:to>
                                    </p:set>
                                    <p:animEffect transition="in" filter="fade">
                                      <p:cBhvr>
                                        <p:cTn id="23" dur="500"/>
                                        <p:tgtEl>
                                          <p:spTgt spid="19459">
                                            <p:txEl>
                                              <p:pRg st="4" end="4"/>
                                            </p:txEl>
                                          </p:spTgt>
                                        </p:tgtEl>
                                      </p:cBhvr>
                                    </p:animEffect>
                                  </p:childTnLst>
                                </p:cTn>
                              </p:par>
                            </p:childTnLst>
                          </p:cTn>
                        </p:par>
                        <p:par>
                          <p:cTn id="24" fill="hold">
                            <p:stCondLst>
                              <p:cond delay="2500"/>
                            </p:stCondLst>
                            <p:childTnLst>
                              <p:par>
                                <p:cTn id="25" presetID="10" presetClass="entr" presetSubtype="0" fill="hold" nodeType="afterEffect">
                                  <p:stCondLst>
                                    <p:cond delay="0"/>
                                  </p:stCondLst>
                                  <p:childTnLst>
                                    <p:set>
                                      <p:cBhvr>
                                        <p:cTn id="26" dur="1" fill="hold">
                                          <p:stCondLst>
                                            <p:cond delay="0"/>
                                          </p:stCondLst>
                                        </p:cTn>
                                        <p:tgtEl>
                                          <p:spTgt spid="19459">
                                            <p:txEl>
                                              <p:pRg st="5" end="5"/>
                                            </p:txEl>
                                          </p:spTgt>
                                        </p:tgtEl>
                                        <p:attrNameLst>
                                          <p:attrName>style.visibility</p:attrName>
                                        </p:attrNameLst>
                                      </p:cBhvr>
                                      <p:to>
                                        <p:strVal val="visible"/>
                                      </p:to>
                                    </p:set>
                                    <p:animEffect transition="in" filter="fade">
                                      <p:cBhvr>
                                        <p:cTn id="27" dur="500"/>
                                        <p:tgtEl>
                                          <p:spTgt spid="19459">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B4AB33F2-7EE2-4519-8D13-CB9CFFD5F81E}" type="slidenum">
              <a:rPr lang="en-US" smtClean="0"/>
              <a:pPr>
                <a:defRPr/>
              </a:pPr>
              <a:t>6</a:t>
            </a:fld>
            <a:endParaRPr lang="en-US" dirty="0"/>
          </a:p>
        </p:txBody>
      </p:sp>
      <p:sp>
        <p:nvSpPr>
          <p:cNvPr id="3" name="Content Placeholder 2"/>
          <p:cNvSpPr txBox="1">
            <a:spLocks/>
          </p:cNvSpPr>
          <p:nvPr/>
        </p:nvSpPr>
        <p:spPr bwMode="auto">
          <a:xfrm>
            <a:off x="1175653" y="1405901"/>
            <a:ext cx="7511147" cy="42443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ＭＳ Ｐゴシック" charset="0"/>
                <a:cs typeface="+mn-cs"/>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sz="2400" dirty="0"/>
              <a:t>Overwhelming amount of SS7 traffic is </a:t>
            </a:r>
            <a:r>
              <a:rPr lang="en-US" sz="2400" dirty="0" smtClean="0"/>
              <a:t>legitimate</a:t>
            </a:r>
          </a:p>
          <a:p>
            <a:r>
              <a:rPr lang="en-US" sz="2400" dirty="0" smtClean="0"/>
              <a:t>Assessed different attack methodologies documented &amp; discussed in different settings, e.g., conferences, industry forums</a:t>
            </a:r>
          </a:p>
          <a:p>
            <a:r>
              <a:rPr lang="en-US" sz="2400" dirty="0" smtClean="0"/>
              <a:t>Attacks have exploited legacy interconnected trust ecosystem for signaling access</a:t>
            </a:r>
          </a:p>
          <a:p>
            <a:pPr lvl="1"/>
            <a:r>
              <a:rPr lang="en-US" sz="2000" dirty="0" smtClean="0"/>
              <a:t>More coverage, networks and participants have increased the probability that this trust will be exploited </a:t>
            </a:r>
            <a:endParaRPr lang="en-US" sz="1600" dirty="0" smtClean="0"/>
          </a:p>
          <a:p>
            <a:pPr lvl="1"/>
            <a:r>
              <a:rPr lang="en-US" sz="2000" dirty="0" smtClean="0"/>
              <a:t>Changing business &amp; geo-political factors have played a role in increasing frequency and volume of targeted attacks</a:t>
            </a:r>
          </a:p>
          <a:p>
            <a:pPr marL="0" indent="0" eaLnBrk="1" hangingPunct="1">
              <a:lnSpc>
                <a:spcPct val="90000"/>
              </a:lnSpc>
              <a:buFont typeface="Arial" charset="0"/>
              <a:buNone/>
            </a:pPr>
            <a:r>
              <a:rPr lang="en-US" sz="1600" dirty="0" smtClean="0">
                <a:ea typeface="ＭＳ Ｐゴシック" pitchFamily="34" charset="-128"/>
              </a:rPr>
              <a:t>				</a:t>
            </a:r>
            <a:endParaRPr lang="en-US" sz="1600" dirty="0">
              <a:ea typeface="ＭＳ Ｐゴシック" pitchFamily="34" charset="-128"/>
            </a:endParaRPr>
          </a:p>
        </p:txBody>
      </p:sp>
      <p:sp>
        <p:nvSpPr>
          <p:cNvPr id="4" name="Title 1"/>
          <p:cNvSpPr>
            <a:spLocks/>
          </p:cNvSpPr>
          <p:nvPr/>
        </p:nvSpPr>
        <p:spPr bwMode="auto">
          <a:xfrm>
            <a:off x="872309" y="-94898"/>
            <a:ext cx="8133668" cy="12113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r>
              <a:rPr lang="en-US" sz="4000" dirty="0" smtClean="0">
                <a:latin typeface="Calibri" pitchFamily="34" charset="0"/>
              </a:rPr>
              <a:t>Risk Assessment Key Points</a:t>
            </a:r>
            <a:endParaRPr lang="en-US" sz="4000" dirty="0">
              <a:latin typeface="Calibri" pitchFamily="34" charset="0"/>
            </a:endParaRPr>
          </a:p>
        </p:txBody>
      </p:sp>
      <p:pic>
        <p:nvPicPr>
          <p:cNvPr id="5"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179" y="0"/>
            <a:ext cx="1787525" cy="10937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20280820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B4AB33F2-7EE2-4519-8D13-CB9CFFD5F81E}" type="slidenum">
              <a:rPr lang="en-US" smtClean="0"/>
              <a:pPr>
                <a:defRPr/>
              </a:pPr>
              <a:t>7</a:t>
            </a:fld>
            <a:endParaRPr lang="en-US" dirty="0"/>
          </a:p>
        </p:txBody>
      </p:sp>
      <p:sp>
        <p:nvSpPr>
          <p:cNvPr id="3" name="Content Placeholder 2"/>
          <p:cNvSpPr txBox="1">
            <a:spLocks/>
          </p:cNvSpPr>
          <p:nvPr/>
        </p:nvSpPr>
        <p:spPr bwMode="auto">
          <a:xfrm>
            <a:off x="1175653" y="1512622"/>
            <a:ext cx="7623290" cy="32491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ＭＳ Ｐゴシック" charset="0"/>
                <a:cs typeface="+mn-cs"/>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sz="2400" dirty="0"/>
              <a:t>Attack vectors indicate a focus on different motivations including potential tracking, interception, fraud and Denial-of-Service of  a targeted individual or groups of individuals</a:t>
            </a:r>
            <a:endParaRPr lang="en-US" sz="2400" dirty="0">
              <a:ea typeface="ＭＳ Ｐゴシック" pitchFamily="34" charset="-128"/>
            </a:endParaRPr>
          </a:p>
          <a:p>
            <a:r>
              <a:rPr lang="en-US" sz="2400" dirty="0" smtClean="0"/>
              <a:t>Service companies need to be measured in their response  to avoid collateral network impacts to legitimate traffic</a:t>
            </a:r>
          </a:p>
          <a:p>
            <a:pPr lvl="1"/>
            <a:r>
              <a:rPr lang="en-US" sz="2000" dirty="0" smtClean="0"/>
              <a:t>Different products and capabilities have been implemented to counter known attacks</a:t>
            </a:r>
          </a:p>
          <a:p>
            <a:r>
              <a:rPr lang="en-US" sz="2400" dirty="0" smtClean="0"/>
              <a:t>Industry groups (e.g., GSMA) and standards forums (e.g., 3GPP) are providing key security guidance and specifications </a:t>
            </a:r>
          </a:p>
          <a:p>
            <a:pPr marL="0" indent="0" eaLnBrk="1" hangingPunct="1">
              <a:lnSpc>
                <a:spcPct val="90000"/>
              </a:lnSpc>
              <a:spcBef>
                <a:spcPts val="0"/>
              </a:spcBef>
              <a:spcAft>
                <a:spcPts val="600"/>
              </a:spcAft>
              <a:buFont typeface="Arial" charset="0"/>
              <a:buNone/>
            </a:pPr>
            <a:endParaRPr lang="en-US" sz="1600" dirty="0" smtClean="0">
              <a:ea typeface="ＭＳ Ｐゴシック" pitchFamily="34" charset="-128"/>
            </a:endParaRPr>
          </a:p>
          <a:p>
            <a:pPr marL="0" indent="0" eaLnBrk="1" hangingPunct="1">
              <a:lnSpc>
                <a:spcPct val="90000"/>
              </a:lnSpc>
              <a:buFont typeface="Arial" charset="0"/>
              <a:buNone/>
            </a:pPr>
            <a:r>
              <a:rPr lang="en-US" sz="1600" dirty="0" smtClean="0">
                <a:ea typeface="ＭＳ Ｐゴシック" pitchFamily="34" charset="-128"/>
              </a:rPr>
              <a:t>				</a:t>
            </a:r>
            <a:endParaRPr lang="en-US" sz="1600" dirty="0">
              <a:ea typeface="ＭＳ Ｐゴシック" pitchFamily="34" charset="-128"/>
            </a:endParaRPr>
          </a:p>
        </p:txBody>
      </p:sp>
      <p:sp>
        <p:nvSpPr>
          <p:cNvPr id="4" name="Title 1"/>
          <p:cNvSpPr>
            <a:spLocks/>
          </p:cNvSpPr>
          <p:nvPr/>
        </p:nvSpPr>
        <p:spPr bwMode="auto">
          <a:xfrm>
            <a:off x="1853704" y="146643"/>
            <a:ext cx="7169525" cy="11164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r>
              <a:rPr lang="en-US" sz="4000" dirty="0" smtClean="0">
                <a:latin typeface="Calibri" pitchFamily="34" charset="0"/>
              </a:rPr>
              <a:t>Risk Assessment Key Points </a:t>
            </a:r>
            <a:r>
              <a:rPr lang="en-US" sz="2800" dirty="0" smtClean="0">
                <a:latin typeface="Calibri" pitchFamily="34" charset="0"/>
              </a:rPr>
              <a:t>(Continued)</a:t>
            </a:r>
            <a:endParaRPr lang="en-US" sz="2800" dirty="0">
              <a:latin typeface="Calibri" pitchFamily="34" charset="0"/>
            </a:endParaRPr>
          </a:p>
        </p:txBody>
      </p:sp>
      <p:pic>
        <p:nvPicPr>
          <p:cNvPr id="5"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179" y="0"/>
            <a:ext cx="1787525" cy="10937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41542200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fld id="{CA3676A8-325C-44AB-AA81-818FB89FA3D3}" type="slidenum">
              <a:rPr lang="en-US" smtClean="0">
                <a:solidFill>
                  <a:srgbClr val="898989"/>
                </a:solidFill>
                <a:latin typeface="Calibri" pitchFamily="34" charset="0"/>
              </a:rPr>
              <a:pPr eaLnBrk="1" hangingPunct="1"/>
              <a:t>8</a:t>
            </a:fld>
            <a:endParaRPr lang="en-US" dirty="0">
              <a:solidFill>
                <a:srgbClr val="898989"/>
              </a:solidFill>
              <a:latin typeface="Calibri" pitchFamily="34" charset="0"/>
            </a:endParaRPr>
          </a:p>
        </p:txBody>
      </p:sp>
      <p:sp>
        <p:nvSpPr>
          <p:cNvPr id="10243" name="Title 1"/>
          <p:cNvSpPr>
            <a:spLocks noGrp="1"/>
          </p:cNvSpPr>
          <p:nvPr>
            <p:ph type="title" idx="4294967295"/>
          </p:nvPr>
        </p:nvSpPr>
        <p:spPr>
          <a:xfrm>
            <a:off x="1905581" y="183009"/>
            <a:ext cx="7193813" cy="1143000"/>
          </a:xfrm>
        </p:spPr>
        <p:txBody>
          <a:bodyPr/>
          <a:lstStyle/>
          <a:p>
            <a:pPr eaLnBrk="1" hangingPunct="1"/>
            <a:r>
              <a:rPr lang="en-US" sz="4000" dirty="0" smtClean="0">
                <a:ea typeface="ＭＳ Ｐゴシック" pitchFamily="34" charset="-128"/>
              </a:rPr>
              <a:t>Conclusions &amp; Recommendations</a:t>
            </a:r>
            <a:endParaRPr lang="en-US" sz="4000" dirty="0">
              <a:ea typeface="ＭＳ Ｐゴシック" pitchFamily="34" charset="-128"/>
            </a:endParaRPr>
          </a:p>
        </p:txBody>
      </p:sp>
      <p:sp>
        <p:nvSpPr>
          <p:cNvPr id="10244" name="Content Placeholder 2"/>
          <p:cNvSpPr>
            <a:spLocks noGrp="1"/>
          </p:cNvSpPr>
          <p:nvPr>
            <p:ph idx="4294967295"/>
          </p:nvPr>
        </p:nvSpPr>
        <p:spPr>
          <a:xfrm>
            <a:off x="457200" y="1524000"/>
            <a:ext cx="8229600" cy="4807744"/>
          </a:xfrm>
        </p:spPr>
        <p:txBody>
          <a:bodyPr/>
          <a:lstStyle/>
          <a:p>
            <a:pPr marL="231775" indent="-231775" eaLnBrk="1" hangingPunct="1">
              <a:lnSpc>
                <a:spcPct val="90000"/>
              </a:lnSpc>
              <a:spcBef>
                <a:spcPts val="600"/>
              </a:spcBef>
            </a:pPr>
            <a:r>
              <a:rPr lang="en-US" sz="2800" b="1" dirty="0" smtClean="0">
                <a:ea typeface="ＭＳ Ｐゴシック" pitchFamily="34" charset="-128"/>
              </a:rPr>
              <a:t>Future CSRIC Efforts  </a:t>
            </a:r>
          </a:p>
          <a:p>
            <a:pPr lvl="1">
              <a:buFont typeface="Arial" panose="020B0604020202020204" pitchFamily="34" charset="0"/>
              <a:buChar char="•"/>
            </a:pPr>
            <a:r>
              <a:rPr lang="en-US" sz="2000" dirty="0" smtClean="0">
                <a:ea typeface="ＭＳ Ｐゴシック" pitchFamily="34" charset="-128"/>
              </a:rPr>
              <a:t> There are major areas that need further study to identify potentials threats and vulnerabilities and appropriate countermeasures </a:t>
            </a:r>
          </a:p>
          <a:p>
            <a:pPr lvl="1">
              <a:buFont typeface="Arial" panose="020B0604020202020204" pitchFamily="34" charset="0"/>
              <a:buChar char="•"/>
            </a:pPr>
            <a:r>
              <a:rPr lang="en-US" sz="2400" b="1" u="sng" dirty="0" smtClean="0"/>
              <a:t>Recommendations for the FCC:</a:t>
            </a:r>
            <a:endParaRPr lang="en-US" sz="2400" b="1" u="sng" dirty="0"/>
          </a:p>
          <a:p>
            <a:pPr marL="1200150" lvl="2" indent="-342900">
              <a:buFont typeface="Arial" panose="020B0604020202020204" pitchFamily="34" charset="0"/>
              <a:buChar char="•"/>
            </a:pPr>
            <a:r>
              <a:rPr lang="en-US" sz="2000" dirty="0" smtClean="0"/>
              <a:t>FCC should consider the following areas for future CSRIC efforts:</a:t>
            </a:r>
          </a:p>
          <a:p>
            <a:pPr marL="1657350" lvl="3" indent="-342900">
              <a:buFont typeface="Arial" panose="020B0604020202020204" pitchFamily="34" charset="0"/>
              <a:buChar char="•"/>
            </a:pPr>
            <a:r>
              <a:rPr lang="en-US" sz="1800" dirty="0" smtClean="0"/>
              <a:t>Diameter and 5G networks</a:t>
            </a:r>
          </a:p>
          <a:p>
            <a:pPr marL="1657350" lvl="3" indent="-342900">
              <a:buFont typeface="Arial" panose="020B0604020202020204" pitchFamily="34" charset="0"/>
              <a:buChar char="•"/>
            </a:pPr>
            <a:r>
              <a:rPr lang="en-US" sz="1800" dirty="0" smtClean="0"/>
              <a:t>Circles of Trust</a:t>
            </a:r>
          </a:p>
          <a:p>
            <a:pPr marL="1657350" lvl="3" indent="-342900">
              <a:buFont typeface="Arial" panose="020B0604020202020204" pitchFamily="34" charset="0"/>
              <a:buChar char="•"/>
            </a:pPr>
            <a:r>
              <a:rPr lang="en-US" sz="1800" dirty="0" smtClean="0"/>
              <a:t>Non-GSMA signaling systems such as : </a:t>
            </a:r>
            <a:r>
              <a:rPr lang="en-US" sz="1800" dirty="0"/>
              <a:t>A</a:t>
            </a:r>
            <a:r>
              <a:rPr lang="en-US" sz="1800" dirty="0" smtClean="0"/>
              <a:t>IN, SIP, ANSI-MAP</a:t>
            </a:r>
          </a:p>
          <a:p>
            <a:pPr marL="800100" lvl="1">
              <a:buFont typeface="Arial" panose="020B0604020202020204" pitchFamily="34" charset="0"/>
              <a:buChar char="•"/>
            </a:pPr>
            <a:endParaRPr lang="en-US" sz="2400" b="1" dirty="0" smtClean="0"/>
          </a:p>
          <a:p>
            <a:pPr marL="800100" lvl="1">
              <a:buFont typeface="Arial" panose="020B0604020202020204" pitchFamily="34" charset="0"/>
              <a:buChar char="•"/>
            </a:pPr>
            <a:endParaRPr lang="en-US" sz="2000" b="1" dirty="0"/>
          </a:p>
          <a:p>
            <a:pPr marL="631825" lvl="1" indent="-231775" eaLnBrk="1" hangingPunct="1">
              <a:lnSpc>
                <a:spcPct val="90000"/>
              </a:lnSpc>
              <a:spcBef>
                <a:spcPts val="600"/>
              </a:spcBef>
            </a:pPr>
            <a:endParaRPr lang="en-US" sz="2000" dirty="0">
              <a:ea typeface="ＭＳ Ｐゴシック" pitchFamily="34" charset="-128"/>
            </a:endParaRPr>
          </a:p>
          <a:p>
            <a:pPr marL="631825" lvl="1" indent="-231775" eaLnBrk="1" hangingPunct="1">
              <a:lnSpc>
                <a:spcPct val="90000"/>
              </a:lnSpc>
              <a:spcBef>
                <a:spcPts val="600"/>
              </a:spcBef>
            </a:pPr>
            <a:endParaRPr lang="en-US" sz="2000" dirty="0" smtClean="0">
              <a:ea typeface="ＭＳ Ｐゴシック" pitchFamily="34" charset="-128"/>
            </a:endParaRPr>
          </a:p>
        </p:txBody>
      </p:sp>
      <p:pic>
        <p:nvPicPr>
          <p:cNvPr id="10245"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8057" y="207616"/>
            <a:ext cx="1787525" cy="10937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9371834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10244">
                                            <p:txEl>
                                              <p:pRg st="0" end="0"/>
                                            </p:txEl>
                                          </p:spTgt>
                                        </p:tgtEl>
                                        <p:attrNameLst>
                                          <p:attrName>style.visibility</p:attrName>
                                        </p:attrNameLst>
                                      </p:cBhvr>
                                      <p:to>
                                        <p:strVal val="visible"/>
                                      </p:to>
                                    </p:set>
                                    <p:animEffect transition="in" filter="fade">
                                      <p:cBhvr>
                                        <p:cTn id="7" dur="500"/>
                                        <p:tgtEl>
                                          <p:spTgt spid="10244">
                                            <p:txEl>
                                              <p:pRg st="0" end="0"/>
                                            </p:txEl>
                                          </p:spTgt>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10244">
                                            <p:txEl>
                                              <p:pRg st="1" end="1"/>
                                            </p:txEl>
                                          </p:spTgt>
                                        </p:tgtEl>
                                        <p:attrNameLst>
                                          <p:attrName>style.visibility</p:attrName>
                                        </p:attrNameLst>
                                      </p:cBhvr>
                                      <p:to>
                                        <p:strVal val="visible"/>
                                      </p:to>
                                    </p:set>
                                    <p:animEffect transition="in" filter="fade">
                                      <p:cBhvr>
                                        <p:cTn id="11" dur="500"/>
                                        <p:tgtEl>
                                          <p:spTgt spid="10244">
                                            <p:txEl>
                                              <p:pRg st="1" end="1"/>
                                            </p:txEl>
                                          </p:spTgt>
                                        </p:tgtEl>
                                      </p:cBhvr>
                                    </p:animEffect>
                                  </p:childTnLst>
                                </p:cTn>
                              </p:par>
                            </p:childTnLst>
                          </p:cTn>
                        </p:par>
                        <p:par>
                          <p:cTn id="12" fill="hold">
                            <p:stCondLst>
                              <p:cond delay="1000"/>
                            </p:stCondLst>
                            <p:childTnLst>
                              <p:par>
                                <p:cTn id="13" presetID="10" presetClass="entr" presetSubtype="0" fill="hold" nodeType="afterEffect">
                                  <p:stCondLst>
                                    <p:cond delay="0"/>
                                  </p:stCondLst>
                                  <p:childTnLst>
                                    <p:set>
                                      <p:cBhvr>
                                        <p:cTn id="14" dur="1" fill="hold">
                                          <p:stCondLst>
                                            <p:cond delay="0"/>
                                          </p:stCondLst>
                                        </p:cTn>
                                        <p:tgtEl>
                                          <p:spTgt spid="10244">
                                            <p:txEl>
                                              <p:pRg st="2" end="2"/>
                                            </p:txEl>
                                          </p:spTgt>
                                        </p:tgtEl>
                                        <p:attrNameLst>
                                          <p:attrName>style.visibility</p:attrName>
                                        </p:attrNameLst>
                                      </p:cBhvr>
                                      <p:to>
                                        <p:strVal val="visible"/>
                                      </p:to>
                                    </p:set>
                                    <p:animEffect transition="in" filter="fade">
                                      <p:cBhvr>
                                        <p:cTn id="15" dur="500"/>
                                        <p:tgtEl>
                                          <p:spTgt spid="10244">
                                            <p:txEl>
                                              <p:pRg st="2" end="2"/>
                                            </p:txEl>
                                          </p:spTgt>
                                        </p:tgtEl>
                                      </p:cBhvr>
                                    </p:animEffect>
                                  </p:childTnLst>
                                </p:cTn>
                              </p:par>
                            </p:childTnLst>
                          </p:cTn>
                        </p:par>
                        <p:par>
                          <p:cTn id="16" fill="hold">
                            <p:stCondLst>
                              <p:cond delay="1500"/>
                            </p:stCondLst>
                            <p:childTnLst>
                              <p:par>
                                <p:cTn id="17" presetID="10" presetClass="entr" presetSubtype="0" fill="hold" nodeType="afterEffect">
                                  <p:stCondLst>
                                    <p:cond delay="0"/>
                                  </p:stCondLst>
                                  <p:childTnLst>
                                    <p:set>
                                      <p:cBhvr>
                                        <p:cTn id="18" dur="1" fill="hold">
                                          <p:stCondLst>
                                            <p:cond delay="0"/>
                                          </p:stCondLst>
                                        </p:cTn>
                                        <p:tgtEl>
                                          <p:spTgt spid="10244">
                                            <p:txEl>
                                              <p:pRg st="3" end="3"/>
                                            </p:txEl>
                                          </p:spTgt>
                                        </p:tgtEl>
                                        <p:attrNameLst>
                                          <p:attrName>style.visibility</p:attrName>
                                        </p:attrNameLst>
                                      </p:cBhvr>
                                      <p:to>
                                        <p:strVal val="visible"/>
                                      </p:to>
                                    </p:set>
                                    <p:animEffect transition="in" filter="fade">
                                      <p:cBhvr>
                                        <p:cTn id="19" dur="500"/>
                                        <p:tgtEl>
                                          <p:spTgt spid="10244">
                                            <p:txEl>
                                              <p:pRg st="3" end="3"/>
                                            </p:txEl>
                                          </p:spTgt>
                                        </p:tgtEl>
                                      </p:cBhvr>
                                    </p:animEffect>
                                  </p:childTnLst>
                                </p:cTn>
                              </p:par>
                            </p:childTnLst>
                          </p:cTn>
                        </p:par>
                        <p:par>
                          <p:cTn id="20" fill="hold">
                            <p:stCondLst>
                              <p:cond delay="2000"/>
                            </p:stCondLst>
                            <p:childTnLst>
                              <p:par>
                                <p:cTn id="21" presetID="10" presetClass="entr" presetSubtype="0" fill="hold" nodeType="afterEffect">
                                  <p:stCondLst>
                                    <p:cond delay="0"/>
                                  </p:stCondLst>
                                  <p:childTnLst>
                                    <p:set>
                                      <p:cBhvr>
                                        <p:cTn id="22" dur="1" fill="hold">
                                          <p:stCondLst>
                                            <p:cond delay="0"/>
                                          </p:stCondLst>
                                        </p:cTn>
                                        <p:tgtEl>
                                          <p:spTgt spid="10244">
                                            <p:txEl>
                                              <p:pRg st="4" end="4"/>
                                            </p:txEl>
                                          </p:spTgt>
                                        </p:tgtEl>
                                        <p:attrNameLst>
                                          <p:attrName>style.visibility</p:attrName>
                                        </p:attrNameLst>
                                      </p:cBhvr>
                                      <p:to>
                                        <p:strVal val="visible"/>
                                      </p:to>
                                    </p:set>
                                    <p:animEffect transition="in" filter="fade">
                                      <p:cBhvr>
                                        <p:cTn id="23" dur="500"/>
                                        <p:tgtEl>
                                          <p:spTgt spid="10244">
                                            <p:txEl>
                                              <p:pRg st="4" end="4"/>
                                            </p:txEl>
                                          </p:spTgt>
                                        </p:tgtEl>
                                      </p:cBhvr>
                                    </p:animEffect>
                                  </p:childTnLst>
                                </p:cTn>
                              </p:par>
                            </p:childTnLst>
                          </p:cTn>
                        </p:par>
                        <p:par>
                          <p:cTn id="24" fill="hold">
                            <p:stCondLst>
                              <p:cond delay="2500"/>
                            </p:stCondLst>
                            <p:childTnLst>
                              <p:par>
                                <p:cTn id="25" presetID="10" presetClass="entr" presetSubtype="0" fill="hold" nodeType="afterEffect">
                                  <p:stCondLst>
                                    <p:cond delay="0"/>
                                  </p:stCondLst>
                                  <p:childTnLst>
                                    <p:set>
                                      <p:cBhvr>
                                        <p:cTn id="26" dur="1" fill="hold">
                                          <p:stCondLst>
                                            <p:cond delay="0"/>
                                          </p:stCondLst>
                                        </p:cTn>
                                        <p:tgtEl>
                                          <p:spTgt spid="10244">
                                            <p:txEl>
                                              <p:pRg st="5" end="5"/>
                                            </p:txEl>
                                          </p:spTgt>
                                        </p:tgtEl>
                                        <p:attrNameLst>
                                          <p:attrName>style.visibility</p:attrName>
                                        </p:attrNameLst>
                                      </p:cBhvr>
                                      <p:to>
                                        <p:strVal val="visible"/>
                                      </p:to>
                                    </p:set>
                                    <p:animEffect transition="in" filter="fade">
                                      <p:cBhvr>
                                        <p:cTn id="27" dur="500"/>
                                        <p:tgtEl>
                                          <p:spTgt spid="10244">
                                            <p:txEl>
                                              <p:pRg st="5" end="5"/>
                                            </p:txEl>
                                          </p:spTgt>
                                        </p:tgtEl>
                                      </p:cBhvr>
                                    </p:animEffect>
                                  </p:childTnLst>
                                </p:cTn>
                              </p:par>
                            </p:childTnLst>
                          </p:cTn>
                        </p:par>
                        <p:par>
                          <p:cTn id="28" fill="hold">
                            <p:stCondLst>
                              <p:cond delay="3000"/>
                            </p:stCondLst>
                            <p:childTnLst>
                              <p:par>
                                <p:cTn id="29" presetID="10" presetClass="entr" presetSubtype="0" fill="hold" nodeType="afterEffect">
                                  <p:stCondLst>
                                    <p:cond delay="0"/>
                                  </p:stCondLst>
                                  <p:childTnLst>
                                    <p:set>
                                      <p:cBhvr>
                                        <p:cTn id="30" dur="1" fill="hold">
                                          <p:stCondLst>
                                            <p:cond delay="0"/>
                                          </p:stCondLst>
                                        </p:cTn>
                                        <p:tgtEl>
                                          <p:spTgt spid="10244">
                                            <p:txEl>
                                              <p:pRg st="6" end="6"/>
                                            </p:txEl>
                                          </p:spTgt>
                                        </p:tgtEl>
                                        <p:attrNameLst>
                                          <p:attrName>style.visibility</p:attrName>
                                        </p:attrNameLst>
                                      </p:cBhvr>
                                      <p:to>
                                        <p:strVal val="visible"/>
                                      </p:to>
                                    </p:set>
                                    <p:animEffect transition="in" filter="fade">
                                      <p:cBhvr>
                                        <p:cTn id="31" dur="500"/>
                                        <p:tgtEl>
                                          <p:spTgt spid="1024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fld id="{CA3676A8-325C-44AB-AA81-818FB89FA3D3}" type="slidenum">
              <a:rPr lang="en-US" smtClean="0">
                <a:solidFill>
                  <a:srgbClr val="898989"/>
                </a:solidFill>
                <a:latin typeface="Calibri" pitchFamily="34" charset="0"/>
              </a:rPr>
              <a:pPr eaLnBrk="1" hangingPunct="1"/>
              <a:t>9</a:t>
            </a:fld>
            <a:endParaRPr lang="en-US" dirty="0">
              <a:solidFill>
                <a:srgbClr val="898989"/>
              </a:solidFill>
              <a:latin typeface="Calibri" pitchFamily="34" charset="0"/>
            </a:endParaRPr>
          </a:p>
        </p:txBody>
      </p:sp>
      <p:sp>
        <p:nvSpPr>
          <p:cNvPr id="10243" name="Title 1"/>
          <p:cNvSpPr>
            <a:spLocks noGrp="1"/>
          </p:cNvSpPr>
          <p:nvPr>
            <p:ph type="title" idx="4294967295"/>
          </p:nvPr>
        </p:nvSpPr>
        <p:spPr>
          <a:xfrm>
            <a:off x="1905581" y="183009"/>
            <a:ext cx="7193813" cy="1143000"/>
          </a:xfrm>
        </p:spPr>
        <p:txBody>
          <a:bodyPr/>
          <a:lstStyle/>
          <a:p>
            <a:pPr eaLnBrk="1" hangingPunct="1"/>
            <a:r>
              <a:rPr lang="en-US" sz="4000" dirty="0" smtClean="0">
                <a:ea typeface="ＭＳ Ｐゴシック" pitchFamily="34" charset="-128"/>
              </a:rPr>
              <a:t>Conclusions &amp; Recommendations</a:t>
            </a:r>
            <a:endParaRPr lang="en-US" sz="4000" dirty="0">
              <a:ea typeface="ＭＳ Ｐゴシック" pitchFamily="34" charset="-128"/>
            </a:endParaRPr>
          </a:p>
        </p:txBody>
      </p:sp>
      <p:sp>
        <p:nvSpPr>
          <p:cNvPr id="10244" name="Content Placeholder 2"/>
          <p:cNvSpPr>
            <a:spLocks noGrp="1"/>
          </p:cNvSpPr>
          <p:nvPr>
            <p:ph idx="4294967295"/>
          </p:nvPr>
        </p:nvSpPr>
        <p:spPr>
          <a:xfrm>
            <a:off x="457200" y="1371598"/>
            <a:ext cx="8229600" cy="1289033"/>
          </a:xfrm>
        </p:spPr>
        <p:txBody>
          <a:bodyPr/>
          <a:lstStyle/>
          <a:p>
            <a:pPr marL="231775" indent="-231775" eaLnBrk="1" hangingPunct="1">
              <a:lnSpc>
                <a:spcPct val="90000"/>
              </a:lnSpc>
              <a:spcBef>
                <a:spcPts val="600"/>
              </a:spcBef>
            </a:pPr>
            <a:r>
              <a:rPr lang="en-US" sz="2800" b="1" dirty="0" smtClean="0">
                <a:ea typeface="ＭＳ Ｐゴシック" pitchFamily="34" charset="-128"/>
              </a:rPr>
              <a:t>Signaling Interconnection Monitoring and Filtering </a:t>
            </a:r>
          </a:p>
          <a:p>
            <a:pPr lvl="1" indent="-342900" eaLnBrk="1" hangingPunct="1">
              <a:lnSpc>
                <a:spcPct val="90000"/>
              </a:lnSpc>
              <a:spcBef>
                <a:spcPts val="600"/>
              </a:spcBef>
              <a:buFont typeface="Arial" panose="020B0604020202020204" pitchFamily="34" charset="0"/>
              <a:buChar char="•"/>
            </a:pPr>
            <a:r>
              <a:rPr lang="en-US" sz="2000" dirty="0" smtClean="0">
                <a:ea typeface="ＭＳ Ｐゴシック" pitchFamily="34" charset="-128"/>
              </a:rPr>
              <a:t>Most effective mechanism to mitigate risks and impact</a:t>
            </a:r>
          </a:p>
          <a:p>
            <a:pPr lvl="1" indent="-342900" eaLnBrk="1" hangingPunct="1">
              <a:lnSpc>
                <a:spcPct val="90000"/>
              </a:lnSpc>
              <a:spcBef>
                <a:spcPts val="600"/>
              </a:spcBef>
              <a:buFont typeface="Arial" panose="020B0604020202020204" pitchFamily="34" charset="0"/>
              <a:buChar char="•"/>
            </a:pPr>
            <a:r>
              <a:rPr lang="en-US" sz="2000" dirty="0" smtClean="0">
                <a:ea typeface="ＭＳ Ｐゴシック" pitchFamily="34" charset="-128"/>
              </a:rPr>
              <a:t>Example of one approach to address SS7 attacks </a:t>
            </a:r>
          </a:p>
        </p:txBody>
      </p:sp>
      <p:pic>
        <p:nvPicPr>
          <p:cNvPr id="10245"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8057" y="207616"/>
            <a:ext cx="1787525" cy="10937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Picture 5"/>
          <p:cNvPicPr/>
          <p:nvPr/>
        </p:nvPicPr>
        <p:blipFill>
          <a:blip r:embed="rId4"/>
          <a:stretch>
            <a:fillRect/>
          </a:stretch>
        </p:blipFill>
        <p:spPr>
          <a:xfrm>
            <a:off x="1573530" y="2470031"/>
            <a:ext cx="5996940" cy="2605178"/>
          </a:xfrm>
          <a:prstGeom prst="rect">
            <a:avLst/>
          </a:prstGeom>
        </p:spPr>
      </p:pic>
      <p:sp>
        <p:nvSpPr>
          <p:cNvPr id="2" name="TextBox 1"/>
          <p:cNvSpPr txBox="1"/>
          <p:nvPr/>
        </p:nvSpPr>
        <p:spPr>
          <a:xfrm>
            <a:off x="424538" y="5141750"/>
            <a:ext cx="8262262" cy="1754326"/>
          </a:xfrm>
          <a:prstGeom prst="rect">
            <a:avLst/>
          </a:prstGeom>
          <a:noFill/>
        </p:spPr>
        <p:txBody>
          <a:bodyPr wrap="square" rtlCol="0">
            <a:spAutoFit/>
          </a:bodyPr>
          <a:lstStyle/>
          <a:p>
            <a:pPr marL="800100" lvl="1" indent="-342900">
              <a:buFont typeface="Arial" panose="020B0604020202020204" pitchFamily="34" charset="0"/>
              <a:buChar char="•"/>
            </a:pPr>
            <a:r>
              <a:rPr lang="en-US" sz="2400" b="1" u="sng" dirty="0" smtClean="0">
                <a:latin typeface="+mn-lt"/>
              </a:rPr>
              <a:t>Recommendations for Industry:</a:t>
            </a:r>
          </a:p>
          <a:p>
            <a:pPr marL="1257300" lvl="2" indent="-342900">
              <a:buFont typeface="Arial" panose="020B0604020202020204" pitchFamily="34" charset="0"/>
              <a:buChar char="•"/>
            </a:pPr>
            <a:r>
              <a:rPr lang="en-US" sz="2000" dirty="0" smtClean="0">
                <a:latin typeface="+mn-lt"/>
              </a:rPr>
              <a:t>Industry should continue to implement interconnection monitoring and filtering</a:t>
            </a:r>
          </a:p>
          <a:p>
            <a:pPr marL="1257300" lvl="2" indent="-342900">
              <a:buFont typeface="Arial" panose="020B0604020202020204" pitchFamily="34" charset="0"/>
              <a:buChar char="•"/>
            </a:pPr>
            <a:r>
              <a:rPr lang="en-US" sz="2000" dirty="0" smtClean="0">
                <a:latin typeface="+mn-lt"/>
              </a:rPr>
              <a:t>WG endorses GSMA security best practices and guidelines for SS7 and Diameter</a:t>
            </a:r>
            <a:r>
              <a:rPr lang="en-US" sz="2400" dirty="0" smtClean="0">
                <a:latin typeface="+mn-lt"/>
              </a:rPr>
              <a:t> </a:t>
            </a:r>
            <a:endParaRPr lang="en-US" sz="2400" b="1" u="sng" dirty="0">
              <a:latin typeface="+mn-lt"/>
            </a:endParaRPr>
          </a:p>
        </p:txBody>
      </p:sp>
    </p:spTree>
    <p:extLst>
      <p:ext uri="{BB962C8B-B14F-4D97-AF65-F5344CB8AC3E}">
        <p14:creationId xmlns:p14="http://schemas.microsoft.com/office/powerpoint/2010/main" val="28510667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10244">
                                            <p:txEl>
                                              <p:pRg st="0" end="0"/>
                                            </p:txEl>
                                          </p:spTgt>
                                        </p:tgtEl>
                                        <p:attrNameLst>
                                          <p:attrName>style.visibility</p:attrName>
                                        </p:attrNameLst>
                                      </p:cBhvr>
                                      <p:to>
                                        <p:strVal val="visible"/>
                                      </p:to>
                                    </p:set>
                                    <p:animEffect transition="in" filter="fade">
                                      <p:cBhvr>
                                        <p:cTn id="7" dur="500"/>
                                        <p:tgtEl>
                                          <p:spTgt spid="10244">
                                            <p:txEl>
                                              <p:pRg st="0" end="0"/>
                                            </p:txEl>
                                          </p:spTgt>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10244">
                                            <p:txEl>
                                              <p:pRg st="1" end="1"/>
                                            </p:txEl>
                                          </p:spTgt>
                                        </p:tgtEl>
                                        <p:attrNameLst>
                                          <p:attrName>style.visibility</p:attrName>
                                        </p:attrNameLst>
                                      </p:cBhvr>
                                      <p:to>
                                        <p:strVal val="visible"/>
                                      </p:to>
                                    </p:set>
                                    <p:animEffect transition="in" filter="fade">
                                      <p:cBhvr>
                                        <p:cTn id="11" dur="500"/>
                                        <p:tgtEl>
                                          <p:spTgt spid="10244">
                                            <p:txEl>
                                              <p:pRg st="1" end="1"/>
                                            </p:txEl>
                                          </p:spTgt>
                                        </p:tgtEl>
                                      </p:cBhvr>
                                    </p:animEffect>
                                  </p:childTnLst>
                                </p:cTn>
                              </p:par>
                            </p:childTnLst>
                          </p:cTn>
                        </p:par>
                        <p:par>
                          <p:cTn id="12" fill="hold">
                            <p:stCondLst>
                              <p:cond delay="1000"/>
                            </p:stCondLst>
                            <p:childTnLst>
                              <p:par>
                                <p:cTn id="13" presetID="10" presetClass="entr" presetSubtype="0" fill="hold" nodeType="afterEffect">
                                  <p:stCondLst>
                                    <p:cond delay="0"/>
                                  </p:stCondLst>
                                  <p:childTnLst>
                                    <p:set>
                                      <p:cBhvr>
                                        <p:cTn id="14" dur="1" fill="hold">
                                          <p:stCondLst>
                                            <p:cond delay="0"/>
                                          </p:stCondLst>
                                        </p:cTn>
                                        <p:tgtEl>
                                          <p:spTgt spid="10244">
                                            <p:txEl>
                                              <p:pRg st="2" end="2"/>
                                            </p:txEl>
                                          </p:spTgt>
                                        </p:tgtEl>
                                        <p:attrNameLst>
                                          <p:attrName>style.visibility</p:attrName>
                                        </p:attrNameLst>
                                      </p:cBhvr>
                                      <p:to>
                                        <p:strVal val="visible"/>
                                      </p:to>
                                    </p:set>
                                    <p:animEffect transition="in" filter="fade">
                                      <p:cBhvr>
                                        <p:cTn id="15" dur="500"/>
                                        <p:tgtEl>
                                          <p:spTgt spid="1024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774</Words>
  <Application>Microsoft Office PowerPoint</Application>
  <PresentationFormat>On-screen Show (4:3)</PresentationFormat>
  <Paragraphs>163</Paragraphs>
  <Slides>12</Slides>
  <Notes>10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ＭＳ Ｐゴシック</vt:lpstr>
      <vt:lpstr>Arial</vt:lpstr>
      <vt:lpstr>Calibri</vt:lpstr>
      <vt:lpstr>Times New Roman</vt:lpstr>
      <vt:lpstr>Office Theme</vt:lpstr>
      <vt:lpstr>Working Group 10: Legacy Systems and Services Risk Reduction Status Update  </vt:lpstr>
      <vt:lpstr>WG10 Objectives</vt:lpstr>
      <vt:lpstr>WG10 Members</vt:lpstr>
      <vt:lpstr>PowerPoint Presentation</vt:lpstr>
      <vt:lpstr>PowerPoint Presentation</vt:lpstr>
      <vt:lpstr>PowerPoint Presentation</vt:lpstr>
      <vt:lpstr>PowerPoint Presentation</vt:lpstr>
      <vt:lpstr>Conclusions &amp; Recommendations</vt:lpstr>
      <vt:lpstr>Conclusions &amp; Recommendations</vt:lpstr>
      <vt:lpstr>Conclusions &amp; Recommendations</vt:lpstr>
      <vt:lpstr>Conclusions &amp; Recommendations</vt:lpstr>
      <vt:lpstr>Conclusions &amp; Recommendations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2012-09-10T16:23:09Z</dcterms:created>
  <dcterms:modified xsi:type="dcterms:W3CDTF">2017-03-10T13:51:35Z</dcterms:modified>
</cp:coreProperties>
</file>