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68" r:id="rId3"/>
    <p:sldId id="259" r:id="rId4"/>
    <p:sldId id="264" r:id="rId5"/>
    <p:sldId id="260" r:id="rId6"/>
    <p:sldId id="265" r:id="rId7"/>
    <p:sldId id="261" r:id="rId8"/>
    <p:sldId id="262" r:id="rId9"/>
    <p:sldId id="266" r:id="rId10"/>
    <p:sldId id="263"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39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972055-6380-411A-9FB0-F4A71882807D}" type="datetimeFigureOut">
              <a:rPr lang="en-US" smtClean="0"/>
              <a:t>2/10/2016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E1B880-A4BC-4FF6-A5FA-A41DCD5D4577}" type="slidenum">
              <a:rPr lang="en-US" smtClean="0"/>
              <a:t>‹#›</a:t>
            </a:fld>
            <a:endParaRPr lang="en-US"/>
          </a:p>
        </p:txBody>
      </p:sp>
    </p:spTree>
    <p:extLst>
      <p:ext uri="{BB962C8B-B14F-4D97-AF65-F5344CB8AC3E}">
        <p14:creationId xmlns:p14="http://schemas.microsoft.com/office/powerpoint/2010/main" val="1708034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1052008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2041276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144630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806698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2140962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2/11/2016</a:t>
            </a:r>
            <a:endParaRPr lang="en-US"/>
          </a:p>
        </p:txBody>
      </p:sp>
      <p:sp>
        <p:nvSpPr>
          <p:cNvPr id="6" name="Footer Placeholder 5"/>
          <p:cNvSpPr>
            <a:spLocks noGrp="1"/>
          </p:cNvSpPr>
          <p:nvPr>
            <p:ph type="ftr" sz="quarter" idx="11"/>
          </p:nvPr>
        </p:nvSpPr>
        <p:spPr/>
        <p:txBody>
          <a:bodyPr/>
          <a:lstStyle/>
          <a:p>
            <a:r>
              <a:rPr lang="en-US" smtClean="0"/>
              <a:t>FCC-DOL Joint Workshop on Communication Tower Safety</a:t>
            </a:r>
            <a:endParaRPr lang="en-US"/>
          </a:p>
        </p:txBody>
      </p:sp>
      <p:sp>
        <p:nvSpPr>
          <p:cNvPr id="7" name="Slide Number Placeholder 6"/>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1796289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2/11/2016</a:t>
            </a:r>
            <a:endParaRPr lang="en-US"/>
          </a:p>
        </p:txBody>
      </p:sp>
      <p:sp>
        <p:nvSpPr>
          <p:cNvPr id="8" name="Footer Placeholder 7"/>
          <p:cNvSpPr>
            <a:spLocks noGrp="1"/>
          </p:cNvSpPr>
          <p:nvPr>
            <p:ph type="ftr" sz="quarter" idx="11"/>
          </p:nvPr>
        </p:nvSpPr>
        <p:spPr/>
        <p:txBody>
          <a:bodyPr/>
          <a:lstStyle/>
          <a:p>
            <a:r>
              <a:rPr lang="en-US" smtClean="0"/>
              <a:t>FCC-DOL Joint Workshop on Communication Tower Safety</a:t>
            </a:r>
            <a:endParaRPr lang="en-US"/>
          </a:p>
        </p:txBody>
      </p:sp>
      <p:sp>
        <p:nvSpPr>
          <p:cNvPr id="9" name="Slide Number Placeholder 8"/>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314367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2/11/2016</a:t>
            </a:r>
            <a:endParaRPr lang="en-US"/>
          </a:p>
        </p:txBody>
      </p:sp>
      <p:sp>
        <p:nvSpPr>
          <p:cNvPr id="4" name="Footer Placeholder 3"/>
          <p:cNvSpPr>
            <a:spLocks noGrp="1"/>
          </p:cNvSpPr>
          <p:nvPr>
            <p:ph type="ftr" sz="quarter" idx="11"/>
          </p:nvPr>
        </p:nvSpPr>
        <p:spPr/>
        <p:txBody>
          <a:bodyPr/>
          <a:lstStyle/>
          <a:p>
            <a:r>
              <a:rPr lang="en-US" smtClean="0"/>
              <a:t>FCC-DOL Joint Workshop on Communication Tower Safety</a:t>
            </a:r>
            <a:endParaRPr lang="en-US"/>
          </a:p>
        </p:txBody>
      </p:sp>
      <p:sp>
        <p:nvSpPr>
          <p:cNvPr id="5" name="Slide Number Placeholder 4"/>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1574865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2/11/2016</a:t>
            </a:r>
            <a:endParaRPr lang="en-US"/>
          </a:p>
        </p:txBody>
      </p:sp>
      <p:sp>
        <p:nvSpPr>
          <p:cNvPr id="3" name="Footer Placeholder 2"/>
          <p:cNvSpPr>
            <a:spLocks noGrp="1"/>
          </p:cNvSpPr>
          <p:nvPr>
            <p:ph type="ftr" sz="quarter" idx="11"/>
          </p:nvPr>
        </p:nvSpPr>
        <p:spPr/>
        <p:txBody>
          <a:bodyPr/>
          <a:lstStyle/>
          <a:p>
            <a:r>
              <a:rPr lang="en-US" smtClean="0"/>
              <a:t>FCC-DOL Joint Workshop on Communication Tower Safety</a:t>
            </a:r>
            <a:endParaRPr lang="en-US"/>
          </a:p>
        </p:txBody>
      </p:sp>
      <p:sp>
        <p:nvSpPr>
          <p:cNvPr id="4" name="Slide Number Placeholder 3"/>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3162215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2/11/2016</a:t>
            </a:r>
            <a:endParaRPr lang="en-US"/>
          </a:p>
        </p:txBody>
      </p:sp>
      <p:sp>
        <p:nvSpPr>
          <p:cNvPr id="6" name="Footer Placeholder 5"/>
          <p:cNvSpPr>
            <a:spLocks noGrp="1"/>
          </p:cNvSpPr>
          <p:nvPr>
            <p:ph type="ftr" sz="quarter" idx="11"/>
          </p:nvPr>
        </p:nvSpPr>
        <p:spPr/>
        <p:txBody>
          <a:bodyPr/>
          <a:lstStyle/>
          <a:p>
            <a:r>
              <a:rPr lang="en-US" smtClean="0"/>
              <a:t>FCC-DOL Joint Workshop on Communication Tower Safety</a:t>
            </a:r>
            <a:endParaRPr lang="en-US"/>
          </a:p>
        </p:txBody>
      </p:sp>
      <p:sp>
        <p:nvSpPr>
          <p:cNvPr id="7" name="Slide Number Placeholder 6"/>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2733495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2/11/2016</a:t>
            </a:r>
            <a:endParaRPr lang="en-US"/>
          </a:p>
        </p:txBody>
      </p:sp>
      <p:sp>
        <p:nvSpPr>
          <p:cNvPr id="6" name="Footer Placeholder 5"/>
          <p:cNvSpPr>
            <a:spLocks noGrp="1"/>
          </p:cNvSpPr>
          <p:nvPr>
            <p:ph type="ftr" sz="quarter" idx="11"/>
          </p:nvPr>
        </p:nvSpPr>
        <p:spPr/>
        <p:txBody>
          <a:bodyPr/>
          <a:lstStyle/>
          <a:p>
            <a:r>
              <a:rPr lang="en-US" smtClean="0"/>
              <a:t>FCC-DOL Joint Workshop on Communication Tower Safety</a:t>
            </a:r>
            <a:endParaRPr lang="en-US"/>
          </a:p>
        </p:txBody>
      </p:sp>
      <p:sp>
        <p:nvSpPr>
          <p:cNvPr id="7" name="Slide Number Placeholder 6"/>
          <p:cNvSpPr>
            <a:spLocks noGrp="1"/>
          </p:cNvSpPr>
          <p:nvPr>
            <p:ph type="sldNum" sz="quarter" idx="12"/>
          </p:nvPr>
        </p:nvSpPr>
        <p:spPr/>
        <p:txBody>
          <a:bodyPr/>
          <a:lstStyle/>
          <a:p>
            <a:fld id="{8BE00346-464B-4C06-953D-6F66C010A115}" type="slidenum">
              <a:rPr lang="en-US" smtClean="0"/>
              <a:t>‹#›</a:t>
            </a:fld>
            <a:endParaRPr lang="en-US"/>
          </a:p>
        </p:txBody>
      </p:sp>
    </p:spTree>
    <p:extLst>
      <p:ext uri="{BB962C8B-B14F-4D97-AF65-F5344CB8AC3E}">
        <p14:creationId xmlns:p14="http://schemas.microsoft.com/office/powerpoint/2010/main" val="2225465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2/11/2016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FCC-DOL Joint Workshop on Communication Tower Safety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E00346-464B-4C06-953D-6F66C010A115}" type="slidenum">
              <a:rPr lang="en-US" smtClean="0"/>
              <a:t>‹#›</a:t>
            </a:fld>
            <a:endParaRPr lang="en-US"/>
          </a:p>
        </p:txBody>
      </p:sp>
    </p:spTree>
    <p:extLst>
      <p:ext uri="{BB962C8B-B14F-4D97-AF65-F5344CB8AC3E}">
        <p14:creationId xmlns:p14="http://schemas.microsoft.com/office/powerpoint/2010/main" val="3667227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r>
              <a:rPr lang="en-US" altLang="en-US" dirty="0" smtClean="0"/>
              <a:t>FCC-DOL Joint Workshop on Communication Tower Safety</a:t>
            </a:r>
            <a:endParaRPr lang="en-US" altLang="en-US" dirty="0"/>
          </a:p>
        </p:txBody>
      </p:sp>
      <p:sp>
        <p:nvSpPr>
          <p:cNvPr id="31747" name="Rectangle 3"/>
          <p:cNvSpPr>
            <a:spLocks noGrp="1" noChangeArrowheads="1"/>
          </p:cNvSpPr>
          <p:nvPr>
            <p:ph type="subTitle" idx="1"/>
          </p:nvPr>
        </p:nvSpPr>
        <p:spPr/>
        <p:txBody>
          <a:bodyPr/>
          <a:lstStyle/>
          <a:p>
            <a:r>
              <a:rPr lang="en-US" altLang="en-US" dirty="0" smtClean="0"/>
              <a:t>RFI Panel</a:t>
            </a:r>
            <a:endParaRPr lang="en-US" altLang="en-US" dirty="0"/>
          </a:p>
          <a:p>
            <a:endParaRPr lang="en-US" altLang="en-US" dirty="0"/>
          </a:p>
          <a:p>
            <a:r>
              <a:rPr lang="en-US" altLang="en-US" dirty="0" smtClean="0"/>
              <a:t>February 11, 2016</a:t>
            </a:r>
            <a:endParaRPr lang="en-US"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4287" y="609600"/>
            <a:ext cx="1103313"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533400"/>
            <a:ext cx="1195387" cy="1201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smtClean="0"/>
              <a:t>2/11/2016</a:t>
            </a:r>
            <a:endParaRPr lang="en-US"/>
          </a:p>
        </p:txBody>
      </p:sp>
      <p:sp>
        <p:nvSpPr>
          <p:cNvPr id="3" name="Footer Placeholder 2"/>
          <p:cNvSpPr>
            <a:spLocks noGrp="1"/>
          </p:cNvSpPr>
          <p:nvPr>
            <p:ph type="ftr" sz="quarter" idx="11"/>
          </p:nvPr>
        </p:nvSpPr>
        <p:spPr/>
        <p:txBody>
          <a:bodyPr/>
          <a:lstStyle/>
          <a:p>
            <a:r>
              <a:rPr lang="en-US" smtClean="0"/>
              <a:t>FCC-DOL Joint Workshop on Communication Tower Safety</a:t>
            </a:r>
            <a:endParaRPr lang="en-US"/>
          </a:p>
        </p:txBody>
      </p:sp>
      <p:sp>
        <p:nvSpPr>
          <p:cNvPr id="4" name="Slide Number Placeholder 3"/>
          <p:cNvSpPr>
            <a:spLocks noGrp="1"/>
          </p:cNvSpPr>
          <p:nvPr>
            <p:ph type="sldNum" sz="quarter" idx="12"/>
          </p:nvPr>
        </p:nvSpPr>
        <p:spPr/>
        <p:txBody>
          <a:bodyPr/>
          <a:lstStyle/>
          <a:p>
            <a:fld id="{8BE00346-464B-4C06-953D-6F66C010A115}" type="slidenum">
              <a:rPr lang="en-US" smtClean="0"/>
              <a:t>1</a:t>
            </a:fld>
            <a:endParaRPr lang="en-US"/>
          </a:p>
        </p:txBody>
      </p:sp>
    </p:spTree>
    <p:extLst>
      <p:ext uri="{BB962C8B-B14F-4D97-AF65-F5344CB8AC3E}">
        <p14:creationId xmlns:p14="http://schemas.microsoft.com/office/powerpoint/2010/main" val="2945414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a:t>
            </a:r>
            <a:endParaRPr lang="en-US" dirty="0"/>
          </a:p>
        </p:txBody>
      </p:sp>
      <p:sp>
        <p:nvSpPr>
          <p:cNvPr id="3" name="Content Placeholder 2"/>
          <p:cNvSpPr>
            <a:spLocks noGrp="1"/>
          </p:cNvSpPr>
          <p:nvPr>
            <p:ph idx="1"/>
          </p:nvPr>
        </p:nvSpPr>
        <p:spPr>
          <a:xfrm>
            <a:off x="457200" y="1798637"/>
            <a:ext cx="8229600" cy="4525963"/>
          </a:xfrm>
        </p:spPr>
        <p:txBody>
          <a:bodyPr>
            <a:normAutofit/>
          </a:bodyPr>
          <a:lstStyle/>
          <a:p>
            <a:pPr marL="57150" indent="0">
              <a:buNone/>
            </a:pPr>
            <a:r>
              <a:rPr lang="en-US" sz="4000" dirty="0"/>
              <a:t>“[W]e work in conditions that other construction workers with ‘safer’ jobs don’t. EVERYONE climbs in the rain even if its ‘policy’ not to. Refuse to climb in harsh weather and you will never go anywhere in this business</a:t>
            </a:r>
            <a:r>
              <a:rPr lang="en-US" sz="4000" dirty="0" smtClean="0"/>
              <a:t>.”</a:t>
            </a:r>
          </a:p>
          <a:p>
            <a:pPr marL="5715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10</a:t>
            </a:fld>
            <a:endParaRPr lang="en-US"/>
          </a:p>
        </p:txBody>
      </p:sp>
    </p:spTree>
    <p:extLst>
      <p:ext uri="{BB962C8B-B14F-4D97-AF65-F5344CB8AC3E}">
        <p14:creationId xmlns:p14="http://schemas.microsoft.com/office/powerpoint/2010/main" val="3070110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a:t>
            </a:r>
            <a:endParaRPr lang="en-US" dirty="0"/>
          </a:p>
        </p:txBody>
      </p:sp>
      <p:sp>
        <p:nvSpPr>
          <p:cNvPr id="3" name="Content Placeholder 2"/>
          <p:cNvSpPr>
            <a:spLocks noGrp="1"/>
          </p:cNvSpPr>
          <p:nvPr>
            <p:ph idx="1"/>
          </p:nvPr>
        </p:nvSpPr>
        <p:spPr/>
        <p:txBody>
          <a:bodyPr>
            <a:normAutofit fontScale="85000" lnSpcReduction="20000"/>
          </a:bodyPr>
          <a:lstStyle/>
          <a:p>
            <a:pPr marL="57150" indent="0">
              <a:buNone/>
            </a:pPr>
            <a:r>
              <a:rPr lang="en-US" sz="4100" dirty="0" smtClean="0"/>
              <a:t>“</a:t>
            </a:r>
            <a:r>
              <a:rPr lang="en-US" sz="4100" dirty="0"/>
              <a:t>Weather is also a major contributor to safely working on towers. Contractors in the north deal with every weather condition out there during the year. There doesn’t seem to be any standards available out there as to limits to temperatures, wind or snow / ice accumulations on the towers. It is basically up to the field employees and their managers to decide when employees should be climbing or not.”</a:t>
            </a:r>
          </a:p>
          <a:p>
            <a:endParaRPr lang="en-US" dirty="0"/>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11</a:t>
            </a:fld>
            <a:endParaRPr lang="en-US"/>
          </a:p>
        </p:txBody>
      </p:sp>
    </p:spTree>
    <p:extLst>
      <p:ext uri="{BB962C8B-B14F-4D97-AF65-F5344CB8AC3E}">
        <p14:creationId xmlns:p14="http://schemas.microsoft.com/office/powerpoint/2010/main" val="1379914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2/11/2016</a:t>
            </a:r>
            <a:endParaRPr lang="en-US"/>
          </a:p>
        </p:txBody>
      </p:sp>
      <p:sp>
        <p:nvSpPr>
          <p:cNvPr id="3" name="Footer Placeholder 2"/>
          <p:cNvSpPr>
            <a:spLocks noGrp="1"/>
          </p:cNvSpPr>
          <p:nvPr>
            <p:ph type="ftr" sz="quarter" idx="11"/>
          </p:nvPr>
        </p:nvSpPr>
        <p:spPr/>
        <p:txBody>
          <a:bodyPr/>
          <a:lstStyle/>
          <a:p>
            <a:r>
              <a:rPr lang="en-US" smtClean="0"/>
              <a:t>FCC-DOL Joint Workshop on Communication Tower Safety</a:t>
            </a:r>
            <a:endParaRPr lang="en-US"/>
          </a:p>
        </p:txBody>
      </p:sp>
      <p:sp>
        <p:nvSpPr>
          <p:cNvPr id="4" name="Slide Number Placeholder 3"/>
          <p:cNvSpPr>
            <a:spLocks noGrp="1"/>
          </p:cNvSpPr>
          <p:nvPr>
            <p:ph type="sldNum" sz="quarter" idx="12"/>
          </p:nvPr>
        </p:nvSpPr>
        <p:spPr/>
        <p:txBody>
          <a:bodyPr/>
          <a:lstStyle/>
          <a:p>
            <a:fld id="{8BE00346-464B-4C06-953D-6F66C010A115}" type="slidenum">
              <a:rPr lang="en-US" smtClean="0"/>
              <a:t>2</a:t>
            </a:fld>
            <a:endParaRPr lang="en-US"/>
          </a:p>
        </p:txBody>
      </p:sp>
      <p:sp>
        <p:nvSpPr>
          <p:cNvPr id="5" name="TextBox 4"/>
          <p:cNvSpPr txBox="1"/>
          <p:nvPr/>
        </p:nvSpPr>
        <p:spPr>
          <a:xfrm>
            <a:off x="990600" y="990600"/>
            <a:ext cx="7162800" cy="4154984"/>
          </a:xfrm>
          <a:prstGeom prst="rect">
            <a:avLst/>
          </a:prstGeom>
          <a:noFill/>
        </p:spPr>
        <p:txBody>
          <a:bodyPr wrap="square" rtlCol="0">
            <a:spAutoFit/>
          </a:bodyPr>
          <a:lstStyle/>
          <a:p>
            <a:pPr algn="ctr"/>
            <a:r>
              <a:rPr lang="en-US" sz="4400" dirty="0" smtClean="0"/>
              <a:t>Selection of Comments</a:t>
            </a:r>
          </a:p>
          <a:p>
            <a:pPr algn="ctr"/>
            <a:r>
              <a:rPr lang="en-US" sz="4400" dirty="0" smtClean="0"/>
              <a:t>Received in Response to</a:t>
            </a:r>
          </a:p>
          <a:p>
            <a:pPr algn="ctr"/>
            <a:endParaRPr lang="en-US" sz="4400" dirty="0"/>
          </a:p>
          <a:p>
            <a:pPr algn="ctr"/>
            <a:r>
              <a:rPr lang="en-US" sz="4400" dirty="0" smtClean="0"/>
              <a:t>OSHA Request for Information Communication </a:t>
            </a:r>
            <a:r>
              <a:rPr lang="en-US" sz="4400" dirty="0"/>
              <a:t>Tower Safety</a:t>
            </a:r>
          </a:p>
          <a:p>
            <a:pPr algn="ctr"/>
            <a:r>
              <a:rPr lang="en-US" sz="4400" dirty="0" smtClean="0"/>
              <a:t>OSHA-2014-0018</a:t>
            </a:r>
            <a:endParaRPr lang="en-US" sz="4400" dirty="0"/>
          </a:p>
        </p:txBody>
      </p:sp>
    </p:spTree>
    <p:extLst>
      <p:ext uri="{BB962C8B-B14F-4D97-AF65-F5344CB8AC3E}">
        <p14:creationId xmlns:p14="http://schemas.microsoft.com/office/powerpoint/2010/main" val="3302018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0"/>
            <a:ext cx="8229600" cy="1143000"/>
          </a:xfrm>
        </p:spPr>
        <p:txBody>
          <a:bodyPr/>
          <a:lstStyle/>
          <a:p>
            <a:r>
              <a:rPr lang="en-US" altLang="en-US" dirty="0" smtClean="0"/>
              <a:t>Timelines</a:t>
            </a:r>
            <a:endParaRPr lang="en-US" altLang="en-US" dirty="0"/>
          </a:p>
        </p:txBody>
      </p:sp>
      <p:sp>
        <p:nvSpPr>
          <p:cNvPr id="35843" name="Rectangle 3"/>
          <p:cNvSpPr>
            <a:spLocks noGrp="1" noChangeArrowheads="1"/>
          </p:cNvSpPr>
          <p:nvPr>
            <p:ph type="body" idx="1"/>
          </p:nvPr>
        </p:nvSpPr>
        <p:spPr>
          <a:xfrm>
            <a:off x="457200" y="1341437"/>
            <a:ext cx="8229600" cy="4525963"/>
          </a:xfrm>
        </p:spPr>
        <p:txBody>
          <a:bodyPr>
            <a:noAutofit/>
          </a:bodyPr>
          <a:lstStyle/>
          <a:p>
            <a:pPr marL="57150" indent="0">
              <a:buNone/>
            </a:pPr>
            <a:r>
              <a:rPr lang="en-US" sz="3400" dirty="0"/>
              <a:t>“The biggest problem is the rush carriers put </a:t>
            </a:r>
            <a:r>
              <a:rPr lang="en-US" sz="3400" dirty="0" smtClean="0"/>
              <a:t>on </a:t>
            </a:r>
            <a:r>
              <a:rPr lang="en-US" sz="3400" dirty="0"/>
              <a:t>GCs. We have a couple weeks where we might not have any work. Then all of a sudden. We get four sites in and companies … expect these sites to be completed within a matter of days. We have to push our guys to the limits sometimes working two weeks straight 10-12 hours a day</a:t>
            </a:r>
            <a:r>
              <a:rPr lang="en-US" sz="3400" dirty="0" smtClean="0"/>
              <a:t>.”</a:t>
            </a:r>
          </a:p>
          <a:p>
            <a:pPr marL="57150" indent="0">
              <a:buNone/>
            </a:pPr>
            <a:endParaRPr lang="en-US" sz="800" dirty="0"/>
          </a:p>
        </p:txBody>
      </p:sp>
      <p:sp>
        <p:nvSpPr>
          <p:cNvPr id="2" name="Date Placeholder 1"/>
          <p:cNvSpPr>
            <a:spLocks noGrp="1"/>
          </p:cNvSpPr>
          <p:nvPr>
            <p:ph type="dt" sz="half" idx="10"/>
          </p:nvPr>
        </p:nvSpPr>
        <p:spPr/>
        <p:txBody>
          <a:bodyPr/>
          <a:lstStyle/>
          <a:p>
            <a:r>
              <a:rPr lang="en-US" smtClean="0"/>
              <a:t>2/11/2016</a:t>
            </a:r>
            <a:endParaRPr lang="en-US"/>
          </a:p>
        </p:txBody>
      </p:sp>
      <p:sp>
        <p:nvSpPr>
          <p:cNvPr id="3" name="Footer Placeholder 2"/>
          <p:cNvSpPr>
            <a:spLocks noGrp="1"/>
          </p:cNvSpPr>
          <p:nvPr>
            <p:ph type="ftr" sz="quarter" idx="11"/>
          </p:nvPr>
        </p:nvSpPr>
        <p:spPr/>
        <p:txBody>
          <a:bodyPr/>
          <a:lstStyle/>
          <a:p>
            <a:r>
              <a:rPr lang="en-US" smtClean="0"/>
              <a:t>FCC-DOL Joint Workshop on Communication Tower Safety</a:t>
            </a:r>
            <a:endParaRPr lang="en-US"/>
          </a:p>
        </p:txBody>
      </p:sp>
      <p:sp>
        <p:nvSpPr>
          <p:cNvPr id="4" name="Slide Number Placeholder 3"/>
          <p:cNvSpPr>
            <a:spLocks noGrp="1"/>
          </p:cNvSpPr>
          <p:nvPr>
            <p:ph type="sldNum" sz="quarter" idx="12"/>
          </p:nvPr>
        </p:nvSpPr>
        <p:spPr/>
        <p:txBody>
          <a:bodyPr/>
          <a:lstStyle/>
          <a:p>
            <a:fld id="{8BE00346-464B-4C06-953D-6F66C010A115}" type="slidenum">
              <a:rPr lang="en-US" smtClean="0"/>
              <a:t>3</a:t>
            </a:fld>
            <a:endParaRPr lang="en-US"/>
          </a:p>
        </p:txBody>
      </p:sp>
    </p:spTree>
    <p:extLst>
      <p:ext uri="{BB962C8B-B14F-4D97-AF65-F5344CB8AC3E}">
        <p14:creationId xmlns:p14="http://schemas.microsoft.com/office/powerpoint/2010/main" val="1470220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500" dirty="0"/>
              <a:t>“[M]</a:t>
            </a:r>
            <a:r>
              <a:rPr lang="en-US" sz="3500" dirty="0" err="1"/>
              <a:t>ost</a:t>
            </a:r>
            <a:r>
              <a:rPr lang="en-US" sz="3500" dirty="0"/>
              <a:t> safety issues are directly a result of pressure from the wireless carriers to get the projects done in a very short time frame. Even though the field crews go through all the OSHA, </a:t>
            </a:r>
            <a:r>
              <a:rPr lang="en-US" sz="3500" dirty="0" err="1"/>
              <a:t>Comtrain</a:t>
            </a:r>
            <a:r>
              <a:rPr lang="en-US" sz="3500" dirty="0"/>
              <a:t> and other safety training, they feel they need to take short cuts to get the job done by the due dates specified by carriers. This means they do not always adhere to the safety regulations purposely or are too exhausted and overlook steps to insure theirs and others safe working conditions on job sites.”</a:t>
            </a:r>
          </a:p>
          <a:p>
            <a:endParaRPr lang="en-US" dirty="0"/>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4</a:t>
            </a:fld>
            <a:endParaRPr lang="en-US"/>
          </a:p>
        </p:txBody>
      </p:sp>
    </p:spTree>
    <p:extLst>
      <p:ext uri="{BB962C8B-B14F-4D97-AF65-F5344CB8AC3E}">
        <p14:creationId xmlns:p14="http://schemas.microsoft.com/office/powerpoint/2010/main" val="219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Obstructions</a:t>
            </a:r>
            <a:endParaRPr lang="en-US" dirty="0"/>
          </a:p>
        </p:txBody>
      </p:sp>
      <p:sp>
        <p:nvSpPr>
          <p:cNvPr id="3" name="Content Placeholder 2"/>
          <p:cNvSpPr>
            <a:spLocks noGrp="1"/>
          </p:cNvSpPr>
          <p:nvPr>
            <p:ph idx="1"/>
          </p:nvPr>
        </p:nvSpPr>
        <p:spPr>
          <a:xfrm>
            <a:off x="457200" y="1066800"/>
            <a:ext cx="8229600" cy="4525963"/>
          </a:xfrm>
        </p:spPr>
        <p:txBody>
          <a:bodyPr>
            <a:noAutofit/>
          </a:bodyPr>
          <a:lstStyle/>
          <a:p>
            <a:pPr marL="0" lvl="1" indent="0">
              <a:buNone/>
            </a:pPr>
            <a:r>
              <a:rPr lang="en-US" sz="3000" dirty="0"/>
              <a:t>“The placement and positioning of equipment on the tower, however, probably has the greatest impact on climber’s ability to safely navigate the natural hazards of our work. Obstruction of tower integrated safety components is certainly one of the more common examples of this. Mounts themselves are often heavily crowded with equipment and cabling in a configuration that can require climbers to take greater risks simply to access the equipment they need to work </a:t>
            </a:r>
            <a:r>
              <a:rPr lang="en-US" sz="3000" dirty="0" smtClean="0"/>
              <a:t>on. ...” </a:t>
            </a:r>
            <a:endParaRPr lang="en-US" sz="3000" dirty="0"/>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5</a:t>
            </a:fld>
            <a:endParaRPr lang="en-US"/>
          </a:p>
        </p:txBody>
      </p:sp>
    </p:spTree>
    <p:extLst>
      <p:ext uri="{BB962C8B-B14F-4D97-AF65-F5344CB8AC3E}">
        <p14:creationId xmlns:p14="http://schemas.microsoft.com/office/powerpoint/2010/main" val="3009946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Obstructions</a:t>
            </a:r>
            <a:endParaRPr lang="en-US" dirty="0"/>
          </a:p>
        </p:txBody>
      </p:sp>
      <p:sp>
        <p:nvSpPr>
          <p:cNvPr id="3" name="Content Placeholder 2"/>
          <p:cNvSpPr>
            <a:spLocks noGrp="1"/>
          </p:cNvSpPr>
          <p:nvPr>
            <p:ph idx="1"/>
          </p:nvPr>
        </p:nvSpPr>
        <p:spPr/>
        <p:txBody>
          <a:bodyPr>
            <a:normAutofit fontScale="92500" lnSpcReduction="10000"/>
          </a:bodyPr>
          <a:lstStyle/>
          <a:p>
            <a:pPr marL="0" lvl="1" indent="0">
              <a:buNone/>
            </a:pPr>
            <a:r>
              <a:rPr lang="en-US" sz="3000" dirty="0" smtClean="0"/>
              <a:t>“… T-Boom </a:t>
            </a:r>
            <a:r>
              <a:rPr lang="en-US" sz="3000" dirty="0"/>
              <a:t>style mounts, as an example, often greatly increase the difficulty of accessing the equipment by requiring the climber to execute a balancing act along one, often round, steel member to reach the equipment - then to hang up to six feet below the mount in order to access cabling and connections. Finding a means of creating greater ease of access to the equipment once on the tower would mitigate some of the risk inherent in working on these structures, further allowing the workers to focus their attention on less controllable hazardous elements.”</a:t>
            </a:r>
          </a:p>
          <a:p>
            <a:endParaRPr lang="en-US" dirty="0"/>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6</a:t>
            </a:fld>
            <a:endParaRPr lang="en-US"/>
          </a:p>
        </p:txBody>
      </p:sp>
    </p:spTree>
    <p:extLst>
      <p:ext uri="{BB962C8B-B14F-4D97-AF65-F5344CB8AC3E}">
        <p14:creationId xmlns:p14="http://schemas.microsoft.com/office/powerpoint/2010/main" val="163368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p:txBody>
          <a:bodyPr/>
          <a:lstStyle/>
          <a:p>
            <a:pPr marL="0" lvl="1" indent="0">
              <a:buNone/>
            </a:pPr>
            <a:r>
              <a:rPr lang="en-US" sz="3600" dirty="0"/>
              <a:t>“The… issue is the use of a copier to make everyone a certification. Every employee I hired would submit a certification that was copied from someone else's certification and their name added. I had 8 companies tell me that they send one person to the class and then everyone is certified in their company with the use of a copier.”</a:t>
            </a:r>
            <a:endParaRPr lang="en-US" sz="3200" dirty="0"/>
          </a:p>
          <a:p>
            <a:endParaRPr lang="en-US" dirty="0"/>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7</a:t>
            </a:fld>
            <a:endParaRPr lang="en-US"/>
          </a:p>
        </p:txBody>
      </p:sp>
    </p:spTree>
    <p:extLst>
      <p:ext uri="{BB962C8B-B14F-4D97-AF65-F5344CB8AC3E}">
        <p14:creationId xmlns:p14="http://schemas.microsoft.com/office/powerpoint/2010/main" val="3732645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Lack of Experience</a:t>
            </a:r>
            <a:endParaRPr lang="en-US" dirty="0"/>
          </a:p>
        </p:txBody>
      </p:sp>
      <p:sp>
        <p:nvSpPr>
          <p:cNvPr id="3" name="Content Placeholder 2"/>
          <p:cNvSpPr>
            <a:spLocks noGrp="1"/>
          </p:cNvSpPr>
          <p:nvPr>
            <p:ph idx="1"/>
          </p:nvPr>
        </p:nvSpPr>
        <p:spPr/>
        <p:txBody>
          <a:bodyPr>
            <a:normAutofit/>
          </a:bodyPr>
          <a:lstStyle/>
          <a:p>
            <a:pPr marL="0" lvl="1" indent="0">
              <a:buNone/>
            </a:pPr>
            <a:r>
              <a:rPr lang="en-US" sz="3600" dirty="0"/>
              <a:t>“I was sent to sweep test a [company’s] site with two climbers. When we got to the site, one of the climbers had two weeks experience but had only climbed one time and the other climber had been hired the day before. Climber B (the one hired the prior day) decided he didn't want to do this job anymore and quit on </a:t>
            </a:r>
            <a:r>
              <a:rPr lang="en-US" sz="3600" dirty="0" smtClean="0"/>
              <a:t>site...” </a:t>
            </a:r>
            <a:endParaRPr lang="en-US" sz="3600" dirty="0"/>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8</a:t>
            </a:fld>
            <a:endParaRPr lang="en-US"/>
          </a:p>
        </p:txBody>
      </p:sp>
    </p:spTree>
    <p:extLst>
      <p:ext uri="{BB962C8B-B14F-4D97-AF65-F5344CB8AC3E}">
        <p14:creationId xmlns:p14="http://schemas.microsoft.com/office/powerpoint/2010/main" val="3769801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Lack of Experience</a:t>
            </a:r>
            <a:endParaRPr lang="en-US" dirty="0"/>
          </a:p>
        </p:txBody>
      </p:sp>
      <p:sp>
        <p:nvSpPr>
          <p:cNvPr id="3" name="Content Placeholder 2"/>
          <p:cNvSpPr>
            <a:spLocks noGrp="1"/>
          </p:cNvSpPr>
          <p:nvPr>
            <p:ph idx="1"/>
          </p:nvPr>
        </p:nvSpPr>
        <p:spPr>
          <a:xfrm>
            <a:off x="457200" y="1371600"/>
            <a:ext cx="8229600" cy="4525963"/>
          </a:xfrm>
        </p:spPr>
        <p:txBody>
          <a:bodyPr>
            <a:noAutofit/>
          </a:bodyPr>
          <a:lstStyle/>
          <a:p>
            <a:pPr marL="0" lvl="1" indent="0">
              <a:buNone/>
            </a:pPr>
            <a:r>
              <a:rPr lang="en-US" sz="3000" dirty="0" smtClean="0"/>
              <a:t>“… Climber </a:t>
            </a:r>
            <a:r>
              <a:rPr lang="en-US" sz="3000" dirty="0"/>
              <a:t>A with the two weeks experience belted up, and started climbing but had trouble with his safety climb about 60' up the tower. Climber B exhausted himself trying to figure out how to get his safety climb sleeve past the bracket and I had to rescue Climber A from 60'. In order to finish the job, I had to let the [company]  rep use the </a:t>
            </a:r>
            <a:r>
              <a:rPr lang="en-US" sz="3000" dirty="0" err="1"/>
              <a:t>sitemaster</a:t>
            </a:r>
            <a:r>
              <a:rPr lang="en-US" sz="3000" dirty="0"/>
              <a:t> to test while I then climbed the tower to ~160', changed the TMA and completed the tower side of the sweep process. This was a regular occurrence.”</a:t>
            </a:r>
          </a:p>
        </p:txBody>
      </p:sp>
      <p:sp>
        <p:nvSpPr>
          <p:cNvPr id="4" name="Date Placeholder 3"/>
          <p:cNvSpPr>
            <a:spLocks noGrp="1"/>
          </p:cNvSpPr>
          <p:nvPr>
            <p:ph type="dt" sz="half" idx="10"/>
          </p:nvPr>
        </p:nvSpPr>
        <p:spPr/>
        <p:txBody>
          <a:bodyPr/>
          <a:lstStyle/>
          <a:p>
            <a:r>
              <a:rPr lang="en-US" smtClean="0"/>
              <a:t>2/11/2016</a:t>
            </a:r>
            <a:endParaRPr lang="en-US"/>
          </a:p>
        </p:txBody>
      </p:sp>
      <p:sp>
        <p:nvSpPr>
          <p:cNvPr id="5" name="Footer Placeholder 4"/>
          <p:cNvSpPr>
            <a:spLocks noGrp="1"/>
          </p:cNvSpPr>
          <p:nvPr>
            <p:ph type="ftr" sz="quarter" idx="11"/>
          </p:nvPr>
        </p:nvSpPr>
        <p:spPr/>
        <p:txBody>
          <a:bodyPr/>
          <a:lstStyle/>
          <a:p>
            <a:r>
              <a:rPr lang="en-US" smtClean="0"/>
              <a:t>FCC-DOL Joint Workshop on Communication Tower Safety</a:t>
            </a:r>
            <a:endParaRPr lang="en-US"/>
          </a:p>
        </p:txBody>
      </p:sp>
      <p:sp>
        <p:nvSpPr>
          <p:cNvPr id="6" name="Slide Number Placeholder 5"/>
          <p:cNvSpPr>
            <a:spLocks noGrp="1"/>
          </p:cNvSpPr>
          <p:nvPr>
            <p:ph type="sldNum" sz="quarter" idx="12"/>
          </p:nvPr>
        </p:nvSpPr>
        <p:spPr/>
        <p:txBody>
          <a:bodyPr/>
          <a:lstStyle/>
          <a:p>
            <a:fld id="{8BE00346-464B-4C06-953D-6F66C010A115}" type="slidenum">
              <a:rPr lang="en-US" smtClean="0"/>
              <a:t>9</a:t>
            </a:fld>
            <a:endParaRPr lang="en-US"/>
          </a:p>
        </p:txBody>
      </p:sp>
    </p:spTree>
    <p:extLst>
      <p:ext uri="{BB962C8B-B14F-4D97-AF65-F5344CB8AC3E}">
        <p14:creationId xmlns:p14="http://schemas.microsoft.com/office/powerpoint/2010/main" val="2021529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851</Words>
  <Application>Microsoft Office PowerPoint</Application>
  <PresentationFormat>On-screen Show (4:3)</PresentationFormat>
  <Paragraphs>60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FCC-DOL Joint Workshop on Communication Tower Safety</vt:lpstr>
      <vt:lpstr>PowerPoint Presentation</vt:lpstr>
      <vt:lpstr>Timelines</vt:lpstr>
      <vt:lpstr>Timelines</vt:lpstr>
      <vt:lpstr>Obstructions</vt:lpstr>
      <vt:lpstr>Obstructions</vt:lpstr>
      <vt:lpstr>Training</vt:lpstr>
      <vt:lpstr>Lack of Experience</vt:lpstr>
      <vt:lpstr>Lack of Experience</vt:lpstr>
      <vt:lpstr>Weather</vt:lpstr>
      <vt:lpstr>Weather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Patterson, Erin - OSHA</dc:creator>
  <cp:lastModifiedBy>Michael Janson</cp:lastModifiedBy>
  <cp:revision>7</cp:revision>
  <dcterms:created xsi:type="dcterms:W3CDTF">2016-02-08T15:45:32Z</dcterms:created>
  <dcterms:modified xsi:type="dcterms:W3CDTF">2016-02-11T03:19:36Z</dcterms:modified>
</cp:coreProperties>
</file>