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Lst>
  <p:notesMasterIdLst>
    <p:notesMasterId r:id="rId86"/>
  </p:notesMasterIdLst>
  <p:sldIdLst>
    <p:sldId id="256" r:id="rId7"/>
    <p:sldId id="258" r:id="rId8"/>
    <p:sldId id="631" r:id="rId9"/>
    <p:sldId id="598" r:id="rId10"/>
    <p:sldId id="633" r:id="rId11"/>
    <p:sldId id="634" r:id="rId12"/>
    <p:sldId id="707" r:id="rId13"/>
    <p:sldId id="635" r:id="rId14"/>
    <p:sldId id="620" r:id="rId15"/>
    <p:sldId id="709" r:id="rId16"/>
    <p:sldId id="624" r:id="rId17"/>
    <p:sldId id="621" r:id="rId18"/>
    <p:sldId id="710" r:id="rId19"/>
    <p:sldId id="713" r:id="rId20"/>
    <p:sldId id="714" r:id="rId21"/>
    <p:sldId id="715" r:id="rId22"/>
    <p:sldId id="718" r:id="rId23"/>
    <p:sldId id="716" r:id="rId24"/>
    <p:sldId id="717" r:id="rId25"/>
    <p:sldId id="267" r:id="rId26"/>
    <p:sldId id="599" r:id="rId27"/>
    <p:sldId id="648" r:id="rId28"/>
    <p:sldId id="653" r:id="rId29"/>
    <p:sldId id="264" r:id="rId30"/>
    <p:sldId id="630" r:id="rId31"/>
    <p:sldId id="504" r:id="rId32"/>
    <p:sldId id="505" r:id="rId33"/>
    <p:sldId id="649" r:id="rId34"/>
    <p:sldId id="664" r:id="rId35"/>
    <p:sldId id="645" r:id="rId36"/>
    <p:sldId id="665" r:id="rId37"/>
    <p:sldId id="666" r:id="rId38"/>
    <p:sldId id="668" r:id="rId39"/>
    <p:sldId id="667" r:id="rId40"/>
    <p:sldId id="669" r:id="rId41"/>
    <p:sldId id="670" r:id="rId42"/>
    <p:sldId id="671" r:id="rId43"/>
    <p:sldId id="672" r:id="rId44"/>
    <p:sldId id="673" r:id="rId45"/>
    <p:sldId id="674" r:id="rId46"/>
    <p:sldId id="676" r:id="rId47"/>
    <p:sldId id="677" r:id="rId48"/>
    <p:sldId id="678" r:id="rId49"/>
    <p:sldId id="679" r:id="rId50"/>
    <p:sldId id="680" r:id="rId51"/>
    <p:sldId id="681" r:id="rId52"/>
    <p:sldId id="682" r:id="rId53"/>
    <p:sldId id="655" r:id="rId54"/>
    <p:sldId id="654" r:id="rId55"/>
    <p:sldId id="591" r:id="rId56"/>
    <p:sldId id="480" r:id="rId57"/>
    <p:sldId id="284" r:id="rId58"/>
    <p:sldId id="632" r:id="rId59"/>
    <p:sldId id="481" r:id="rId60"/>
    <p:sldId id="483" r:id="rId61"/>
    <p:sldId id="486" r:id="rId62"/>
    <p:sldId id="719" r:id="rId63"/>
    <p:sldId id="520" r:id="rId64"/>
    <p:sldId id="652" r:id="rId65"/>
    <p:sldId id="610" r:id="rId66"/>
    <p:sldId id="611" r:id="rId67"/>
    <p:sldId id="616" r:id="rId68"/>
    <p:sldId id="615" r:id="rId69"/>
    <p:sldId id="625" r:id="rId70"/>
    <p:sldId id="627" r:id="rId71"/>
    <p:sldId id="651" r:id="rId72"/>
    <p:sldId id="600" r:id="rId73"/>
    <p:sldId id="637" r:id="rId74"/>
    <p:sldId id="623" r:id="rId75"/>
    <p:sldId id="639" r:id="rId76"/>
    <p:sldId id="640" r:id="rId77"/>
    <p:sldId id="641" r:id="rId78"/>
    <p:sldId id="628" r:id="rId79"/>
    <p:sldId id="643" r:id="rId80"/>
    <p:sldId id="642" r:id="rId81"/>
    <p:sldId id="601" r:id="rId82"/>
    <p:sldId id="268" r:id="rId83"/>
    <p:sldId id="472" r:id="rId84"/>
    <p:sldId id="644"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065"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0784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3398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79750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6617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3386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4807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110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38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0254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2084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3167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387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095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7781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83507100-8D02-4B1D-BA5F-D46AEE33476D}" type="datetime1">
              <a:rPr lang="en-US" smtClean="0"/>
              <a:t>3/20/2023</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FD7E991F-96B2-4747-957B-56EC8EB8F9A9}" type="datetime1">
              <a:rPr lang="en-US" smtClean="0"/>
              <a:t>3/20/2023</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37915C38-2319-4CA3-8532-72719D51F039}" type="datetime1">
              <a:rPr lang="en-US" smtClean="0"/>
              <a:t>3/20/2023</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03795329-4184-4C88-B4DF-E83FB2276828}" type="datetime1">
              <a:rPr lang="en-US" smtClean="0"/>
              <a:t>3/20/2023</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97775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25A220B3-7EC5-4C02-9DA5-F79D3DFCF05F}" type="datetime1">
              <a:rPr lang="en-US" smtClean="0"/>
              <a:t>3/20/2023</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89614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5640BCB8-8A41-45B4-8B3B-388DE654DA61}" type="datetime1">
              <a:rPr lang="en-US" smtClean="0"/>
              <a:t>3/20/2023</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153766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5C5DFC15-9830-4DAA-93AE-6668C23736D2}" type="datetime1">
              <a:rPr lang="en-US" smtClean="0"/>
              <a:t>3/20/2023</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8278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C9ECCDF0-7030-4054-9D72-99B3BCF96EAE}" type="datetime1">
              <a:rPr lang="en-US" smtClean="0"/>
              <a:t>3/20/2023</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2446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7392191B-8B52-489E-9526-8C5E1575C21F}" type="datetime1">
              <a:rPr lang="en-US" smtClean="0"/>
              <a:t>3/20/2023</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1502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B1B4A1A9-708A-41EB-B65F-1D6B6F95F7AB}" type="datetime1">
              <a:rPr lang="en-US" smtClean="0"/>
              <a:t>3/20/2023</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9800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B57F12F2-7368-43A4-9948-C6AC6F3B0BDA}" type="datetime1">
              <a:rPr lang="en-US" smtClean="0"/>
              <a:t>3/20/2023</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0880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562AEB22-2BB0-4A0A-84E4-06ADD293D27A}" type="datetime1">
              <a:rPr lang="en-US" smtClean="0"/>
              <a:t>3/20/2023</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040BF3BB-87C6-42AA-A2A0-F0E25732DDA6}" type="datetime1">
              <a:rPr lang="en-US" smtClean="0"/>
              <a:t>3/20/2023</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27137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81D17762-AC05-4CEC-B568-E9F6A9F57135}" type="datetime1">
              <a:rPr lang="en-US" smtClean="0"/>
              <a:t>3/20/2023</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7959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0A6C77E2-74A8-4C79-A1D8-C8FF373E7B5B}" type="datetime1">
              <a:rPr lang="en-US" smtClean="0"/>
              <a:t>3/20/2023</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0655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D172B1E9-4FDF-46F4-B8C3-4A3E7A052DD5}" type="datetime1">
              <a:rPr lang="en-US" smtClean="0"/>
              <a:t>3/20/2023</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24912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7FA4E599-57E4-4CBE-B031-BCCF2F3A4327}" type="datetime1">
              <a:rPr lang="en-US" smtClean="0"/>
              <a:t>3/20/2023</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53369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7AA9441B-69B6-4591-8EC2-04AEB1B86A3A}" type="datetime1">
              <a:rPr lang="en-US" smtClean="0"/>
              <a:t>3/20/2023</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27263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F174156C-BB4E-45C7-8D54-95D52ED54005}" type="datetime1">
              <a:rPr lang="en-US" smtClean="0"/>
              <a:t>3/20/2023</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751697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DC4C4712-68FA-412C-B502-12396459908F}" type="datetime1">
              <a:rPr lang="en-US" smtClean="0"/>
              <a:t>3/20/2023</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695716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56034B31-F09E-4E16-9BD5-FBDC757198D6}" type="datetime1">
              <a:rPr lang="en-US" smtClean="0"/>
              <a:t>3/20/2023</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35244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89A3C427-B5FC-4CF0-AD9E-D391A8C88E76}" type="datetime1">
              <a:rPr lang="en-US" smtClean="0"/>
              <a:t>3/20/2023</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58636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5F2FD521-2B0C-44AE-9D52-042D05DDCDBF}" type="datetime1">
              <a:rPr lang="en-US" smtClean="0"/>
              <a:t>3/20/2023</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3DBEAFCD-85C1-480A-9973-CAA13F37F53E}" type="datetime1">
              <a:rPr lang="en-US" smtClean="0"/>
              <a:t>3/20/2023</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87096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F174BC5A-292B-40BE-8168-8406C65D1174}" type="datetime1">
              <a:rPr lang="en-US" smtClean="0"/>
              <a:t>3/20/2023</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27641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95B00F54-B5C3-4A10-BF09-127597D06249}" type="datetime1">
              <a:rPr lang="en-US" smtClean="0"/>
              <a:t>3/20/2023</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3125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F80BE907-6E93-4B86-97DC-A814798EA457}" type="datetime1">
              <a:rPr lang="en-US" smtClean="0"/>
              <a:t>3/20/2023</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279920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12786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770801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216472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759301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014091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45202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9C351306-E08C-49E9-A7D4-B8DE747335ED}" type="datetime1">
              <a:rPr lang="en-US" smtClean="0"/>
              <a:t>3/20/2023</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740371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252301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339407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123737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80814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720506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863176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562405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4042942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5904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823262A8-7BD2-4041-AF67-A2C260489A4D}" type="datetime1">
              <a:rPr lang="en-US" smtClean="0"/>
              <a:t>3/20/2023</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815806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495583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632432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559668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120537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370082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666-06DA-BF0C-EF81-96C81CE6A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BAE59-B68A-4A94-FAF8-B17604966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FB746-C04B-F670-2015-798CF4CA5076}"/>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5" name="Footer Placeholder 4">
            <a:extLst>
              <a:ext uri="{FF2B5EF4-FFF2-40B4-BE49-F238E27FC236}">
                <a16:creationId xmlns:a16="http://schemas.microsoft.com/office/drawing/2014/main" id="{05721B93-E186-BC19-AE47-A418649479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DA5299-A9DD-2745-75FB-4D1B113AEDAE}"/>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252571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850F-9451-10F9-0EE7-FAF52A6F3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B0ED3-65BD-0F55-391A-BBEA25BA4A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3F59-A9E4-B4D1-1334-3A566EC13411}"/>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5" name="Footer Placeholder 4">
            <a:extLst>
              <a:ext uri="{FF2B5EF4-FFF2-40B4-BE49-F238E27FC236}">
                <a16:creationId xmlns:a16="http://schemas.microsoft.com/office/drawing/2014/main" id="{7F29AC05-B9AD-89C8-C8E3-2AAFEC39C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736A2-6B17-EB58-C565-678410E4A2D3}"/>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61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CA76-4C41-CA54-3269-8B726EEA0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AA5E6-7A7C-1CCC-2F5D-542EA2F81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8CA241-A73E-8BBF-05C3-D3CB9C5C703A}"/>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5" name="Footer Placeholder 4">
            <a:extLst>
              <a:ext uri="{FF2B5EF4-FFF2-40B4-BE49-F238E27FC236}">
                <a16:creationId xmlns:a16="http://schemas.microsoft.com/office/drawing/2014/main" id="{57D768EC-32A6-D67A-E4D5-C80D54FC5E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33AD7-162E-AC30-AC6E-B68D4C067213}"/>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128608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9820-286B-9F23-9264-5B5E5DEFF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4B87D-C803-E381-1917-CE61136EC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C0E4C-0941-FD07-1DC2-3C1B4CE1C6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22B32-A641-6D60-74E4-7BF6476D2498}"/>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6" name="Footer Placeholder 5">
            <a:extLst>
              <a:ext uri="{FF2B5EF4-FFF2-40B4-BE49-F238E27FC236}">
                <a16:creationId xmlns:a16="http://schemas.microsoft.com/office/drawing/2014/main" id="{193CA66E-D68C-C154-6881-E4872452D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452BFE-8CD7-5D42-F4A9-9C568ECE7086}"/>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49530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0F45CF78-02E3-4492-8050-A95EFF4862D0}" type="datetime1">
              <a:rPr lang="en-US" smtClean="0"/>
              <a:t>3/20/2023</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C3D7-C597-3613-6F24-F058F6033A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5337F-0B56-2B57-A066-5DC232A0E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2E4D6-80BF-AB59-EC03-3D24E602B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B2493-BCD8-743A-95BC-3CD2C608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CA7F3-ECA3-4DC0-09E2-44E88398F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351A27-1183-2680-7343-F7E3CEED9D2A}"/>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8" name="Footer Placeholder 7">
            <a:extLst>
              <a:ext uri="{FF2B5EF4-FFF2-40B4-BE49-F238E27FC236}">
                <a16:creationId xmlns:a16="http://schemas.microsoft.com/office/drawing/2014/main" id="{154428E6-7619-CDD6-D8EE-46FF3A0FA3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DF9FA4-02D4-0EEF-21B4-448AB0C90E3B}"/>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157518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EA98-9E0C-6302-001F-77C72AD20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168E6-68D4-CDF3-EEA5-22596F426C6E}"/>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4" name="Footer Placeholder 3">
            <a:extLst>
              <a:ext uri="{FF2B5EF4-FFF2-40B4-BE49-F238E27FC236}">
                <a16:creationId xmlns:a16="http://schemas.microsoft.com/office/drawing/2014/main" id="{ADFCB1F6-2668-B73A-92B7-DBE15328F6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5E88FF-A20D-F3A7-BF41-2A95911E74BF}"/>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51684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99618-019F-5295-8E01-DC95B1A4D883}"/>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3" name="Footer Placeholder 2">
            <a:extLst>
              <a:ext uri="{FF2B5EF4-FFF2-40B4-BE49-F238E27FC236}">
                <a16:creationId xmlns:a16="http://schemas.microsoft.com/office/drawing/2014/main" id="{FCEECCB9-594B-334F-CD5E-40E833E5E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44A972-689B-3286-E21E-EBBC9AB6CA00}"/>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104570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C73-A1A4-8FB7-1C4F-47D0DD95C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196C57-DD33-5658-4ADC-96B0B3C3E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104CF0-9C31-A354-8396-70F4CEE8D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A669D-39E1-DBCF-9E45-17F715E45DF4}"/>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6" name="Footer Placeholder 5">
            <a:extLst>
              <a:ext uri="{FF2B5EF4-FFF2-40B4-BE49-F238E27FC236}">
                <a16:creationId xmlns:a16="http://schemas.microsoft.com/office/drawing/2014/main" id="{6D775B79-0C97-0AFC-90DE-59B3757DE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D223CD-24F7-E569-4663-83A4EFB43530}"/>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603382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5C27-17DD-58F7-D0B1-CE8CDBFA9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7BD919-2856-33DB-E91C-C113D12A5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285F83-0633-FA92-A0BC-A094F3B77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E3894-1260-8941-B497-1112B11AFB1C}"/>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6" name="Footer Placeholder 5">
            <a:extLst>
              <a:ext uri="{FF2B5EF4-FFF2-40B4-BE49-F238E27FC236}">
                <a16:creationId xmlns:a16="http://schemas.microsoft.com/office/drawing/2014/main" id="{31C21FEF-9667-4A93-C326-8C64EBC30B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CEDF6-A924-F518-1F2F-BBF2F2574E32}"/>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834863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EAE0-485C-ACE0-DB0E-82BB7D126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C19B2-4B68-C1DD-FCFB-1B35771D3B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D2251-11AD-A3B4-4D62-B60837E9CD8F}"/>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5" name="Footer Placeholder 4">
            <a:extLst>
              <a:ext uri="{FF2B5EF4-FFF2-40B4-BE49-F238E27FC236}">
                <a16:creationId xmlns:a16="http://schemas.microsoft.com/office/drawing/2014/main" id="{E426C8B0-D96D-B6A4-F36A-A0D9DA6E0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A8D9F-3460-2E4B-4A51-20FB9725C16D}"/>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223376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551A6-D145-6C4D-9193-2A8B8A40DF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9C314-E70D-4C15-FF08-8F2B66598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1A853-76C9-B14D-83D8-678EA433E698}"/>
              </a:ext>
            </a:extLst>
          </p:cNvPr>
          <p:cNvSpPr>
            <a:spLocks noGrp="1"/>
          </p:cNvSpPr>
          <p:nvPr>
            <p:ph type="dt" sz="half" idx="10"/>
          </p:nvPr>
        </p:nvSpPr>
        <p:spPr/>
        <p:txBody>
          <a:bodyPr/>
          <a:lstStyle/>
          <a:p>
            <a:fld id="{0BBA6844-945C-4A03-9A4B-ACF65ED9078F}" type="datetimeFigureOut">
              <a:rPr lang="en-US" smtClean="0"/>
              <a:t>3/20/2023</a:t>
            </a:fld>
            <a:endParaRPr lang="en-US" dirty="0"/>
          </a:p>
        </p:txBody>
      </p:sp>
      <p:sp>
        <p:nvSpPr>
          <p:cNvPr id="5" name="Footer Placeholder 4">
            <a:extLst>
              <a:ext uri="{FF2B5EF4-FFF2-40B4-BE49-F238E27FC236}">
                <a16:creationId xmlns:a16="http://schemas.microsoft.com/office/drawing/2014/main" id="{95272C1D-48BD-D28F-A30E-EE6BF0AFA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255039-2712-2C1A-3F5C-2C39CF833331}"/>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79848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E271318A-622C-476B-BA97-AFC99A7AE9C5}" type="datetime1">
              <a:rPr lang="en-US" smtClean="0"/>
              <a:t>3/20/2023</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66225454-EF70-4C87-8164-F2FEC40F40E7}" type="datetime1">
              <a:rPr lang="en-US" smtClean="0"/>
              <a:t>3/20/2023</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7E2F9AD8-BC3B-4F98-974F-FA3632640997}" type="datetime1">
              <a:rPr lang="en-US" smtClean="0"/>
              <a:t>3/20/2023</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s://www.enisa.europa.eu/publications/5g-cybersecurity-standards/@@download/fullReport"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AA4FA-49E9-4486-B10B-F70B02ECC46F}" type="datetime1">
              <a:rPr lang="en-US" smtClean="0"/>
              <a:t>3/20/2023</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E8E0-87F7-4B53-ADA6-11A1E065F237}" type="datetime1">
              <a:rPr lang="en-US" smtClean="0"/>
              <a:t>3/20/2023</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4057127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D6BA-E7B7-473B-B3F1-6344AFEB70C7}" type="datetime1">
              <a:rPr lang="en-US" smtClean="0"/>
              <a:t>3/20/2023</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1874451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
        <p:nvSpPr>
          <p:cNvPr id="7" name="MSIPCMContentMarking" descr="{&quot;HashCode&quot;:-1876667767,&quot;Placement&quot;:&quot;Footer&quot;,&quot;Top&quot;:523.380066,&quot;Left&quot;:0.0,&quot;SlideWidth&quot;:960,&quot;SlideHeight&quot;:540}">
            <a:extLst>
              <a:ext uri="{FF2B5EF4-FFF2-40B4-BE49-F238E27FC236}">
                <a16:creationId xmlns:a16="http://schemas.microsoft.com/office/drawing/2014/main" id="{5825D203-6C7D-4C5B-86B6-8FA4A1253F6A}"/>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dirty="0">
                <a:solidFill>
                  <a:srgbClr val="737373"/>
                </a:solidFill>
                <a:latin typeface="Calibri" panose="020F0502020204030204" pitchFamily="34" charset="0"/>
              </a:rPr>
              <a:t>Internal Use - Confidential</a:t>
            </a:r>
          </a:p>
        </p:txBody>
      </p:sp>
    </p:spTree>
    <p:extLst>
      <p:ext uri="{BB962C8B-B14F-4D97-AF65-F5344CB8AC3E}">
        <p14:creationId xmlns:p14="http://schemas.microsoft.com/office/powerpoint/2010/main" val="14448682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3/20/2023</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
        <p:nvSpPr>
          <p:cNvPr id="7" name="MSIPCMContentMarking" descr="{&quot;HashCode&quot;:-1876667767,&quot;Placement&quot;:&quot;Footer&quot;,&quot;Top&quot;:523.380066,&quot;Left&quot;:0.0,&quot;SlideWidth&quot;:960,&quot;SlideHeight&quot;:540}">
            <a:extLst>
              <a:ext uri="{FF2B5EF4-FFF2-40B4-BE49-F238E27FC236}">
                <a16:creationId xmlns:a16="http://schemas.microsoft.com/office/drawing/2014/main" id="{C5622173-33F6-5F78-6A40-D987EF0BEDD5}"/>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37373"/>
                </a:solidFill>
                <a:latin typeface="Calibri" panose="020F0502020204030204" pitchFamily="34" charset="0"/>
                <a:hlinkClick r:id="rId13">
                  <a:extLst>
                    <a:ext uri="{A12FA001-AC4F-418D-AE19-62706E023703}">
                      <ahyp:hlinkClr xmlns:ahyp="http://schemas.microsoft.com/office/drawing/2018/hyperlinkcolor" val="tx"/>
                    </a:ext>
                  </a:extLst>
                </a:hlinkClick>
              </a:rPr>
              <a:t>Internal Use - Confidential</a:t>
            </a:r>
            <a:endParaRPr lang="en-US" sz="700" dirty="0">
              <a:solidFill>
                <a:srgbClr val="737373"/>
              </a:solidFill>
              <a:latin typeface="Calibri" panose="020F0502020204030204" pitchFamily="34" charset="0"/>
              <a:hlinkClick r:id="rId1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4561794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FF7F-5BEA-81DC-AE12-B04EC0817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A38A1-0C76-7ED1-8587-120C03DC0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B95B0-FD15-75CC-9BEF-19007FED7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A6844-945C-4A03-9A4B-ACF65ED9078F}" type="datetimeFigureOut">
              <a:rPr lang="en-US" smtClean="0"/>
              <a:t>3/20/2023</a:t>
            </a:fld>
            <a:endParaRPr lang="en-US" dirty="0"/>
          </a:p>
        </p:txBody>
      </p:sp>
      <p:sp>
        <p:nvSpPr>
          <p:cNvPr id="5" name="Footer Placeholder 4">
            <a:extLst>
              <a:ext uri="{FF2B5EF4-FFF2-40B4-BE49-F238E27FC236}">
                <a16:creationId xmlns:a16="http://schemas.microsoft.com/office/drawing/2014/main" id="{C85BC5BD-1848-E0C1-FFE6-0E7BAE3F5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A1FC74-AFE5-A02F-EC74-26FC888FD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538A2-6CB2-4BB2-ACA4-16DCCA60D59A}" type="slidenum">
              <a:rPr lang="en-US" smtClean="0"/>
              <a:t>‹#›</a:t>
            </a:fld>
            <a:endParaRPr lang="en-US" dirty="0"/>
          </a:p>
        </p:txBody>
      </p:sp>
    </p:spTree>
    <p:extLst>
      <p:ext uri="{BB962C8B-B14F-4D97-AF65-F5344CB8AC3E}">
        <p14:creationId xmlns:p14="http://schemas.microsoft.com/office/powerpoint/2010/main" val="25355342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Seventh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March 21,</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2023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pic>
        <p:nvPicPr>
          <p:cNvPr id="5" name="Picture 7">
            <a:extLst>
              <a:ext uri="{FF2B5EF4-FFF2-40B4-BE49-F238E27FC236}">
                <a16:creationId xmlns:a16="http://schemas.microsoft.com/office/drawing/2014/main" id="{27F2C6A4-D3E6-49E6-56F6-0481C164C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170" y="999683"/>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554572" y="1677933"/>
            <a:ext cx="10515600" cy="4351338"/>
          </a:xfrm>
        </p:spPr>
        <p:txBody>
          <a:bodyPr>
            <a:normAutofit/>
          </a:bodyPr>
          <a:lstStyle/>
          <a:p>
            <a:r>
              <a:rPr lang="en-US" b="1" dirty="0">
                <a:latin typeface="Times New Roman" panose="02020603050405020304" pitchFamily="18" charset="0"/>
                <a:cs typeface="Times New Roman" panose="02020603050405020304" pitchFamily="18" charset="0"/>
              </a:rPr>
              <a:t>Full Working Group</a:t>
            </a:r>
          </a:p>
          <a:p>
            <a:r>
              <a:rPr lang="en-US" b="1" dirty="0">
                <a:latin typeface="Times New Roman" panose="02020603050405020304" pitchFamily="18" charset="0"/>
                <a:cs typeface="Times New Roman" panose="02020603050405020304" pitchFamily="18" charset="0"/>
              </a:rPr>
              <a:t>Sub-Teams </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Technical Feasibility </a:t>
            </a:r>
          </a:p>
          <a:p>
            <a:pPr lvl="1"/>
            <a:r>
              <a:rPr lang="en-US" dirty="0">
                <a:latin typeface="Times New Roman" panose="02020603050405020304" pitchFamily="18" charset="0"/>
                <a:cs typeface="Times New Roman" panose="02020603050405020304" pitchFamily="18" charset="0"/>
              </a:rPr>
              <a:t>Public Safety Benefits </a:t>
            </a:r>
          </a:p>
          <a:p>
            <a:pPr lvl="1"/>
            <a:r>
              <a:rPr lang="en-US" dirty="0">
                <a:latin typeface="Times New Roman" panose="02020603050405020304" pitchFamily="18" charset="0"/>
                <a:cs typeface="Times New Roman" panose="02020603050405020304" pitchFamily="18" charset="0"/>
              </a:rPr>
              <a:t>Cost Analysis</a:t>
            </a:r>
          </a:p>
          <a:p>
            <a:r>
              <a:rPr lang="en-US" b="1" dirty="0">
                <a:latin typeface="Times New Roman" panose="02020603050405020304" pitchFamily="18" charset="0"/>
                <a:cs typeface="Times New Roman" panose="02020603050405020304" pitchFamily="18" charset="0"/>
              </a:rPr>
              <a:t>General Meeting Schedules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Weekly / Bi-Weekly /Monthly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Structure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1953" y="578439"/>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69C998-B8BD-5548-A613-CB9E1227C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831" y="1019070"/>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768177"/>
            <a:ext cx="10515600" cy="4351338"/>
          </a:xfrm>
        </p:spPr>
        <p:txBody>
          <a:bodyPr>
            <a:normAutofit/>
          </a:bodyPr>
          <a:lstStyle/>
          <a:p>
            <a:r>
              <a:rPr lang="en-US" dirty="0">
                <a:latin typeface="Times New Roman" panose="02020603050405020304" pitchFamily="18" charset="0"/>
                <a:cs typeface="Times New Roman" panose="02020603050405020304" pitchFamily="18" charset="0"/>
              </a:rPr>
              <a:t>Executive Summary </a:t>
            </a:r>
          </a:p>
          <a:p>
            <a:r>
              <a:rPr lang="en-US" dirty="0">
                <a:latin typeface="Times New Roman" panose="02020603050405020304" pitchFamily="18" charset="0"/>
                <a:cs typeface="Times New Roman" panose="02020603050405020304" pitchFamily="18" charset="0"/>
              </a:rPr>
              <a:t>Objective, Scope &amp; Methodology</a:t>
            </a:r>
          </a:p>
          <a:p>
            <a:pPr lvl="1"/>
            <a:r>
              <a:rPr lang="en-US" dirty="0">
                <a:latin typeface="Times New Roman" panose="02020603050405020304" pitchFamily="18" charset="0"/>
                <a:cs typeface="Times New Roman" panose="02020603050405020304" pitchFamily="18" charset="0"/>
              </a:rPr>
              <a:t>Identification of public safety principles and a framework for analyzing costs.</a:t>
            </a:r>
          </a:p>
          <a:p>
            <a:r>
              <a:rPr lang="en-US" dirty="0">
                <a:latin typeface="Times New Roman" panose="02020603050405020304" pitchFamily="18" charset="0"/>
                <a:cs typeface="Times New Roman" panose="02020603050405020304" pitchFamily="18" charset="0"/>
              </a:rPr>
              <a:t>Current State of 911 Over Wi-Fi</a:t>
            </a:r>
          </a:p>
          <a:p>
            <a:r>
              <a:rPr lang="en-US" dirty="0">
                <a:latin typeface="Times New Roman" panose="02020603050405020304" pitchFamily="18" charset="0"/>
                <a:cs typeface="Times New Roman" panose="02020603050405020304" pitchFamily="18" charset="0"/>
              </a:rPr>
              <a:t>Analysis, Findings &amp; Recommendations</a:t>
            </a:r>
          </a:p>
          <a:p>
            <a:pPr lvl="1"/>
            <a:r>
              <a:rPr lang="en-US" dirty="0">
                <a:latin typeface="Times New Roman" panose="02020603050405020304" pitchFamily="18" charset="0"/>
                <a:cs typeface="Times New Roman" panose="02020603050405020304" pitchFamily="18" charset="0"/>
              </a:rPr>
              <a:t>Technical review of current and potential 911 over Wi-Fi use cases</a:t>
            </a:r>
          </a:p>
          <a:p>
            <a:r>
              <a:rPr lang="en-US" dirty="0">
                <a:latin typeface="Times New Roman" panose="02020603050405020304" pitchFamily="18" charset="0"/>
                <a:cs typeface="Times New Roman" panose="02020603050405020304" pitchFamily="18" charset="0"/>
              </a:rPr>
              <a:t>Conclusions</a:t>
            </a: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Report Framework</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Two colleagues planning on board with sticky notes">
            <a:extLst>
              <a:ext uri="{FF2B5EF4-FFF2-40B4-BE49-F238E27FC236}">
                <a16:creationId xmlns:a16="http://schemas.microsoft.com/office/drawing/2014/main" id="{DC58A75E-0454-6843-94DF-83DF8FBA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1248" y="4417444"/>
            <a:ext cx="3616990" cy="2412504"/>
          </a:xfrm>
          <a:prstGeom prst="rect">
            <a:avLst/>
          </a:prstGeom>
          <a:effectLst>
            <a:softEdge rad="177800"/>
          </a:effectLst>
        </p:spPr>
      </p:pic>
    </p:spTree>
    <p:extLst>
      <p:ext uri="{BB962C8B-B14F-4D97-AF65-F5344CB8AC3E}">
        <p14:creationId xmlns:p14="http://schemas.microsoft.com/office/powerpoint/2010/main" val="378164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548581" y="1224114"/>
            <a:ext cx="10064045" cy="4929967"/>
          </a:xfrm>
        </p:spPr>
        <p:txBody>
          <a:bodyPr>
            <a:noAutofit/>
          </a:bodyPr>
          <a:lstStyle/>
          <a:p>
            <a:pPr marL="0" marR="0" indent="0">
              <a:spcBef>
                <a:spcPts val="0"/>
              </a:spcBef>
              <a:spcAft>
                <a:spcPts val="0"/>
              </a:spcAft>
              <a:buNone/>
            </a:pPr>
            <a:r>
              <a:rPr lang="en-US" sz="2200" dirty="0">
                <a:solidFill>
                  <a:srgbClr val="000000"/>
                </a:solidFill>
                <a:latin typeface="Times New Roman" panose="02020603050405020304" pitchFamily="18" charset="0"/>
                <a:ea typeface="Times New Roman" panose="02020603050405020304" pitchFamily="18" charset="0"/>
              </a:rPr>
              <a:t>F</a:t>
            </a:r>
            <a:r>
              <a:rPr lang="en-US" sz="2200" dirty="0">
                <a:solidFill>
                  <a:srgbClr val="000000"/>
                </a:solidFill>
                <a:effectLst/>
                <a:latin typeface="Times New Roman" panose="02020603050405020304" pitchFamily="18" charset="0"/>
                <a:ea typeface="Times New Roman" panose="02020603050405020304" pitchFamily="18" charset="0"/>
              </a:rPr>
              <a:t>ocus was placed on the analysis and reporting of: </a:t>
            </a:r>
            <a:endParaRPr lang="en-US" sz="2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S</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ecurity issues, including Wi-Fi authentication and access control protocols; </a:t>
            </a:r>
            <a:endParaRPr lang="en-US" sz="2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S</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olutions to automatically activate 911 Wi-Fi Calling on eligible mobile devices with active subscriptions, when necessary; </a:t>
            </a:r>
            <a:endParaRPr lang="en-US" sz="2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342900" marR="0" lvl="0" indent="-342900">
              <a:spcBef>
                <a:spcPts val="0"/>
              </a:spcBef>
              <a:spcAft>
                <a:spcPts val="600"/>
              </a:spcAft>
              <a:buSzPts val="1000"/>
              <a:buFont typeface="Symbol" pitchFamily="2" charset="2"/>
              <a:buChar char=""/>
              <a:tabLst>
                <a:tab pos="457200" algn="l"/>
              </a:tabLst>
            </a:pPr>
            <a:r>
              <a:rPr lang="en-US" sz="2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utomatic determination of the 911 caller location and discussion of call routing issues;</a:t>
            </a:r>
            <a:endParaRPr lang="en-US" sz="2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911 call prioritization; </a:t>
            </a:r>
            <a:endParaRPr lang="en-US" sz="2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Missing standards; and</a:t>
            </a:r>
          </a:p>
          <a:p>
            <a:pPr marL="342900" marR="0" lvl="0" indent="-342900">
              <a:spcBef>
                <a:spcPts val="0"/>
              </a:spcBef>
              <a:spcAft>
                <a:spcPts val="600"/>
              </a:spcAft>
              <a:buSzPts val="1000"/>
              <a:buFont typeface="Symbol" pitchFamily="2" charset="2"/>
              <a:buChar char=""/>
              <a:tabLst>
                <a:tab pos="457200" algn="l"/>
              </a:tabLst>
            </a:pPr>
            <a:r>
              <a:rPr lang="en-US" sz="2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T</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imelines and costs for implementing 911 over Wi-Fi solutions.</a:t>
            </a:r>
            <a:endParaRPr lang="en-US" sz="2200" dirty="0">
              <a:solidFill>
                <a:srgbClr val="000000"/>
              </a:solidFill>
              <a:effectLst/>
              <a:latin typeface="Times New Roman" panose="02020603050405020304" pitchFamily="18" charset="0"/>
              <a:ea typeface="Times New Roman" panose="02020603050405020304" pitchFamily="18" charset="0"/>
            </a:endParaRPr>
          </a:p>
          <a:p>
            <a:pPr marL="0" marR="0" lvl="0" indent="0">
              <a:spcBef>
                <a:spcPts val="0"/>
              </a:spcBef>
              <a:spcAft>
                <a:spcPts val="600"/>
              </a:spcAft>
              <a:buSzPts val="1000"/>
              <a:buNone/>
              <a:tabLst>
                <a:tab pos="4572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Other considerations include:</a:t>
            </a:r>
            <a:endParaRPr lang="en-US" sz="2200" dirty="0">
              <a:solidFill>
                <a:srgbClr val="000000"/>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Limiting access to </a:t>
            </a:r>
            <a:r>
              <a:rPr lang="en-US" sz="22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only</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911 service;</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Turning Wi-Fi Calling </a:t>
            </a:r>
            <a:r>
              <a:rPr lang="en-US" sz="22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off</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after 911 use;</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Wi-Fi mobility; </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Dedicated </a:t>
            </a:r>
            <a:r>
              <a:rPr lang="en-US" sz="22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Passpoint</a:t>
            </a: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profile for emergency services;</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Callback issues; and</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Power and backhaul issues in cases of natural disasters.</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endParaRPr lang="en-US" sz="22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US" sz="22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Scope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39387" y="274638"/>
            <a:ext cx="1005081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Public Safety Perspective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96DA79DB-906C-1DF2-A8A1-D2883D71400B}"/>
              </a:ext>
            </a:extLst>
          </p:cNvPr>
          <p:cNvSpPr>
            <a:spLocks noChangeArrowheads="1"/>
          </p:cNvSpPr>
          <p:nvPr/>
        </p:nvSpPr>
        <p:spPr bwMode="auto">
          <a:xfrm>
            <a:off x="1342103" y="1767007"/>
            <a:ext cx="802363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Criteria/features for evaluating public safety benefits for Wi-Fi 911 call delivery in the context of the Report’s use cases:</a:t>
            </a:r>
          </a:p>
          <a:p>
            <a:pPr marL="0" marR="0" lvl="2"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Connect the 911 call to the appropriate PSAP/ECC</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Maintain the 911 call</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Provide the current caller location data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Support callback capability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Authentication of caller identity associated with 911 Calls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Provide a Wi-Fi calling designation</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6115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Use Cases</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E5F38B49-9AE0-4868-0CD3-F0AFE7410B3E}"/>
              </a:ext>
            </a:extLst>
          </p:cNvPr>
          <p:cNvSpPr>
            <a:spLocks noChangeArrowheads="1"/>
          </p:cNvSpPr>
          <p:nvPr/>
        </p:nvSpPr>
        <p:spPr bwMode="auto">
          <a:xfrm>
            <a:off x="3154363" y="1989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B01F9E-5082-4044-A5C5-6F37BCECEC02}"/>
              </a:ext>
            </a:extLst>
          </p:cNvPr>
          <p:cNvSpPr/>
          <p:nvPr/>
        </p:nvSpPr>
        <p:spPr>
          <a:xfrm>
            <a:off x="190083" y="1120676"/>
            <a:ext cx="1181183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Current-state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#1 - 911 call over Cellular Network – Home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#2 - 911 call over Cellular Network – Domestic and International Roaming (full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#3 - 911 call over Cellular Network – Domestic and International Roaming (limited-service)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#4 - 911 call over Cellular Network – NSI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#5 - 911 call over Wi-Fi without cellular coverage</a:t>
            </a:r>
          </a:p>
        </p:txBody>
      </p:sp>
      <p:sp>
        <p:nvSpPr>
          <p:cNvPr id="13" name="Rectangle 12">
            <a:extLst>
              <a:ext uri="{FF2B5EF4-FFF2-40B4-BE49-F238E27FC236}">
                <a16:creationId xmlns:a16="http://schemas.microsoft.com/office/drawing/2014/main" id="{B7D39691-50BC-41BA-9957-039703F97FA9}"/>
              </a:ext>
            </a:extLst>
          </p:cNvPr>
          <p:cNvSpPr/>
          <p:nvPr/>
        </p:nvSpPr>
        <p:spPr>
          <a:xfrm>
            <a:off x="190083" y="3441462"/>
            <a:ext cx="11468517" cy="23544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Potential enhancements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 Emergency Access to Nearby Wi-Fi 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 Automatic Activation of Wi-Fi Calling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#8 - 911 over Wi-Fi from a device with an International subscription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 Emergency Access to nearby Wi-Fi AP when cellular RAN, Core and IMS are not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 Emergency Access to nearby Wi-Fi AP when cellular RAN, Core and/or IMS are not available using a framework allowing the use of a default Emergency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Passpoint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profile </a:t>
            </a:r>
          </a:p>
        </p:txBody>
      </p:sp>
    </p:spTree>
    <p:extLst>
      <p:ext uri="{BB962C8B-B14F-4D97-AF65-F5344CB8AC3E}">
        <p14:creationId xmlns:p14="http://schemas.microsoft.com/office/powerpoint/2010/main" val="133987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39387" y="347656"/>
            <a:ext cx="10050813" cy="713571"/>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to the FCC</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96DA79DB-906C-1DF2-A8A1-D2883D71400B}"/>
              </a:ext>
            </a:extLst>
          </p:cNvPr>
          <p:cNvSpPr>
            <a:spLocks noChangeArrowheads="1"/>
          </p:cNvSpPr>
          <p:nvPr/>
        </p:nvSpPr>
        <p:spPr bwMode="auto">
          <a:xfrm>
            <a:off x="2127770" y="3591141"/>
            <a:ext cx="670891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defRPr/>
            </a:pP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E00B6899-D9F5-537A-38FF-C85E9D35EFE0}"/>
              </a:ext>
            </a:extLst>
          </p:cNvPr>
          <p:cNvSpPr txBox="1"/>
          <p:nvPr/>
        </p:nvSpPr>
        <p:spPr>
          <a:xfrm>
            <a:off x="1438234" y="1317789"/>
            <a:ext cx="9051966" cy="470898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Commission should gather and maintain accurate information about device and network settings related to 911 over Wi-Fi and ensure this information is available to consumers. </a:t>
            </a: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Consult with the Federal Aviation Administration, airlines, Commercial Mobile Radio Service (CMRS) providers, and other stakeholders to consider the need for rules or standards to govern if/when calls/texts to 911 via airplane Wi-Fi should be permitted.</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Commission should evaluate the applicability of rules for various 911 over Wi-Fi use cases. </a:t>
            </a:r>
          </a:p>
          <a:p>
            <a:pPr marL="800100" marR="0" lvl="1"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Consider the need to clarify that entities will not incur new obligations as a function of developing technologies and standards that enable 911 service over Wi-Fi. </a:t>
            </a:r>
          </a:p>
          <a:p>
            <a:pPr marL="800100" marR="0" lvl="1"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Consider the need for clarification of which entities have obligations to provide 911 service and other obligations.</a:t>
            </a:r>
          </a:p>
        </p:txBody>
      </p:sp>
    </p:spTree>
    <p:extLst>
      <p:ext uri="{BB962C8B-B14F-4D97-AF65-F5344CB8AC3E}">
        <p14:creationId xmlns:p14="http://schemas.microsoft.com/office/powerpoint/2010/main" val="340747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56819" y="506270"/>
            <a:ext cx="10050813" cy="65451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to the FCC (cont.)</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96DA79DB-906C-1DF2-A8A1-D2883D71400B}"/>
              </a:ext>
            </a:extLst>
          </p:cNvPr>
          <p:cNvSpPr>
            <a:spLocks noChangeArrowheads="1"/>
          </p:cNvSpPr>
          <p:nvPr/>
        </p:nvSpPr>
        <p:spPr bwMode="auto">
          <a:xfrm>
            <a:off x="2127770" y="3591141"/>
            <a:ext cx="670891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defRPr/>
            </a:pP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E00B6899-D9F5-537A-38FF-C85E9D35EFE0}"/>
              </a:ext>
            </a:extLst>
          </p:cNvPr>
          <p:cNvSpPr txBox="1"/>
          <p:nvPr/>
        </p:nvSpPr>
        <p:spPr>
          <a:xfrm>
            <a:off x="1438234" y="1672979"/>
            <a:ext cx="9182228" cy="393954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Direct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 future CSRIC working group to assess the ability for 911 service over Wi-Fi and EPCS NS/EP priority access to coexist and determine if it is necessary to provide more specific recommendations prior to ubiquitous deployment of EPCS.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Consider opening a proceeding on automatic (phone) device support for Wi-Fi calling for emergency calls when it has not been enabled on the device and cellular service is not available….., the length of time that Wi-Fi calling should remain active should be analyzed and recommended as an industry standard.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If an MNO is not available to allow access to emergency services, the FCC should investigate methods to access emergency services to be designated to handle Wi-Fi-enabled 911 calls, along with an IDP function for a new interconnecting network realm dedicated to connecting emergency services from the Internet to emergency services networks. </a:t>
            </a:r>
          </a:p>
        </p:txBody>
      </p:sp>
    </p:spTree>
    <p:extLst>
      <p:ext uri="{BB962C8B-B14F-4D97-AF65-F5344CB8AC3E}">
        <p14:creationId xmlns:p14="http://schemas.microsoft.com/office/powerpoint/2010/main" val="98277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39387" y="274638"/>
            <a:ext cx="10050813" cy="65451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to the FCC (cont.)</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96DA79DB-906C-1DF2-A8A1-D2883D71400B}"/>
              </a:ext>
            </a:extLst>
          </p:cNvPr>
          <p:cNvSpPr>
            <a:spLocks noChangeArrowheads="1"/>
          </p:cNvSpPr>
          <p:nvPr/>
        </p:nvSpPr>
        <p:spPr bwMode="auto">
          <a:xfrm>
            <a:off x="2127770" y="3591141"/>
            <a:ext cx="670891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defRPr/>
            </a:pP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E00B6899-D9F5-537A-38FF-C85E9D35EFE0}"/>
              </a:ext>
            </a:extLst>
          </p:cNvPr>
          <p:cNvSpPr txBox="1"/>
          <p:nvPr/>
        </p:nvSpPr>
        <p:spPr>
          <a:xfrm>
            <a:off x="1438233" y="1213214"/>
            <a:ext cx="9252545" cy="555466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Pts val="1000"/>
              <a:buFont typeface="Symbol" pitchFamily="2" charset="2"/>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Consider repealing the requirement to collect Registered Location information for non-fixed interconnected VoIP services at service initialization given the advancements in location determination, and to allow for the automatic enabling of Wi‑Fi calling.</a:t>
            </a:r>
          </a:p>
          <a:p>
            <a:pPr marL="342900" marR="0" lvl="0" indent="-342900" algn="l" defTabSz="914400" rtl="0" eaLnBrk="1" fontAlgn="auto" latinLnBrk="0" hangingPunct="1">
              <a:lnSpc>
                <a:spcPct val="100000"/>
              </a:lnSpc>
              <a:spcBef>
                <a:spcPts val="0"/>
              </a:spcBef>
              <a:spcAft>
                <a:spcPts val="600"/>
              </a:spcAft>
              <a:buClrTx/>
              <a:buSzPts val="1000"/>
              <a:buFont typeface="Symbol" pitchFamily="2" charset="2"/>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Consider the need for clarifying the rules to ensure the use of location-based routing and delivery of the best-available location information for 911 calls over Wi-Fi.</a:t>
            </a:r>
          </a:p>
          <a:p>
            <a:pPr marL="342900" marR="0" lvl="0" indent="-342900" algn="l" defTabSz="914400" rtl="0" eaLnBrk="1" fontAlgn="auto" latinLnBrk="0" hangingPunct="1">
              <a:lnSpc>
                <a:spcPct val="100000"/>
              </a:lnSpc>
              <a:spcBef>
                <a:spcPts val="0"/>
              </a:spcBef>
              <a:spcAft>
                <a:spcPts val="0"/>
              </a:spcAft>
              <a:buClrTx/>
              <a:buSzPts val="1000"/>
              <a:buFont typeface="Symbol" pitchFamily="2" charset="2"/>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address roaming issues the FCC should: </a:t>
            </a:r>
          </a:p>
          <a:p>
            <a:pPr marL="742950" marR="0" lvl="1" indent="-285750" algn="l" defTabSz="914400" rtl="0" eaLnBrk="1" fontAlgn="auto" latinLnBrk="0" hangingPunct="1">
              <a:lnSpc>
                <a:spcPct val="100000"/>
              </a:lnSpc>
              <a:spcBef>
                <a:spcPts val="0"/>
              </a:spcBef>
              <a:spcAft>
                <a:spcPts val="0"/>
              </a:spcAft>
              <a:buClrTx/>
              <a:buSzPts val="1000"/>
              <a:buFont typeface="Symbol" pitchFamily="2" charset="2"/>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Determine the current state of VoLTE and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VoNR</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interoperability for emergency calling purposes for devices that are operated in the United States, where feasible; </a:t>
            </a:r>
          </a:p>
          <a:p>
            <a:pPr marL="742950" marR="0" lvl="1" indent="-285750" algn="l" defTabSz="914400" rtl="0" eaLnBrk="1" fontAlgn="auto" latinLnBrk="0" hangingPunct="1">
              <a:lnSpc>
                <a:spcPct val="100000"/>
              </a:lnSpc>
              <a:spcBef>
                <a:spcPts val="0"/>
              </a:spcBef>
              <a:spcAft>
                <a:spcPts val="0"/>
              </a:spcAft>
              <a:buClrTx/>
              <a:buSzPts val="1000"/>
              <a:buFont typeface="Symbol" pitchFamily="2" charset="2"/>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Explore methods to improve access to domestic emergency services for foreign visitors; </a:t>
            </a:r>
          </a:p>
          <a:p>
            <a:pPr marL="742950" marR="0" lvl="1" indent="-285750" algn="l" defTabSz="914400" rtl="0" eaLnBrk="1" fontAlgn="auto" latinLnBrk="0" hangingPunct="1">
              <a:lnSpc>
                <a:spcPct val="100000"/>
              </a:lnSpc>
              <a:spcBef>
                <a:spcPts val="0"/>
              </a:spcBef>
              <a:spcAft>
                <a:spcPts val="0"/>
              </a:spcAft>
              <a:buClrTx/>
              <a:buSzPts val="1000"/>
              <a:buFont typeface="Symbol" pitchFamily="2" charset="2"/>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Determine the feasibility of Wi-Fi calling origination, particularly and specifically in the case of an international visitor’s device originating a call over a Wi-Fi connection; and</a:t>
            </a:r>
          </a:p>
          <a:p>
            <a:pPr marL="742950" marR="0" lvl="1" indent="-285750" algn="l" defTabSz="914400" rtl="0" eaLnBrk="1" fontAlgn="auto" latinLnBrk="0" hangingPunct="1">
              <a:lnSpc>
                <a:spcPct val="100000"/>
              </a:lnSpc>
              <a:spcBef>
                <a:spcPts val="0"/>
              </a:spcBef>
              <a:spcAft>
                <a:spcPts val="0"/>
              </a:spcAft>
              <a:buClrTx/>
              <a:buSzPts val="1000"/>
              <a:buFont typeface="Symbol" pitchFamily="2" charset="2"/>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Collaborate with international bodies to harmonize any such rules as described above.</a:t>
            </a:r>
          </a:p>
          <a:p>
            <a:pPr marL="342900" marR="0" lvl="0" indent="-342900" algn="l" defTabSz="914400" rtl="0" eaLnBrk="1" fontAlgn="auto" latinLnBrk="0" hangingPunct="1">
              <a:lnSpc>
                <a:spcPct val="107000"/>
              </a:lnSpc>
              <a:spcBef>
                <a:spcPts val="600"/>
              </a:spcBef>
              <a:spcAft>
                <a:spcPts val="800"/>
              </a:spcAft>
              <a:buClrTx/>
              <a:buSzPts val="1000"/>
              <a:buFont typeface="Symbol" pitchFamily="2" charset="2"/>
              <a:buChar char=""/>
              <a:tabLst>
                <a:tab pos="457200" algn="l"/>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1415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39387" y="274638"/>
            <a:ext cx="10050813" cy="921847"/>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to Industry/Other</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96DA79DB-906C-1DF2-A8A1-D2883D71400B}"/>
              </a:ext>
            </a:extLst>
          </p:cNvPr>
          <p:cNvSpPr>
            <a:spLocks noChangeArrowheads="1"/>
          </p:cNvSpPr>
          <p:nvPr/>
        </p:nvSpPr>
        <p:spPr bwMode="auto">
          <a:xfrm>
            <a:off x="2127770" y="3591141"/>
            <a:ext cx="670891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defRPr/>
            </a:pP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E00B6899-D9F5-537A-38FF-C85E9D35EFE0}"/>
              </a:ext>
            </a:extLst>
          </p:cNvPr>
          <p:cNvSpPr txBox="1"/>
          <p:nvPr/>
        </p:nvSpPr>
        <p:spPr>
          <a:xfrm>
            <a:off x="1438234" y="1305900"/>
            <a:ext cx="9051966" cy="56323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It is recommended that service providers, Public Safety professionals, and other 911 stakeholders participate in the development of standards-based location spoofing mitigation solutions that will support PSAPs/ECCs in assessing, in real-time, the legitimacy of location information associated with 911 calls, including 911 calls originated over Wi-Fi.</a:t>
            </a: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Concerning Service Continuity: </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Given the public safety benefits of maintaining a 911 call when a caller moves outside of the serving area of the cell or Wi-Fi access point to which the call is initially connected, CSRIC VIII recommends the following:</a:t>
            </a:r>
          </a:p>
          <a:p>
            <a:pPr marL="742950" marR="0" lvl="1"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Industry bodies and individual companies should continue developing and implementing methods for seamless mobility between APs and between APs and cellular networks.</a:t>
            </a:r>
          </a:p>
          <a:p>
            <a:pPr marL="742950" marR="0" lvl="1"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Further consideration, including the need for industry standards, should be given by device manufacturers (OEMs) regarding policies and methods for turning on device Wi-Fi and turning off Airplane Mode when a 911 call is made.</a:t>
            </a: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2607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39387" y="274638"/>
            <a:ext cx="1005081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to Industry/Other (cont.)</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96DA79DB-906C-1DF2-A8A1-D2883D71400B}"/>
              </a:ext>
            </a:extLst>
          </p:cNvPr>
          <p:cNvSpPr>
            <a:spLocks noChangeArrowheads="1"/>
          </p:cNvSpPr>
          <p:nvPr/>
        </p:nvSpPr>
        <p:spPr bwMode="auto">
          <a:xfrm>
            <a:off x="2127770" y="3591141"/>
            <a:ext cx="670891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defRPr/>
            </a:pP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E00B6899-D9F5-537A-38FF-C85E9D35EFE0}"/>
              </a:ext>
            </a:extLst>
          </p:cNvPr>
          <p:cNvSpPr txBox="1"/>
          <p:nvPr/>
        </p:nvSpPr>
        <p:spPr>
          <a:xfrm>
            <a:off x="1263402" y="1266664"/>
            <a:ext cx="9665195" cy="493981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It is recommended that service providers, Public Safety professionals, and other 911 stakeholders participate in the development of a standards-based solution that will convey a Class of Service (COS) or other designation for 911 calls that originate over Wi-Fi to PSAPs/ECCs.</a:t>
            </a: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working group encourages appropriate standards bodies to conduct continued performance modeling and studies to ensure that any future 911 service identification over Wi-Fi and forthcoming EPCS NS/EP priority access can coexist with minimal effect on either service.</a:t>
            </a: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Industry bodies should establish standards and best practices for location-based routing and the provision of location information to complement the current regulatory framework including those for non-fixed VoIP services.</a:t>
            </a:r>
          </a:p>
          <a:p>
            <a:pPr marL="342900" marR="0" lvl="0" indent="-342900" algn="l" defTabSz="914400" rtl="0" eaLnBrk="1" fontAlgn="auto" latinLnBrk="0" hangingPunct="1">
              <a:lnSpc>
                <a:spcPct val="100000"/>
              </a:lnSpc>
              <a:spcBef>
                <a:spcPts val="0"/>
              </a:spcBef>
              <a:spcAft>
                <a:spcPts val="600"/>
              </a:spcAft>
              <a:buClrTx/>
              <a:buSzTx/>
              <a:buFont typeface="Symbol"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If emergency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Passpoint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profile access to APs (enterprise, residential, public access point) is supported, then AP vendors should support an opt-in capability for such emergency access to the AP, provided that appropriate assurance is made that access is limited to emergency calling.</a:t>
            </a:r>
          </a:p>
        </p:txBody>
      </p:sp>
    </p:spTree>
    <p:extLst>
      <p:ext uri="{BB962C8B-B14F-4D97-AF65-F5344CB8AC3E}">
        <p14:creationId xmlns:p14="http://schemas.microsoft.com/office/powerpoint/2010/main" val="293225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pic>
        <p:nvPicPr>
          <p:cNvPr id="7" name="Picture 7">
            <a:extLst>
              <a:ext uri="{FF2B5EF4-FFF2-40B4-BE49-F238E27FC236}">
                <a16:creationId xmlns:a16="http://schemas.microsoft.com/office/drawing/2014/main" id="{D2235DF5-846B-10A4-E9A3-83802A3E6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0243" name="Title 1"/>
          <p:cNvSpPr>
            <a:spLocks noGrp="1"/>
          </p:cNvSpPr>
          <p:nvPr>
            <p:ph type="title" idx="4294967295"/>
          </p:nvPr>
        </p:nvSpPr>
        <p:spPr>
          <a:xfrm>
            <a:off x="1981200" y="469200"/>
            <a:ext cx="8229600" cy="868363"/>
          </a:xfrm>
        </p:spPr>
        <p:txBody>
          <a:bodyPr>
            <a:normAutofit/>
          </a:bodyPr>
          <a:lstStyle/>
          <a:p>
            <a:pPr eaLnBrk="1" hangingPunct="1"/>
            <a:r>
              <a:rPr lang="en-US" sz="4000" b="1" dirty="0">
                <a:latin typeface="Times New Roman" panose="02020603050405020304" pitchFamily="18" charset="0"/>
                <a:cs typeface="Times New Roman" panose="02020603050405020304" pitchFamily="18" charset="0"/>
              </a:rPr>
              <a:t>Conclusion</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10244" name="Content Placeholder 2"/>
          <p:cNvSpPr>
            <a:spLocks noGrp="1"/>
          </p:cNvSpPr>
          <p:nvPr>
            <p:ph idx="4294967295"/>
          </p:nvPr>
        </p:nvSpPr>
        <p:spPr>
          <a:xfrm>
            <a:off x="1106129" y="1563329"/>
            <a:ext cx="9362802" cy="3451123"/>
          </a:xfrm>
        </p:spPr>
        <p:txBody>
          <a:bodyPr>
            <a:normAutofit fontScale="85000" lnSpcReduction="20000"/>
          </a:bodyPr>
          <a:lstStyle/>
          <a:p>
            <a:pPr marL="0" indent="0">
              <a:spcBef>
                <a:spcPts val="600"/>
              </a:spcBef>
              <a:buNone/>
            </a:pPr>
            <a:r>
              <a:rPr lang="en-US" sz="2600" dirty="0">
                <a:latin typeface="Times New Roman" panose="02020603050405020304" pitchFamily="18" charset="0"/>
                <a:ea typeface="Times New Roman" panose="02020603050405020304" pitchFamily="18" charset="0"/>
              </a:rPr>
              <a:t>This </a:t>
            </a:r>
            <a:r>
              <a:rPr lang="en-US" sz="2600" dirty="0">
                <a:effectLst/>
                <a:latin typeface="Times New Roman" panose="02020603050405020304" pitchFamily="18" charset="0"/>
                <a:ea typeface="Times New Roman" panose="02020603050405020304" pitchFamily="18" charset="0"/>
              </a:rPr>
              <a:t>report explores the opportunity to leverage the ubiquitous nature of Wi-Fi access points to support 911 connectivity options available to consumers. </a:t>
            </a:r>
          </a:p>
          <a:p>
            <a:pPr marL="0" indent="0">
              <a:spcBef>
                <a:spcPts val="600"/>
              </a:spcBef>
              <a:buNone/>
            </a:pPr>
            <a:endParaRPr lang="en-US" sz="2600" dirty="0">
              <a:effectLst/>
              <a:latin typeface="Times New Roman" panose="02020603050405020304" pitchFamily="18" charset="0"/>
              <a:ea typeface="Times New Roman" panose="02020603050405020304" pitchFamily="18" charset="0"/>
            </a:endParaRPr>
          </a:p>
          <a:p>
            <a:pPr marL="0" indent="0">
              <a:spcBef>
                <a:spcPts val="600"/>
              </a:spcBef>
              <a:buNone/>
            </a:pPr>
            <a:r>
              <a:rPr lang="en-US" sz="2600" dirty="0">
                <a:effectLst/>
                <a:latin typeface="Times New Roman" panose="02020603050405020304" pitchFamily="18" charset="0"/>
                <a:ea typeface="Times New Roman" panose="02020603050405020304" pitchFamily="18" charset="0"/>
              </a:rPr>
              <a:t>It also represents the most comprehensive public documentation to date of the existing capabilities and limitations of 911 service over Wi-Fi, and it analyzes the public safety benefits, technical feasibility, and potential costs associated with improving access to 911 with Wi-Fi access points. </a:t>
            </a:r>
          </a:p>
          <a:p>
            <a:pPr>
              <a:spcBef>
                <a:spcPts val="600"/>
              </a:spcBef>
            </a:pPr>
            <a:endParaRPr lang="en-US" sz="2600" dirty="0">
              <a:effectLst/>
              <a:latin typeface="Times New Roman" panose="02020603050405020304" pitchFamily="18" charset="0"/>
              <a:ea typeface="Times New Roman" panose="02020603050405020304" pitchFamily="18" charset="0"/>
            </a:endParaRPr>
          </a:p>
          <a:p>
            <a:pPr marL="0" indent="0">
              <a:spcBef>
                <a:spcPts val="600"/>
              </a:spcBef>
              <a:buNone/>
            </a:pPr>
            <a:r>
              <a:rPr lang="en-US" sz="2600" dirty="0">
                <a:effectLst/>
                <a:latin typeface="Times New Roman" panose="02020603050405020304" pitchFamily="18" charset="0"/>
                <a:ea typeface="Times New Roman" panose="02020603050405020304" pitchFamily="18" charset="0"/>
              </a:rPr>
              <a:t>CSRIC VIII looks forward to the Commission and other entities acting upon the recommendations detailed in this report to expand 911 service over Wi-Fi with appropriate consideration of security challenges, technical feasibility, and public safety needs</a:t>
            </a:r>
            <a:r>
              <a:rPr lang="en-US" sz="2600" dirty="0">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pic>
        <p:nvPicPr>
          <p:cNvPr id="6" name="Picture 7">
            <a:extLst>
              <a:ext uri="{FF2B5EF4-FFF2-40B4-BE49-F238E27FC236}">
                <a16:creationId xmlns:a16="http://schemas.microsoft.com/office/drawing/2014/main" id="{DC058020-688E-4A1D-9422-907AEC0C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8F5238E6-B2AD-2B02-7BA4-2B4E283EF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779" y="350362"/>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3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519790"/>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WG4: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921979" y="4227779"/>
            <a:ext cx="34699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Mary Boyd,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Intrado</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911 Service over Wi-Fi</a:t>
            </a:r>
            <a:endParaRPr kumimoji="0" lang="en-US" sz="24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pic>
        <p:nvPicPr>
          <p:cNvPr id="7" name="Picture 7">
            <a:extLst>
              <a:ext uri="{FF2B5EF4-FFF2-40B4-BE49-F238E27FC236}">
                <a16:creationId xmlns:a16="http://schemas.microsoft.com/office/drawing/2014/main" id="{682394E9-7506-EE3C-BA94-E228600BE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51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894EB8F4-15A4-5D07-05ED-0750AB9FA54A}"/>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911 Service over Wi-Fi</a:t>
            </a:r>
            <a:endParaRPr kumimoji="0" lang="en-US" sz="24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
        <p:nvSpPr>
          <p:cNvPr id="6" name="TextBox 5">
            <a:extLst>
              <a:ext uri="{FF2B5EF4-FFF2-40B4-BE49-F238E27FC236}">
                <a16:creationId xmlns:a16="http://schemas.microsoft.com/office/drawing/2014/main" id="{2CF8207D-C980-40F0-9846-A27CEF76DACC}"/>
              </a:ext>
            </a:extLst>
          </p:cNvPr>
          <p:cNvSpPr txBox="1"/>
          <p:nvPr/>
        </p:nvSpPr>
        <p:spPr>
          <a:xfrm>
            <a:off x="7375288" y="3848158"/>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WG4: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D3A48986-7BA9-9B99-879C-30BAC20FA512}"/>
              </a:ext>
            </a:extLst>
          </p:cNvPr>
          <p:cNvSpPr txBox="1"/>
          <p:nvPr/>
        </p:nvSpPr>
        <p:spPr>
          <a:xfrm>
            <a:off x="7921979" y="4227779"/>
            <a:ext cx="34699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Mary Boyd,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Intrado</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Mark Reddish, APCO </a:t>
            </a:r>
          </a:p>
        </p:txBody>
      </p:sp>
      <p:pic>
        <p:nvPicPr>
          <p:cNvPr id="16" name="Picture 7">
            <a:extLst>
              <a:ext uri="{FF2B5EF4-FFF2-40B4-BE49-F238E27FC236}">
                <a16:creationId xmlns:a16="http://schemas.microsoft.com/office/drawing/2014/main" id="{7592DFE1-769C-397A-1CA3-D80F14F2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2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WG6: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Farrokh Khatibi, Qualcomm</a:t>
            </a:r>
            <a:b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64559" y="2904789"/>
            <a:ext cx="4327341" cy="860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WEA Application Programming Interface</a:t>
            </a: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7" name="Picture 7">
            <a:extLst>
              <a:ext uri="{FF2B5EF4-FFF2-40B4-BE49-F238E27FC236}">
                <a16:creationId xmlns:a16="http://schemas.microsoft.com/office/drawing/2014/main" id="{4A698140-2893-7A47-A4D9-79BC8FEA8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1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3228109"/>
            <a:ext cx="8636000" cy="1384582"/>
          </a:xfrm>
        </p:spPr>
        <p:txBody>
          <a:bodyPr>
            <a:normAutofit fontScale="90000"/>
          </a:bodyPr>
          <a:lstStyle/>
          <a:p>
            <a:pPr eaLnBrk="1" hangingPunct="1"/>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br>
              <a:rPr lang="en-US" sz="4400" b="1" dirty="0">
                <a:latin typeface="Times New Roman" panose="02020603050405020304" pitchFamily="18" charset="0"/>
                <a:ea typeface="ＭＳ Ｐゴシック" pitchFamily="34" charset="-128"/>
                <a:cs typeface="Times New Roman" panose="02020603050405020304" pitchFamily="18" charset="0"/>
              </a:rPr>
            </a:br>
            <a:r>
              <a:rPr lang="en-US" sz="4400" b="1" dirty="0">
                <a:latin typeface="Times New Roman" panose="02020603050405020304" pitchFamily="18" charset="0"/>
                <a:ea typeface="ＭＳ Ｐゴシック" pitchFamily="34" charset="-128"/>
                <a:cs typeface="Times New Roman" panose="02020603050405020304" pitchFamily="18" charset="0"/>
              </a:rPr>
              <a:t>Leveraging Mobile Device Applications and Firmware to Enhance Wireless Emergency Alerts</a:t>
            </a:r>
            <a:br>
              <a:rPr lang="en-US" sz="4400" b="1" dirty="0">
                <a:latin typeface="+mn-lt"/>
              </a:rPr>
            </a:br>
            <a:br>
              <a:rPr lang="en-US" sz="4000" b="1" dirty="0">
                <a:ea typeface="ＭＳ Ｐゴシック" pitchFamily="34" charset="-128"/>
              </a:rPr>
            </a:br>
            <a:endParaRPr lang="en-US" sz="4000" b="1" dirty="0">
              <a:ea typeface="ＭＳ Ｐゴシック" pitchFamily="34" charset="-128"/>
            </a:endParaRPr>
          </a:p>
        </p:txBody>
      </p:sp>
      <p:sp>
        <p:nvSpPr>
          <p:cNvPr id="2051" name="TextBox 5"/>
          <p:cNvSpPr txBox="1">
            <a:spLocks noChangeArrowheads="1"/>
          </p:cNvSpPr>
          <p:nvPr/>
        </p:nvSpPr>
        <p:spPr bwMode="auto">
          <a:xfrm>
            <a:off x="1034287" y="4396750"/>
            <a:ext cx="1031951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Farrokh Khatibi,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Qualcomm Technologies, Inc.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Francisco Sanchez,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U.S. Small Business Administration (SBA)</a:t>
            </a:r>
          </a:p>
          <a:p>
            <a:pPr marL="742950" marR="0" lvl="1" indent="-28575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James Wiley and Tara Shostek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00285"/>
            <a:ext cx="31369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2D1B8D6-5300-4F4C-8915-114B91708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4749EC5-4283-4B87-B8F0-5DDEB3404A84}"/>
              </a:ext>
            </a:extLst>
          </p:cNvPr>
          <p:cNvSpPr/>
          <p:nvPr/>
        </p:nvSpPr>
        <p:spPr>
          <a:xfrm>
            <a:off x="4604630" y="3883379"/>
            <a:ext cx="30379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March 21,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9911" y="274638"/>
            <a:ext cx="10227733" cy="1143000"/>
          </a:xfrm>
        </p:spPr>
        <p:txBody>
          <a:bodyPr>
            <a:no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Deliverables/Schedule</a:t>
            </a:r>
          </a:p>
        </p:txBody>
      </p:sp>
      <p:sp>
        <p:nvSpPr>
          <p:cNvPr id="7" name="Content Placeholder 2">
            <a:extLst>
              <a:ext uri="{FF2B5EF4-FFF2-40B4-BE49-F238E27FC236}">
                <a16:creationId xmlns:a16="http://schemas.microsoft.com/office/drawing/2014/main" id="{D3AFD20A-F057-4194-B40A-B0C4CE45FB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Performance Reporting,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December 2022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Application Programming Interface,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March 2023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9406DB-F116-4F5B-B10B-D4D9C230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Members</a:t>
            </a:r>
          </a:p>
        </p:txBody>
      </p:sp>
      <p:sp>
        <p:nvSpPr>
          <p:cNvPr id="8" name="Rectangle 7">
            <a:extLst>
              <a:ext uri="{FF2B5EF4-FFF2-40B4-BE49-F238E27FC236}">
                <a16:creationId xmlns:a16="http://schemas.microsoft.com/office/drawing/2014/main" id="{70371A31-BCFE-4839-A573-30A218CAF6DD}"/>
              </a:ext>
            </a:extLst>
          </p:cNvPr>
          <p:cNvSpPr/>
          <p:nvPr/>
        </p:nvSpPr>
        <p:spPr>
          <a:xfrm>
            <a:off x="1964589" y="5716479"/>
            <a:ext cx="255589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Liaisons: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James Wiley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n-NO"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Tara Shostek</a:t>
            </a:r>
          </a:p>
        </p:txBody>
      </p:sp>
      <p:sp>
        <p:nvSpPr>
          <p:cNvPr id="9" name="Rectangle 8">
            <a:extLst>
              <a:ext uri="{FF2B5EF4-FFF2-40B4-BE49-F238E27FC236}">
                <a16:creationId xmlns:a16="http://schemas.microsoft.com/office/drawing/2014/main" id="{BD476876-CEAB-4D56-9D9A-B7D4D99091B5}"/>
              </a:ext>
            </a:extLst>
          </p:cNvPr>
          <p:cNvSpPr/>
          <p:nvPr/>
        </p:nvSpPr>
        <p:spPr>
          <a:xfrm>
            <a:off x="5930478" y="5993477"/>
            <a:ext cx="3251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Member</a:t>
            </a:r>
          </a:p>
        </p:txBody>
      </p:sp>
      <p:pic>
        <p:nvPicPr>
          <p:cNvPr id="12" name="Picture 7">
            <a:extLst>
              <a:ext uri="{FF2B5EF4-FFF2-40B4-BE49-F238E27FC236}">
                <a16:creationId xmlns:a16="http://schemas.microsoft.com/office/drawing/2014/main" id="{E3C69882-07DE-4DDE-98A5-A9B2CD0D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89729D8-1275-4641-96EA-0F4E368BC2DE}"/>
              </a:ext>
            </a:extLst>
          </p:cNvPr>
          <p:cNvSpPr txBox="1"/>
          <p:nvPr/>
        </p:nvSpPr>
        <p:spPr>
          <a:xfrm>
            <a:off x="41499" y="1185547"/>
            <a:ext cx="6107184" cy="946285"/>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Farrokh Khatibi</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Francisco Sanchez</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Small Business 				        Administration (SBA)</a:t>
            </a:r>
          </a:p>
        </p:txBody>
      </p:sp>
      <p:sp>
        <p:nvSpPr>
          <p:cNvPr id="21" name="TextBox 12">
            <a:extLst>
              <a:ext uri="{FF2B5EF4-FFF2-40B4-BE49-F238E27FC236}">
                <a16:creationId xmlns:a16="http://schemas.microsoft.com/office/drawing/2014/main" id="{E821B41D-58DD-4701-BE4B-ACDA66BEFAB4}"/>
              </a:ext>
            </a:extLst>
          </p:cNvPr>
          <p:cNvSpPr txBox="1"/>
          <p:nvPr/>
        </p:nvSpPr>
        <p:spPr>
          <a:xfrm>
            <a:off x="337924"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Rebecca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Baudendistel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NYC Emergency Management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Terri Brooks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K. Daly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Craig Fugate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America’s Public Television Stations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Gerber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NOAA/National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Weather Service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Guiwits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US Geological Survey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13">
            <a:extLst>
              <a:ext uri="{FF2B5EF4-FFF2-40B4-BE49-F238E27FC236}">
                <a16:creationId xmlns:a16="http://schemas.microsoft.com/office/drawing/2014/main" id="{59301BB8-CF3F-495B-8A3F-AF02BCACE627}"/>
              </a:ext>
            </a:extLst>
          </p:cNvPr>
          <p:cNvSpPr txBox="1"/>
          <p:nvPr/>
        </p:nvSpPr>
        <p:spPr>
          <a:xfrm>
            <a:off x="5930478"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Lazo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Los Angeles Emergency Management Dept.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Nathanael Scherer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Straeb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Global Security Systems,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Tomczak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FirstNet Authority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Dara 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Larry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Walke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for Broadcasters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Chia-Kaung (Jack) Yu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927026F-B2AE-64DC-A369-EE383F4F6E92}"/>
              </a:ext>
            </a:extLst>
          </p:cNvPr>
          <p:cNvSpPr txBox="1"/>
          <p:nvPr/>
        </p:nvSpPr>
        <p:spPr>
          <a:xfrm>
            <a:off x="1981200" y="6311106"/>
            <a:ext cx="27676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Editor:         </a:t>
            </a:r>
            <a:r>
              <a:rPr kumimoji="0" lang="nn-NO"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Terri Brooks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426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6: Alternates*</a:t>
            </a:r>
            <a:endParaRPr lang="en-US" sz="4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827C58-13CF-4FA2-9C1A-430C2897AA9A}"/>
              </a:ext>
            </a:extLst>
          </p:cNvPr>
          <p:cNvSpPr/>
          <p:nvPr/>
        </p:nvSpPr>
        <p:spPr>
          <a:xfrm>
            <a:off x="4723641" y="4763062"/>
            <a:ext cx="66301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B247E75-B547-4092-82A7-0C02E989C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748B38-5AB3-43CD-A5EE-B82580263F55}"/>
              </a:ext>
            </a:extLst>
          </p:cNvPr>
          <p:cNvSpPr txBox="1"/>
          <p:nvPr/>
        </p:nvSpPr>
        <p:spPr>
          <a:xfrm>
            <a:off x="1903835" y="1822752"/>
            <a:ext cx="8663730" cy="1978106"/>
          </a:xfrm>
          <a:prstGeom prst="rect">
            <a:avLst/>
          </a:prstGeom>
          <a:noFill/>
        </p:spPr>
        <p:txBody>
          <a:bodyPr wrap="square">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Dunn,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Public Knowledge</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FirstNet Authority</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 Kenyon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Scott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PBS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8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normAutofit/>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Objective</a:t>
            </a:r>
            <a:endParaRPr lang="en-US" dirty="0"/>
          </a:p>
        </p:txBody>
      </p:sp>
      <p:sp>
        <p:nvSpPr>
          <p:cNvPr id="3" name="Content Placeholder 2">
            <a:extLst>
              <a:ext uri="{FF2B5EF4-FFF2-40B4-BE49-F238E27FC236}">
                <a16:creationId xmlns:a16="http://schemas.microsoft.com/office/drawing/2014/main" id="{0D39729A-788C-3BAB-8F3F-3E27531F85CF}"/>
              </a:ext>
            </a:extLst>
          </p:cNvPr>
          <p:cNvSpPr>
            <a:spLocks noGrp="1"/>
          </p:cNvSpPr>
          <p:nvPr>
            <p:ph idx="1"/>
          </p:nvPr>
        </p:nvSpPr>
        <p:spPr/>
        <p:txBody>
          <a:bodyPr>
            <a:normAutofit/>
          </a:bodyPr>
          <a:lstStyle/>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CSRIC VIII has been charged with forming recommendations for the software or functional requirements necessary to allow Wireless Emergency Alert (WEA) software to pull capabilities from other mobile device applications, native OS functionality, and firmware to improve the effectiveness of WEA messages, including an </a:t>
            </a:r>
            <a:r>
              <a:rPr lang="en-US" sz="2000" dirty="0">
                <a:effectLst/>
                <a:latin typeface="Times New Roman" panose="02020603050405020304" pitchFamily="18" charset="0"/>
                <a:ea typeface="Times New Roman" panose="02020603050405020304" pitchFamily="18" charset="0"/>
              </a:rPr>
              <a:t>Application Programming Interface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API) for this purpose.</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2FC59A34-9A66-9135-EFE9-2FB882A8C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43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D735-C956-7A00-20BE-8A9F4F95651A}"/>
              </a:ext>
            </a:extLst>
          </p:cNvPr>
          <p:cNvSpPr>
            <a:spLocks noGrp="1"/>
          </p:cNvSpPr>
          <p:nvPr>
            <p:ph type="title"/>
          </p:nvPr>
        </p:nvSpPr>
        <p:spPr>
          <a:xfrm>
            <a:off x="838200" y="62271"/>
            <a:ext cx="10515600" cy="1325563"/>
          </a:xfrm>
        </p:spPr>
        <p:txBody>
          <a:bodyPr/>
          <a:lstStyle/>
          <a:p>
            <a:pPr algn="ctr"/>
            <a:r>
              <a:rPr lang="en-US" b="1" dirty="0">
                <a:latin typeface="Times New Roman" panose="02020603050405020304" pitchFamily="18" charset="0"/>
                <a:cs typeface="Times New Roman" panose="02020603050405020304" pitchFamily="18" charset="0"/>
              </a:rPr>
              <a:t>Executive Summary</a:t>
            </a:r>
          </a:p>
        </p:txBody>
      </p:sp>
      <p:sp>
        <p:nvSpPr>
          <p:cNvPr id="3" name="Content Placeholder 2">
            <a:extLst>
              <a:ext uri="{FF2B5EF4-FFF2-40B4-BE49-F238E27FC236}">
                <a16:creationId xmlns:a16="http://schemas.microsoft.com/office/drawing/2014/main" id="{7302C680-5AB3-F109-2529-A512EB5BC572}"/>
              </a:ext>
            </a:extLst>
          </p:cNvPr>
          <p:cNvSpPr>
            <a:spLocks noGrp="1"/>
          </p:cNvSpPr>
          <p:nvPr>
            <p:ph idx="1"/>
          </p:nvPr>
        </p:nvSpPr>
        <p:spPr>
          <a:xfrm>
            <a:off x="893762" y="1104286"/>
            <a:ext cx="10515600" cy="4351338"/>
          </a:xfrm>
        </p:spPr>
        <p:txBody>
          <a:bodyPr>
            <a:noAutofit/>
          </a:bodyPr>
          <a:lstStyle/>
          <a:p>
            <a:pPr marL="0" marR="9144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WEA system serves a critical function, disseminating important and often life-saving information.  While information is included in the alert text to assist the user, there may be opportunities to enhance the effectiveness of the alert via new or existing capabilities on mobile devices.</a:t>
            </a:r>
          </a:p>
          <a:p>
            <a:pPr marL="0" marR="9144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9144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report explores the following proposals, which provide the opportunity to enhance the WEA user experience:</a:t>
            </a:r>
          </a:p>
          <a:p>
            <a:pPr marL="0" marR="9144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800100" marR="91440" lvl="1" indent="-342900">
              <a:lnSpc>
                <a:spcPct val="110000"/>
              </a:lnSpc>
              <a:spcBef>
                <a:spcPts val="0"/>
              </a:spcBef>
              <a:buFont typeface="+mj-lt"/>
              <a:buAutoNum type="arabicParenR"/>
            </a:pPr>
            <a:r>
              <a:rPr lang="en-US" sz="1600" dirty="0">
                <a:effectLst/>
                <a:latin typeface="Times New Roman" panose="02020603050405020304" pitchFamily="18" charset="0"/>
                <a:ea typeface="Times New Roman" panose="02020603050405020304" pitchFamily="18" charset="0"/>
              </a:rPr>
              <a:t>Alert Area Graphic</a:t>
            </a:r>
          </a:p>
          <a:p>
            <a:pPr marL="800100" marR="91440" lvl="1" indent="-342900">
              <a:lnSpc>
                <a:spcPct val="110000"/>
              </a:lnSpc>
              <a:spcBef>
                <a:spcPts val="0"/>
              </a:spcBef>
              <a:buFont typeface="+mj-lt"/>
              <a:buAutoNum type="arabicParenR"/>
            </a:pPr>
            <a:r>
              <a:rPr lang="en-US" sz="1600" dirty="0">
                <a:effectLst/>
                <a:latin typeface="Times New Roman" panose="02020603050405020304" pitchFamily="18" charset="0"/>
                <a:ea typeface="Times New Roman" panose="02020603050405020304" pitchFamily="18" charset="0"/>
              </a:rPr>
              <a:t>Dedicated Audio Attention Signal(s) for Critical Response Time Alerts</a:t>
            </a:r>
          </a:p>
          <a:p>
            <a:pPr marL="800100" marR="91440" lvl="1" indent="-342900">
              <a:lnSpc>
                <a:spcPct val="110000"/>
              </a:lnSpc>
              <a:spcBef>
                <a:spcPts val="0"/>
              </a:spcBef>
              <a:buFont typeface="+mj-lt"/>
              <a:buAutoNum type="arabicParenR"/>
            </a:pPr>
            <a:r>
              <a:rPr lang="en-US" sz="1600" dirty="0">
                <a:effectLst/>
                <a:latin typeface="Times New Roman" panose="02020603050405020304" pitchFamily="18" charset="0"/>
                <a:ea typeface="Times New Roman" panose="02020603050405020304" pitchFamily="18" charset="0"/>
              </a:rPr>
              <a:t>WEA Event-Based Notifications</a:t>
            </a:r>
          </a:p>
          <a:p>
            <a:pPr marL="800100" marR="91440" lvl="1" indent="-342900">
              <a:lnSpc>
                <a:spcPct val="110000"/>
              </a:lnSpc>
              <a:spcBef>
                <a:spcPts val="0"/>
              </a:spcBef>
              <a:buFont typeface="+mj-lt"/>
              <a:buAutoNum type="arabicParenR"/>
            </a:pPr>
            <a:r>
              <a:rPr lang="en-US" sz="1600" dirty="0">
                <a:effectLst/>
                <a:latin typeface="Times New Roman" panose="02020603050405020304" pitchFamily="18" charset="0"/>
                <a:ea typeface="Times New Roman" panose="02020603050405020304" pitchFamily="18" charset="0"/>
              </a:rPr>
              <a:t>Expanded Language Set for WEA</a:t>
            </a:r>
          </a:p>
          <a:p>
            <a:pPr marL="800100" marR="91440" lvl="1" indent="-342900">
              <a:lnSpc>
                <a:spcPct val="110000"/>
              </a:lnSpc>
              <a:spcBef>
                <a:spcPts val="0"/>
              </a:spcBef>
              <a:buFont typeface="+mj-lt"/>
              <a:buAutoNum type="arabicParenR"/>
            </a:pPr>
            <a:r>
              <a:rPr lang="en-US" sz="1600" dirty="0">
                <a:effectLst/>
                <a:latin typeface="Times New Roman" panose="02020603050405020304" pitchFamily="18" charset="0"/>
                <a:ea typeface="Times New Roman" panose="02020603050405020304" pitchFamily="18" charset="0"/>
              </a:rPr>
              <a:t>WEA Handling of Threats in Motion</a:t>
            </a:r>
          </a:p>
          <a:p>
            <a:pPr marL="0" marR="9144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9144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report documents the analysis produced by</a:t>
            </a:r>
            <a:r>
              <a:rPr lang="en-US" sz="1800" b="1" cap="small" dirty="0">
                <a:solidFill>
                  <a:srgbClr val="00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CSRIC VIII with respect to these proposals, including recommendations for an API to leverage mobile device applications, native Operating System (OS) functionality, and firmware that could enhance WEA’s presentation of emergency information to the public.  This includes aspects related to security of WEA message content and protection of consumer privacy.  The report also identifies potential impacts to the timely deployment of an API.</a:t>
            </a:r>
          </a:p>
        </p:txBody>
      </p:sp>
      <p:sp>
        <p:nvSpPr>
          <p:cNvPr id="4" name="Slide Number Placeholder 3">
            <a:extLst>
              <a:ext uri="{FF2B5EF4-FFF2-40B4-BE49-F238E27FC236}">
                <a16:creationId xmlns:a16="http://schemas.microsoft.com/office/drawing/2014/main" id="{FA1EBA4C-8FB6-9866-CBBC-5ECCE5023C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77144BF0-E59E-C12D-EEF3-18351508B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53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A9AB90-87DA-4D7E-B53E-118F0C436F58}"/>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pic>
        <p:nvPicPr>
          <p:cNvPr id="7" name="Picture 7">
            <a:extLst>
              <a:ext uri="{FF2B5EF4-FFF2-40B4-BE49-F238E27FC236}">
                <a16:creationId xmlns:a16="http://schemas.microsoft.com/office/drawing/2014/main" id="{ACF2CE29-6963-C7B1-CEAC-7E84BAFC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289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Wireless Emergency Alert System</a:t>
            </a:r>
            <a:endParaRPr lang="en-US" dirty="0"/>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CFC1AE78-1A51-8738-41EE-43D9B7539B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07" y="1687920"/>
            <a:ext cx="10574385" cy="3894034"/>
          </a:xfrm>
          <a:prstGeom prst="rect">
            <a:avLst/>
          </a:prstGeom>
        </p:spPr>
      </p:pic>
      <p:pic>
        <p:nvPicPr>
          <p:cNvPr id="3" name="Picture 7">
            <a:extLst>
              <a:ext uri="{FF2B5EF4-FFF2-40B4-BE49-F238E27FC236}">
                <a16:creationId xmlns:a16="http://schemas.microsoft.com/office/drawing/2014/main" id="{2512C45B-7444-E9A7-ED8D-43FE45A5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257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7324-73B9-7F89-2223-424CAA5C49A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Types of Applications on Mobile Devices</a:t>
            </a:r>
          </a:p>
        </p:txBody>
      </p:sp>
      <p:sp>
        <p:nvSpPr>
          <p:cNvPr id="3" name="Content Placeholder 2">
            <a:extLst>
              <a:ext uri="{FF2B5EF4-FFF2-40B4-BE49-F238E27FC236}">
                <a16:creationId xmlns:a16="http://schemas.microsoft.com/office/drawing/2014/main" id="{8ACC10B2-80B7-D3D1-8C69-8301CA9E7673}"/>
              </a:ext>
            </a:extLst>
          </p:cNvPr>
          <p:cNvSpPr>
            <a:spLocks noGrp="1"/>
          </p:cNvSpPr>
          <p:nvPr>
            <p:ph idx="1"/>
          </p:nvPr>
        </p:nvSpPr>
        <p:spPr>
          <a:xfrm>
            <a:off x="838200" y="1551782"/>
            <a:ext cx="10515600" cy="4351338"/>
          </a:xfrm>
        </p:spPr>
        <p:txBody>
          <a:bodyPr>
            <a:normAutofit/>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An application (App) is a computer software program most commonly used to perform a specific function for a user or another application.  “Apps” in this report refers to those used on mobile devices.  There are different types of Apps including:</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lvl="1">
              <a:lnSpc>
                <a:spcPct val="100000"/>
              </a:lnSpc>
              <a:spcBef>
                <a:spcPts val="0"/>
              </a:spcBef>
            </a:pPr>
            <a:r>
              <a:rPr lang="en-US" sz="1600" dirty="0">
                <a:effectLst/>
                <a:latin typeface="Times New Roman" panose="02020603050405020304" pitchFamily="18" charset="0"/>
                <a:ea typeface="Times New Roman" panose="02020603050405020304" pitchFamily="18" charset="0"/>
              </a:rPr>
              <a:t>System Apps – The Apps that are part of the mobile operating system.  System Apps must have the same signature of the mobile operating system and are the most trusted Apps on the mobile devices.</a:t>
            </a:r>
          </a:p>
          <a:p>
            <a:pPr lvl="1">
              <a:lnSpc>
                <a:spcPct val="100000"/>
              </a:lnSpc>
              <a:spcBef>
                <a:spcPts val="0"/>
              </a:spcBef>
            </a:pPr>
            <a:endParaRPr lang="en-US" sz="1600" dirty="0">
              <a:effectLst/>
              <a:latin typeface="Times New Roman" panose="02020603050405020304" pitchFamily="18" charset="0"/>
              <a:ea typeface="Times New Roman" panose="02020603050405020304" pitchFamily="18" charset="0"/>
            </a:endParaRPr>
          </a:p>
          <a:p>
            <a:pPr lvl="1">
              <a:lnSpc>
                <a:spcPct val="100000"/>
              </a:lnSpc>
              <a:spcBef>
                <a:spcPts val="0"/>
              </a:spcBef>
            </a:pPr>
            <a:r>
              <a:rPr lang="en-US" sz="1600" dirty="0">
                <a:effectLst/>
                <a:latin typeface="Times New Roman" panose="02020603050405020304" pitchFamily="18" charset="0"/>
                <a:ea typeface="Times New Roman" panose="02020603050405020304" pitchFamily="18" charset="0"/>
              </a:rPr>
              <a:t>First party Apps – The Apps that are developed by the first party (e.g., Apple, Google) that also develops the mobile operating system (e.g., Google Maps, Apple Maps).</a:t>
            </a:r>
          </a:p>
          <a:p>
            <a:pPr lvl="1">
              <a:lnSpc>
                <a:spcPct val="100000"/>
              </a:lnSpc>
              <a:spcBef>
                <a:spcPts val="0"/>
              </a:spcBef>
            </a:pPr>
            <a:endParaRPr lang="en-US" sz="1600" dirty="0">
              <a:effectLst/>
              <a:latin typeface="Times New Roman" panose="02020603050405020304" pitchFamily="18" charset="0"/>
              <a:ea typeface="Times New Roman" panose="02020603050405020304" pitchFamily="18" charset="0"/>
            </a:endParaRPr>
          </a:p>
          <a:p>
            <a:pPr lvl="1">
              <a:lnSpc>
                <a:spcPct val="100000"/>
              </a:lnSpc>
              <a:spcBef>
                <a:spcPts val="0"/>
              </a:spcBef>
            </a:pPr>
            <a:r>
              <a:rPr lang="en-US" sz="1600" dirty="0">
                <a:effectLst/>
                <a:latin typeface="Times New Roman" panose="02020603050405020304" pitchFamily="18" charset="0"/>
                <a:ea typeface="Times New Roman" panose="02020603050405020304" pitchFamily="18" charset="0"/>
              </a:rPr>
              <a:t>Privileged Apps – The Apps that are developed by the third party but designated by the mobile device manufacturers to be pre-installed on the devices out of the box.  Privileged Apps are less secured than the System Apps and First party Apps.</a:t>
            </a:r>
          </a:p>
          <a:p>
            <a:pPr lvl="1">
              <a:lnSpc>
                <a:spcPct val="100000"/>
              </a:lnSpc>
              <a:spcBef>
                <a:spcPts val="0"/>
              </a:spcBef>
            </a:pPr>
            <a:endParaRPr lang="en-US" sz="1600" dirty="0">
              <a:effectLst/>
              <a:latin typeface="Times New Roman" panose="02020603050405020304" pitchFamily="18" charset="0"/>
              <a:ea typeface="Times New Roman" panose="02020603050405020304" pitchFamily="18" charset="0"/>
            </a:endParaRPr>
          </a:p>
          <a:p>
            <a:pPr lvl="1">
              <a:lnSpc>
                <a:spcPct val="100000"/>
              </a:lnSpc>
              <a:spcBef>
                <a:spcPts val="0"/>
              </a:spcBef>
            </a:pPr>
            <a:r>
              <a:rPr lang="en-US" sz="1600" dirty="0">
                <a:effectLst/>
                <a:latin typeface="Times New Roman" panose="02020603050405020304" pitchFamily="18" charset="0"/>
                <a:ea typeface="Times New Roman" panose="02020603050405020304" pitchFamily="18" charset="0"/>
              </a:rPr>
              <a:t>Third party Apps – The Apps that can be downloaded through an App store (e.g., Apple App Store, Google Play App Store).  These Apps are developed by third party developers and are normally less secured than System Apps and Privileged Apps. </a:t>
            </a:r>
          </a:p>
        </p:txBody>
      </p:sp>
      <p:sp>
        <p:nvSpPr>
          <p:cNvPr id="4" name="Slide Number Placeholder 3">
            <a:extLst>
              <a:ext uri="{FF2B5EF4-FFF2-40B4-BE49-F238E27FC236}">
                <a16:creationId xmlns:a16="http://schemas.microsoft.com/office/drawing/2014/main" id="{77221BCF-B34E-613C-CA6E-F2E05F840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EF76FBF4-EC88-209E-FD91-C7FA12EA8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4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BC61-CF68-D227-2A57-529554A7820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Application Programming Interface (API)</a:t>
            </a:r>
          </a:p>
        </p:txBody>
      </p:sp>
      <p:sp>
        <p:nvSpPr>
          <p:cNvPr id="3" name="Content Placeholder 2">
            <a:extLst>
              <a:ext uri="{FF2B5EF4-FFF2-40B4-BE49-F238E27FC236}">
                <a16:creationId xmlns:a16="http://schemas.microsoft.com/office/drawing/2014/main" id="{03F33DD7-3927-00B6-DEEF-FDCFFEF61F12}"/>
              </a:ext>
            </a:extLst>
          </p:cNvPr>
          <p:cNvSpPr>
            <a:spLocks noGrp="1"/>
          </p:cNvSpPr>
          <p:nvPr>
            <p:ph idx="1"/>
          </p:nvPr>
        </p:nvSpPr>
        <p:spPr>
          <a:xfrm>
            <a:off x="916858" y="1569987"/>
            <a:ext cx="10515600" cy="4351338"/>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An API is an interface that allows two Apps to communicate with each other:</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In the case of WEA, an API could allow Apps to:</a:t>
            </a:r>
          </a:p>
          <a:p>
            <a:pPr lvl="1"/>
            <a:r>
              <a:rPr lang="en-US" sz="1600" dirty="0">
                <a:latin typeface="Times New Roman" panose="02020603050405020304" pitchFamily="18" charset="0"/>
                <a:cs typeface="Times New Roman" panose="02020603050405020304" pitchFamily="18" charset="0"/>
              </a:rPr>
              <a:t>Access the real-time emergency alerts information including message content, device location, time, etc.</a:t>
            </a:r>
          </a:p>
          <a:p>
            <a:pPr lvl="1"/>
            <a:r>
              <a:rPr lang="en-US" sz="1600" dirty="0">
                <a:latin typeface="Times New Roman" panose="02020603050405020304" pitchFamily="18" charset="0"/>
                <a:cs typeface="Times New Roman" panose="02020603050405020304" pitchFamily="18" charset="0"/>
              </a:rPr>
              <a:t>Provide additional capabilities based on the received information, such as real-time translation to different languages.</a:t>
            </a:r>
          </a:p>
        </p:txBody>
      </p:sp>
      <p:sp>
        <p:nvSpPr>
          <p:cNvPr id="4" name="Slide Number Placeholder 3">
            <a:extLst>
              <a:ext uri="{FF2B5EF4-FFF2-40B4-BE49-F238E27FC236}">
                <a16:creationId xmlns:a16="http://schemas.microsoft.com/office/drawing/2014/main" id="{2B961C6E-C5E3-0B5E-53ED-49F304C2ED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icture containing diagram&#10;&#10;Description automatically generated">
            <a:extLst>
              <a:ext uri="{FF2B5EF4-FFF2-40B4-BE49-F238E27FC236}">
                <a16:creationId xmlns:a16="http://schemas.microsoft.com/office/drawing/2014/main" id="{51DAC9B6-8E60-E207-5592-33FE7F5276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1022" y="2311585"/>
            <a:ext cx="4069955" cy="2501160"/>
          </a:xfrm>
          <a:prstGeom prst="rect">
            <a:avLst/>
          </a:prstGeom>
          <a:noFill/>
        </p:spPr>
      </p:pic>
      <p:pic>
        <p:nvPicPr>
          <p:cNvPr id="6" name="Picture 7">
            <a:extLst>
              <a:ext uri="{FF2B5EF4-FFF2-40B4-BE49-F238E27FC236}">
                <a16:creationId xmlns:a16="http://schemas.microsoft.com/office/drawing/2014/main" id="{5A2FB4FE-FD75-E195-B871-9EC2A8BE0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1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BA6-CCDD-118F-14C0-B6878DF67F1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Potential New APIs for WEA</a:t>
            </a:r>
          </a:p>
        </p:txBody>
      </p:sp>
      <p:sp>
        <p:nvSpPr>
          <p:cNvPr id="3" name="Content Placeholder 2">
            <a:extLst>
              <a:ext uri="{FF2B5EF4-FFF2-40B4-BE49-F238E27FC236}">
                <a16:creationId xmlns:a16="http://schemas.microsoft.com/office/drawing/2014/main" id="{1D2B82CF-6A5D-E381-4B2E-4022DB705F0C}"/>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For a mobile OS that already supports advanced emergency alert handling (e.g., Google SOS alert as shown below), APIs are available for government agencies to feed real-time comprehensive disaster information (e.g., earthquake affected area, flood situation, hurricane trajectory prediction, etc.) through the internet (i.e., outside of WEA pipeline).  However, currently there is no API to feed WEA information into the mobile OS’s advanced emergency alert handling program.</a:t>
            </a:r>
          </a:p>
        </p:txBody>
      </p:sp>
      <p:sp>
        <p:nvSpPr>
          <p:cNvPr id="4" name="Slide Number Placeholder 3">
            <a:extLst>
              <a:ext uri="{FF2B5EF4-FFF2-40B4-BE49-F238E27FC236}">
                <a16:creationId xmlns:a16="http://schemas.microsoft.com/office/drawing/2014/main" id="{49CC2B23-A7BB-B3F3-214B-B0AE1D457E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04942F-B820-82C4-F7AB-72FCC239C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213" y="4001294"/>
            <a:ext cx="3376734" cy="1899481"/>
          </a:xfrm>
          <a:prstGeom prst="rect">
            <a:avLst/>
          </a:prstGeom>
        </p:spPr>
      </p:pic>
      <p:pic>
        <p:nvPicPr>
          <p:cNvPr id="6" name="Picture 7">
            <a:extLst>
              <a:ext uri="{FF2B5EF4-FFF2-40B4-BE49-F238E27FC236}">
                <a16:creationId xmlns:a16="http://schemas.microsoft.com/office/drawing/2014/main" id="{4488B9C2-7ED3-1989-7020-89F15A6F2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373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58FE-748C-4521-6EAF-3256D50555F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Potential New APIs for WEA</a:t>
            </a:r>
          </a:p>
        </p:txBody>
      </p:sp>
      <p:sp>
        <p:nvSpPr>
          <p:cNvPr id="3" name="Content Placeholder 2">
            <a:extLst>
              <a:ext uri="{FF2B5EF4-FFF2-40B4-BE49-F238E27FC236}">
                <a16:creationId xmlns:a16="http://schemas.microsoft.com/office/drawing/2014/main" id="{21B1C884-20EF-4153-3153-D289466FD8BF}"/>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Currently there are no APIs relevant to WEA on either Apple iOS or Google Android because emergency alert handling is tightly integrated into the mobile OS and does not allow any Apps other than System Apps or First party Apps to access the emergency alert information.</a:t>
            </a:r>
          </a:p>
          <a:p>
            <a:r>
              <a:rPr lang="en-US" sz="1800" dirty="0">
                <a:latin typeface="Times New Roman" panose="02020603050405020304" pitchFamily="18" charset="0"/>
                <a:cs typeface="Times New Roman" panose="02020603050405020304" pitchFamily="18" charset="0"/>
              </a:rPr>
              <a:t>Due to the nature of emergency alerts, any new WEA APIs must be secured and, as such, current mobile device implementations are open only to the System Apps or the First party Apps. </a:t>
            </a:r>
          </a:p>
          <a:p>
            <a:r>
              <a:rPr lang="en-US" sz="1800" dirty="0">
                <a:latin typeface="Times New Roman" panose="02020603050405020304" pitchFamily="18" charset="0"/>
                <a:cs typeface="Times New Roman" panose="02020603050405020304" pitchFamily="18" charset="0"/>
              </a:rPr>
              <a:t>APIs would not be needed if the additional capabilities for emergency alert handling are part of the mobile device OS.  Additional feature enablement can be done through OS upgrades.</a:t>
            </a:r>
          </a:p>
          <a:p>
            <a:r>
              <a:rPr lang="en-US" sz="1800" dirty="0">
                <a:latin typeface="Times New Roman" panose="02020603050405020304" pitchFamily="18" charset="0"/>
                <a:cs typeface="Times New Roman" panose="02020603050405020304" pitchFamily="18" charset="0"/>
              </a:rPr>
              <a:t>To enable access to Apps beyond System Apps and First party Apps, the development of new APIs will need to address operational, security, privacy, and any other related requirements.  Substantial additional consideration should be given to allow Third-party Apps access WEA parameters.  Future CSRIC activities should investigate the use of Third-party Apps for WEA.</a:t>
            </a:r>
          </a:p>
        </p:txBody>
      </p:sp>
      <p:sp>
        <p:nvSpPr>
          <p:cNvPr id="4" name="Slide Number Placeholder 3">
            <a:extLst>
              <a:ext uri="{FF2B5EF4-FFF2-40B4-BE49-F238E27FC236}">
                <a16:creationId xmlns:a16="http://schemas.microsoft.com/office/drawing/2014/main" id="{B0D8A875-4F03-D92E-E83A-6EDF3242F0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158E9845-5047-52F7-FCDF-7C30A0AC4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643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E061-91EE-3E0A-C4EA-03FED18151B5}"/>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Proposals for WEA Enhancements</a:t>
            </a:r>
          </a:p>
        </p:txBody>
      </p:sp>
      <p:sp>
        <p:nvSpPr>
          <p:cNvPr id="3" name="Content Placeholder 2">
            <a:extLst>
              <a:ext uri="{FF2B5EF4-FFF2-40B4-BE49-F238E27FC236}">
                <a16:creationId xmlns:a16="http://schemas.microsoft.com/office/drawing/2014/main" id="{6C8ED169-E8A3-31E0-6288-6221F5C74F29}"/>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The proposals described in the report are grouped into the following three categories based on the extent of the identified changes to the current WEA design:</a:t>
            </a:r>
          </a:p>
          <a:p>
            <a:endParaRPr lang="en-US" sz="1800"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1)	Leverages Existing WEA Parameters</a:t>
            </a:r>
          </a:p>
          <a:p>
            <a:pPr marL="457200" lvl="1" indent="0">
              <a:buNone/>
            </a:pPr>
            <a:r>
              <a:rPr lang="en-US" sz="1800" dirty="0">
                <a:latin typeface="Times New Roman" panose="02020603050405020304" pitchFamily="18" charset="0"/>
                <a:cs typeface="Times New Roman" panose="02020603050405020304" pitchFamily="18" charset="0"/>
              </a:rPr>
              <a:t>2)	Requires Additional WEA Parameters</a:t>
            </a:r>
          </a:p>
          <a:p>
            <a:pPr marL="457200" lvl="1" indent="0">
              <a:buNone/>
            </a:pPr>
            <a:r>
              <a:rPr lang="en-US" sz="1800" dirty="0">
                <a:latin typeface="Times New Roman" panose="02020603050405020304" pitchFamily="18" charset="0"/>
                <a:cs typeface="Times New Roman" panose="02020603050405020304" pitchFamily="18" charset="0"/>
              </a:rPr>
              <a:t>3)	Requires Modifications to WEA Design or Alternative Alerting Techniques</a:t>
            </a:r>
          </a:p>
          <a:p>
            <a:endParaRPr lang="en-US" sz="1800" dirty="0"/>
          </a:p>
        </p:txBody>
      </p:sp>
      <p:sp>
        <p:nvSpPr>
          <p:cNvPr id="4" name="Slide Number Placeholder 3">
            <a:extLst>
              <a:ext uri="{FF2B5EF4-FFF2-40B4-BE49-F238E27FC236}">
                <a16:creationId xmlns:a16="http://schemas.microsoft.com/office/drawing/2014/main" id="{5C696931-EA3C-743F-4E02-36104A93B3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86CEDBDE-3303-1090-8812-9F910EC6B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452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A8A-4CB8-A3A6-F208-06141F3D231A}"/>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Leverages Existing WEA Parameters </a:t>
            </a:r>
          </a:p>
        </p:txBody>
      </p:sp>
      <p:sp>
        <p:nvSpPr>
          <p:cNvPr id="3" name="Content Placeholder 2">
            <a:extLst>
              <a:ext uri="{FF2B5EF4-FFF2-40B4-BE49-F238E27FC236}">
                <a16:creationId xmlns:a16="http://schemas.microsoft.com/office/drawing/2014/main" id="{71C09BA6-2AF3-B236-025E-6A9BBB066377}"/>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Alert Area Graphic</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Maps are commonly used to depict alert location across a variety of alert dissemination methods (e.g., TV, social media).  Presenting WEAs in a similar fashion via mapping applications on the device could help the recipient better understand the boundaries of the Alert Area and the device’s location relative to the Alert Area as shown below.</a:t>
            </a:r>
          </a:p>
        </p:txBody>
      </p:sp>
      <p:sp>
        <p:nvSpPr>
          <p:cNvPr id="4" name="Slide Number Placeholder 3">
            <a:extLst>
              <a:ext uri="{FF2B5EF4-FFF2-40B4-BE49-F238E27FC236}">
                <a16:creationId xmlns:a16="http://schemas.microsoft.com/office/drawing/2014/main" id="{34A28EFC-76F4-BF26-3728-FCC781BD7B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ge2.png" descr="A picture containing application&#10;&#10;Description automatically generated">
            <a:extLst>
              <a:ext uri="{FF2B5EF4-FFF2-40B4-BE49-F238E27FC236}">
                <a16:creationId xmlns:a16="http://schemas.microsoft.com/office/drawing/2014/main" id="{21CDD8DB-8DB0-9C72-C0B3-4808776783B7}"/>
              </a:ext>
            </a:extLst>
          </p:cNvPr>
          <p:cNvPicPr/>
          <p:nvPr/>
        </p:nvPicPr>
        <p:blipFill>
          <a:blip r:embed="rId2"/>
          <a:srcRect/>
          <a:stretch>
            <a:fillRect/>
          </a:stretch>
        </p:blipFill>
        <p:spPr>
          <a:xfrm>
            <a:off x="5024846" y="3913238"/>
            <a:ext cx="2743200" cy="2688221"/>
          </a:xfrm>
          <a:prstGeom prst="rect">
            <a:avLst/>
          </a:prstGeom>
          <a:ln/>
        </p:spPr>
      </p:pic>
      <p:pic>
        <p:nvPicPr>
          <p:cNvPr id="6" name="Picture 7">
            <a:extLst>
              <a:ext uri="{FF2B5EF4-FFF2-40B4-BE49-F238E27FC236}">
                <a16:creationId xmlns:a16="http://schemas.microsoft.com/office/drawing/2014/main" id="{248825C1-A962-564B-7F8B-7412607B4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076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A8A-4CB8-A3A6-F208-06141F3D231A}"/>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Leverages Existing WEA Parameters</a:t>
            </a:r>
          </a:p>
        </p:txBody>
      </p:sp>
      <p:sp>
        <p:nvSpPr>
          <p:cNvPr id="3" name="Content Placeholder 2">
            <a:extLst>
              <a:ext uri="{FF2B5EF4-FFF2-40B4-BE49-F238E27FC236}">
                <a16:creationId xmlns:a16="http://schemas.microsoft.com/office/drawing/2014/main" id="{71C09BA6-2AF3-B236-025E-6A9BBB066377}"/>
              </a:ext>
            </a:extLst>
          </p:cNvPr>
          <p:cNvSpPr>
            <a:spLocks noGrp="1"/>
          </p:cNvSpPr>
          <p:nvPr>
            <p:ph idx="1"/>
          </p:nvPr>
        </p:nvSpPr>
        <p:spPr>
          <a:xfrm>
            <a:off x="1310148" y="1690688"/>
            <a:ext cx="5179142" cy="3926836"/>
          </a:xfrm>
        </p:spPr>
        <p:txBody>
          <a:bodyPr>
            <a:normAutofit fontScale="92500" lnSpcReduction="10000"/>
          </a:bodyPr>
          <a:lstStyle/>
          <a:p>
            <a:pPr marL="0" indent="0">
              <a:buNone/>
            </a:pPr>
            <a:r>
              <a:rPr lang="en-US" sz="1600" b="1" dirty="0">
                <a:latin typeface="Times New Roman" panose="02020603050405020304" pitchFamily="18" charset="0"/>
                <a:cs typeface="Times New Roman" panose="02020603050405020304" pitchFamily="18" charset="0"/>
              </a:rPr>
              <a:t>Alert Area Graphic </a:t>
            </a:r>
            <a:r>
              <a:rPr lang="en-US" sz="1600" dirty="0">
                <a:latin typeface="Times New Roman" panose="02020603050405020304" pitchFamily="18" charset="0"/>
                <a:cs typeface="Times New Roman" panose="02020603050405020304" pitchFamily="18" charset="0"/>
              </a:rPr>
              <a:t>Option 1*: Alert text is immediately displayed and an additional option to display a WEA map is provided.</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Alert Area Graphic </a:t>
            </a:r>
            <a:r>
              <a:rPr lang="en-US" sz="1600" dirty="0">
                <a:latin typeface="Times New Roman" panose="02020603050405020304" pitchFamily="18" charset="0"/>
                <a:cs typeface="Times New Roman" panose="02020603050405020304" pitchFamily="18" charset="0"/>
              </a:rPr>
              <a:t>Option 2: Alert text and a WEA map are both simultaneously displayed.</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CSRIC VIII recommends Alert Area Graphic Option 1</a:t>
            </a:r>
          </a:p>
        </p:txBody>
      </p:sp>
      <p:sp>
        <p:nvSpPr>
          <p:cNvPr id="4" name="Slide Number Placeholder 3">
            <a:extLst>
              <a:ext uri="{FF2B5EF4-FFF2-40B4-BE49-F238E27FC236}">
                <a16:creationId xmlns:a16="http://schemas.microsoft.com/office/drawing/2014/main" id="{34A28EFC-76F4-BF26-3728-FCC781BD7B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Graphical user interface, diagram, application, Word&#10;&#10;Description automatically generated">
            <a:extLst>
              <a:ext uri="{FF2B5EF4-FFF2-40B4-BE49-F238E27FC236}">
                <a16:creationId xmlns:a16="http://schemas.microsoft.com/office/drawing/2014/main" id="{D7F4832B-8763-516A-F1E9-08C6E1CEC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200" y="1690688"/>
            <a:ext cx="3870374" cy="2108863"/>
          </a:xfrm>
          <a:prstGeom prst="rect">
            <a:avLst/>
          </a:prstGeom>
        </p:spPr>
      </p:pic>
      <p:pic>
        <p:nvPicPr>
          <p:cNvPr id="7" name="Picture 6" descr="Graphical user interface, diagram, application&#10;&#10;Description automatically generated">
            <a:extLst>
              <a:ext uri="{FF2B5EF4-FFF2-40B4-BE49-F238E27FC236}">
                <a16:creationId xmlns:a16="http://schemas.microsoft.com/office/drawing/2014/main" id="{A545533B-C57D-43CA-47F0-3C6384CAB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338" y="3914337"/>
            <a:ext cx="2472097" cy="2262626"/>
          </a:xfrm>
          <a:prstGeom prst="rect">
            <a:avLst/>
          </a:prstGeom>
        </p:spPr>
      </p:pic>
      <p:pic>
        <p:nvPicPr>
          <p:cNvPr id="5" name="Picture 7">
            <a:extLst>
              <a:ext uri="{FF2B5EF4-FFF2-40B4-BE49-F238E27FC236}">
                <a16:creationId xmlns:a16="http://schemas.microsoft.com/office/drawing/2014/main" id="{2A87582C-2942-F2B0-3117-7C1FE8EBD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73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8138-5368-0F17-9AF5-EA6544CDBD98}"/>
              </a:ext>
            </a:extLst>
          </p:cNvPr>
          <p:cNvSpPr>
            <a:spLocks noGrp="1"/>
          </p:cNvSpPr>
          <p:nvPr>
            <p:ph type="title"/>
          </p:nvPr>
        </p:nvSpPr>
        <p:spPr/>
        <p:txBody>
          <a:bodyPr>
            <a:noAutofit/>
          </a:bodyPr>
          <a:lstStyle/>
          <a:p>
            <a:pPr algn="ctr"/>
            <a:r>
              <a:rPr lang="en-US" sz="3200" b="1" dirty="0">
                <a:latin typeface="Times New Roman" panose="02020603050405020304" pitchFamily="18" charset="0"/>
                <a:cs typeface="Times New Roman" panose="02020603050405020304" pitchFamily="18" charset="0"/>
              </a:rPr>
              <a:t>Requires Additional WEA Parameters</a:t>
            </a:r>
          </a:p>
        </p:txBody>
      </p:sp>
      <p:sp>
        <p:nvSpPr>
          <p:cNvPr id="3" name="Content Placeholder 2">
            <a:extLst>
              <a:ext uri="{FF2B5EF4-FFF2-40B4-BE49-F238E27FC236}">
                <a16:creationId xmlns:a16="http://schemas.microsoft.com/office/drawing/2014/main" id="{EEFE98EB-7270-918C-B34C-34ECADEFA0FF}"/>
              </a:ext>
            </a:extLst>
          </p:cNvPr>
          <p:cNvSpPr>
            <a:spLocks noGrp="1"/>
          </p:cNvSpPr>
          <p:nvPr>
            <p:ph idx="1"/>
          </p:nvPr>
        </p:nvSpPr>
        <p:spPr/>
        <p:txBody>
          <a:bodyPr/>
          <a:lstStyle/>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Dedicated Audio Attention Signal(s) and Vibration Cadence(s) for Critical Response Time Alerts</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457200" lvl="1" indent="0">
              <a:spcBef>
                <a:spcPts val="0"/>
              </a:spcBef>
              <a:buNone/>
            </a:pPr>
            <a:r>
              <a:rPr lang="en-US" sz="1800" dirty="0">
                <a:effectLst/>
                <a:latin typeface="Times New Roman" panose="02020603050405020304" pitchFamily="18" charset="0"/>
                <a:ea typeface="Times New Roman" panose="02020603050405020304" pitchFamily="18" charset="0"/>
              </a:rPr>
              <a:t>The time it takes a person to read the alert may result in losing critical reaction time for some types of alerts (e.g., United States Geological Survey (USGS) Earthquake Early Warning (EEW)).  Dedicated audio attention signals and vibration cadences may allow the user to react immediately and read the alert text after taking appropriate action (e.g., DROP, COVER, HOLD ON for USGS EEW).</a:t>
            </a:r>
          </a:p>
          <a:p>
            <a:pPr marL="457200" lvl="1" indent="0">
              <a:spcBef>
                <a:spcPts val="0"/>
              </a:spcBef>
              <a:buNone/>
            </a:pPr>
            <a:r>
              <a:rPr lang="en-US" sz="1800" dirty="0">
                <a:effectLst/>
                <a:latin typeface="Times New Roman" panose="02020603050405020304" pitchFamily="18" charset="0"/>
                <a:ea typeface="Times New Roman" panose="02020603050405020304" pitchFamily="18" charset="0"/>
              </a:rPr>
              <a:t> </a:t>
            </a:r>
          </a:p>
          <a:p>
            <a:pPr marL="457200" lvl="1" indent="0">
              <a:spcBef>
                <a:spcPts val="0"/>
              </a:spcBef>
              <a:buNone/>
            </a:pPr>
            <a:r>
              <a:rPr lang="en-US" sz="1800" dirty="0">
                <a:effectLst/>
                <a:latin typeface="Times New Roman" panose="02020603050405020304" pitchFamily="18" charset="0"/>
                <a:ea typeface="Times New Roman" panose="02020603050405020304" pitchFamily="18" charset="0"/>
              </a:rPr>
              <a:t>Establish a dedicated audio attention signal and vibration cadence for specific types of alerts (e.g., USGS EEW).  An example of a distinct tone is the one used in the Japanese Earthquake and Tsunami Warning System (ETWS).  Update network and mobile device processing as needed to present the new audio attention signal and vibration cadence to the user.</a:t>
            </a:r>
            <a:endParaRPr lang="en-US" sz="1800" dirty="0"/>
          </a:p>
        </p:txBody>
      </p:sp>
      <p:sp>
        <p:nvSpPr>
          <p:cNvPr id="4" name="Slide Number Placeholder 3">
            <a:extLst>
              <a:ext uri="{FF2B5EF4-FFF2-40B4-BE49-F238E27FC236}">
                <a16:creationId xmlns:a16="http://schemas.microsoft.com/office/drawing/2014/main" id="{BBFD7B6B-2A05-5A23-F3DE-453EDAE70A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E9A2B4D5-F174-F59C-174A-C4B286685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395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8138-5368-0F17-9AF5-EA6544CDBD98}"/>
              </a:ext>
            </a:extLst>
          </p:cNvPr>
          <p:cNvSpPr>
            <a:spLocks noGrp="1"/>
          </p:cNvSpPr>
          <p:nvPr>
            <p:ph type="title"/>
          </p:nvPr>
        </p:nvSpPr>
        <p:spPr/>
        <p:txBody>
          <a:bodyPr>
            <a:noAutofit/>
          </a:bodyPr>
          <a:lstStyle/>
          <a:p>
            <a:pPr algn="ctr"/>
            <a:r>
              <a:rPr lang="en-US" sz="3200" b="1" dirty="0">
                <a:latin typeface="Times New Roman" panose="02020603050405020304" pitchFamily="18" charset="0"/>
                <a:cs typeface="Times New Roman" panose="02020603050405020304" pitchFamily="18" charset="0"/>
              </a:rPr>
              <a:t>Requires Additional WEA Parameters</a:t>
            </a:r>
          </a:p>
        </p:txBody>
      </p:sp>
      <p:sp>
        <p:nvSpPr>
          <p:cNvPr id="3" name="Content Placeholder 2">
            <a:extLst>
              <a:ext uri="{FF2B5EF4-FFF2-40B4-BE49-F238E27FC236}">
                <a16:creationId xmlns:a16="http://schemas.microsoft.com/office/drawing/2014/main" id="{EEFE98EB-7270-918C-B34C-34ECADEFA0FF}"/>
              </a:ext>
            </a:extLst>
          </p:cNvPr>
          <p:cNvSpPr>
            <a:spLocks noGrp="1"/>
          </p:cNvSpPr>
          <p:nvPr>
            <p:ph idx="1"/>
          </p:nvPr>
        </p:nvSpPr>
        <p:spPr/>
        <p:txBody>
          <a:bodyPr>
            <a:normAutofit/>
          </a:bodyPr>
          <a:lstStyle/>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WEA Event-Based Notifications</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457200" lvl="1" indent="0">
              <a:spcBef>
                <a:spcPts val="0"/>
              </a:spcBef>
              <a:buNone/>
            </a:pPr>
            <a:r>
              <a:rPr lang="en-US" sz="1800" dirty="0">
                <a:effectLst/>
                <a:latin typeface="Times New Roman" panose="02020603050405020304" pitchFamily="18" charset="0"/>
                <a:ea typeface="Times New Roman" panose="02020603050405020304" pitchFamily="18" charset="0"/>
              </a:rPr>
              <a:t>Today, there is a single known and protected audio attention signal and a single vibration cadence associated with all WEA notifications.   There have been industry discussions about creating additional audio attention signals/vibration cadences for alert notifications in which user response time is at a premium, but public education to accomplish this may prove challenging.  An alternative proposed approach is the use of event-based notifications using a brief, spoken version of the event in the preferred language of the user.  A display for specific events with easily recognizable symbols (e.g., tornado) may also allow for quick comprehension.</a:t>
            </a:r>
          </a:p>
        </p:txBody>
      </p:sp>
      <p:sp>
        <p:nvSpPr>
          <p:cNvPr id="4" name="Slide Number Placeholder 3">
            <a:extLst>
              <a:ext uri="{FF2B5EF4-FFF2-40B4-BE49-F238E27FC236}">
                <a16:creationId xmlns:a16="http://schemas.microsoft.com/office/drawing/2014/main" id="{BBFD7B6B-2A05-5A23-F3DE-453EDAE70A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E4925985-0398-E6FE-3079-17EB915B2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5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WG4: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5049" y="4234754"/>
            <a:ext cx="37198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Mary Boyd,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Intrado</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2"/>
            <a:ext cx="4327341" cy="7165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911 Service over Wi-Fi </a:t>
            </a:r>
            <a:r>
              <a:rPr kumimoji="0" lang="en-US" sz="24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4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pic>
        <p:nvPicPr>
          <p:cNvPr id="7" name="Picture 7">
            <a:extLst>
              <a:ext uri="{FF2B5EF4-FFF2-40B4-BE49-F238E27FC236}">
                <a16:creationId xmlns:a16="http://schemas.microsoft.com/office/drawing/2014/main" id="{BA580880-389B-421C-64D6-1A604DB0F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711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312F-1430-A9DF-BF56-1E68A9EC6E6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Requires Modification of WEA Design or Alternative Alerting Techniques</a:t>
            </a:r>
          </a:p>
        </p:txBody>
      </p:sp>
      <p:sp>
        <p:nvSpPr>
          <p:cNvPr id="3" name="Content Placeholder 2">
            <a:extLst>
              <a:ext uri="{FF2B5EF4-FFF2-40B4-BE49-F238E27FC236}">
                <a16:creationId xmlns:a16="http://schemas.microsoft.com/office/drawing/2014/main" id="{BF146CF4-82DB-2DCB-B6E1-1E87EF77CC10}"/>
              </a:ext>
            </a:extLst>
          </p:cNvPr>
          <p:cNvSpPr>
            <a:spLocks noGrp="1"/>
          </p:cNvSpPr>
          <p:nvPr>
            <p:ph idx="1"/>
          </p:nvPr>
        </p:nvSpPr>
        <p:spPr>
          <a:xfrm>
            <a:off x="1260988" y="1690688"/>
            <a:ext cx="10515600" cy="4351338"/>
          </a:xfrm>
        </p:spPr>
        <p:txBody>
          <a:bodyPr>
            <a:normAutofit fontScale="92500" lnSpcReduction="10000"/>
          </a:bodyPr>
          <a:lstStyle/>
          <a:p>
            <a:pPr marL="0" indent="0">
              <a:buNone/>
            </a:pPr>
            <a:r>
              <a:rPr lang="en-US" sz="2400" b="1" dirty="0">
                <a:latin typeface="Times New Roman" panose="02020603050405020304" pitchFamily="18" charset="0"/>
                <a:cs typeface="Times New Roman" panose="02020603050405020304" pitchFamily="18" charset="0"/>
              </a:rPr>
              <a:t>Expand Language Set for WEA</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r>
              <a:rPr lang="en-US" sz="1900" dirty="0">
                <a:latin typeface="Times New Roman" panose="02020603050405020304" pitchFamily="18" charset="0"/>
                <a:cs typeface="Times New Roman" panose="02020603050405020304" pitchFamily="18" charset="0"/>
              </a:rPr>
              <a:t>Comprehension is aided when the alert is received in the user’s native language.  Currently, alerts can be originated by an AO and broadcast by the CMSP in English and Spanish.  Availability of the WEA in additional languages allows more users to quickly comprehend and respond to an alert. Access to additional languages may currently be provided through URLs included in the alert text, though this incurs some delay between the presentation of the alert and access to those translations.</a:t>
            </a:r>
          </a:p>
          <a:p>
            <a:pPr marL="457200" lvl="1" indent="0">
              <a:buNone/>
            </a:pPr>
            <a:endParaRPr lang="en-US" sz="1900" dirty="0">
              <a:latin typeface="Times New Roman" panose="02020603050405020304" pitchFamily="18" charset="0"/>
              <a:cs typeface="Times New Roman" panose="02020603050405020304" pitchFamily="18" charset="0"/>
            </a:endParaRPr>
          </a:p>
          <a:p>
            <a:pPr marL="457200" lvl="1" indent="0">
              <a:buNone/>
            </a:pPr>
            <a:r>
              <a:rPr lang="en-US" sz="1900" dirty="0">
                <a:latin typeface="Times New Roman" panose="02020603050405020304" pitchFamily="18" charset="0"/>
                <a:cs typeface="Times New Roman" panose="02020603050405020304" pitchFamily="18" charset="0"/>
              </a:rPr>
              <a:t>Providing the option of sending WEA alerts in additional languages using the same method currently being used for Spanish would avoid this delay.</a:t>
            </a:r>
          </a:p>
          <a:p>
            <a:pPr marL="457200" lvl="1" indent="0">
              <a:buNone/>
            </a:pPr>
            <a:endParaRPr lang="en-US" sz="1800" dirty="0">
              <a:latin typeface="Times New Roman" panose="02020603050405020304" pitchFamily="18" charset="0"/>
              <a:cs typeface="Times New Roman" panose="02020603050405020304" pitchFamily="18" charset="0"/>
            </a:endParaRPr>
          </a:p>
          <a:p>
            <a:pPr marL="0" lvl="1" indent="0">
              <a:spcBef>
                <a:spcPts val="1000"/>
              </a:spcBef>
              <a:buNone/>
            </a:pPr>
            <a:r>
              <a:rPr lang="en-US" b="1" dirty="0">
                <a:latin typeface="Times New Roman" panose="02020603050405020304" pitchFamily="18" charset="0"/>
                <a:cs typeface="Times New Roman" panose="02020603050405020304" pitchFamily="18" charset="0"/>
              </a:rPr>
              <a:t>Alternative Approaches to Additional Languages for WEA</a:t>
            </a:r>
          </a:p>
          <a:p>
            <a:pPr marL="457200" lvl="2" indent="0">
              <a:spcBef>
                <a:spcPts val="1000"/>
              </a:spcBef>
              <a:buNone/>
            </a:pPr>
            <a:endParaRPr lang="en-US" sz="1800" dirty="0">
              <a:latin typeface="Times New Roman" panose="02020603050405020304" pitchFamily="18" charset="0"/>
              <a:cs typeface="Times New Roman" panose="02020603050405020304" pitchFamily="18" charset="0"/>
            </a:endParaRPr>
          </a:p>
          <a:p>
            <a:pPr marL="457200" lvl="2" indent="0">
              <a:spcBef>
                <a:spcPts val="1000"/>
              </a:spcBef>
              <a:buNone/>
            </a:pPr>
            <a:r>
              <a:rPr lang="en-US" sz="1900" dirty="0">
                <a:latin typeface="Times New Roman" panose="02020603050405020304" pitchFamily="18" charset="0"/>
                <a:cs typeface="Times New Roman" panose="02020603050405020304" pitchFamily="18" charset="0"/>
              </a:rPr>
              <a:t>With improvements in language translation technology, there is an opportunity to provide WEAs in the user-preferred language via language translation of the English alert text at the mobile device. </a:t>
            </a:r>
          </a:p>
        </p:txBody>
      </p:sp>
      <p:sp>
        <p:nvSpPr>
          <p:cNvPr id="4" name="Slide Number Placeholder 3">
            <a:extLst>
              <a:ext uri="{FF2B5EF4-FFF2-40B4-BE49-F238E27FC236}">
                <a16:creationId xmlns:a16="http://schemas.microsoft.com/office/drawing/2014/main" id="{71C5C161-DEBB-09E4-68F8-1B38D62429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3B31C5D7-F3CD-4175-A095-7AF9EE736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012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312F-1430-A9DF-BF56-1E68A9EC6E63}"/>
              </a:ext>
            </a:extLst>
          </p:cNvPr>
          <p:cNvSpPr>
            <a:spLocks noGrp="1"/>
          </p:cNvSpPr>
          <p:nvPr>
            <p:ph type="title"/>
          </p:nvPr>
        </p:nvSpPr>
        <p:spPr>
          <a:xfrm>
            <a:off x="838200" y="391251"/>
            <a:ext cx="10515600" cy="1325563"/>
          </a:xfrm>
        </p:spPr>
        <p:txBody>
          <a:bodyPr/>
          <a:lstStyle/>
          <a:p>
            <a:pPr algn="ctr"/>
            <a:r>
              <a:rPr lang="en-US" b="1" dirty="0">
                <a:latin typeface="Times New Roman" panose="02020603050405020304" pitchFamily="18" charset="0"/>
                <a:cs typeface="Times New Roman" panose="02020603050405020304" pitchFamily="18" charset="0"/>
              </a:rPr>
              <a:t>Requires Modification of WEA Design or Alternative Alerting Techniques</a:t>
            </a:r>
          </a:p>
        </p:txBody>
      </p:sp>
      <p:sp>
        <p:nvSpPr>
          <p:cNvPr id="3" name="Content Placeholder 2">
            <a:extLst>
              <a:ext uri="{FF2B5EF4-FFF2-40B4-BE49-F238E27FC236}">
                <a16:creationId xmlns:a16="http://schemas.microsoft.com/office/drawing/2014/main" id="{BF146CF4-82DB-2DCB-B6E1-1E87EF77CC10}"/>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WEA Handling of the Threats in Motion</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r>
              <a:rPr lang="en-US" sz="1400" dirty="0">
                <a:latin typeface="Times New Roman" panose="02020603050405020304" pitchFamily="18" charset="0"/>
                <a:cs typeface="Times New Roman" panose="02020603050405020304" pitchFamily="18" charset="0"/>
              </a:rPr>
              <a:t>WEA alert updates are processed similarly to new alerts. This poses issues for alerts involving hazards that move, such as weather and hydrologic hazards, which will be exacerbated as alert originator capabilities advance.   When an active alert is updated, the broadcast of the original alert is terminated for the entire area defined in the original alert and a new alert (i.e., new unique set of identifiers) is broadcast based on the Alert Area defined for the updated alert, resulting in a presentation similar to the original alert with full audio/visual/sensory cues. This may not always be the most effective approach for users who received the original alert, as these users may perceive the updated alert as a duplicate. </a:t>
            </a:r>
          </a:p>
          <a:p>
            <a:pPr marL="457200" lvl="1" indent="0">
              <a:buNone/>
            </a:pPr>
            <a:r>
              <a:rPr lang="en-US" sz="1400" dirty="0">
                <a:latin typeface="Times New Roman" panose="02020603050405020304" pitchFamily="18" charset="0"/>
                <a:cs typeface="Times New Roman" panose="02020603050405020304" pitchFamily="18" charset="0"/>
              </a:rPr>
              <a:t>Three categories of use cases, regarding the recipient’s perspective during an update to an alert have been identified:</a:t>
            </a:r>
          </a:p>
          <a:p>
            <a:pPr marL="1257300" lvl="2" indent="-342900">
              <a:buFont typeface="+mj-lt"/>
              <a:buAutoNum type="arabicPeriod"/>
            </a:pPr>
            <a:r>
              <a:rPr lang="en-US" sz="1200" dirty="0">
                <a:latin typeface="Times New Roman" panose="02020603050405020304" pitchFamily="18" charset="0"/>
                <a:cs typeface="Times New Roman" panose="02020603050405020304" pitchFamily="18" charset="0"/>
              </a:rPr>
              <a:t>No new information relative to the recipient—no presentation needed;</a:t>
            </a:r>
          </a:p>
          <a:p>
            <a:pPr marL="1257300" lvl="2" indent="-342900">
              <a:buFont typeface="+mj-lt"/>
              <a:buAutoNum type="arabicPeriod"/>
            </a:pPr>
            <a:r>
              <a:rPr lang="en-US" sz="1200" dirty="0">
                <a:latin typeface="Times New Roman" panose="02020603050405020304" pitchFamily="18" charset="0"/>
                <a:cs typeface="Times New Roman" panose="02020603050405020304" pitchFamily="18" charset="0"/>
              </a:rPr>
              <a:t>Minor new information relative to the recipient—minimized presentation needed; and</a:t>
            </a:r>
          </a:p>
          <a:p>
            <a:pPr marL="1257300" lvl="2" indent="-342900">
              <a:buFont typeface="+mj-lt"/>
              <a:buAutoNum type="arabicPeriod"/>
            </a:pPr>
            <a:r>
              <a:rPr lang="en-US" sz="1200" dirty="0">
                <a:latin typeface="Times New Roman" panose="02020603050405020304" pitchFamily="18" charset="0"/>
                <a:cs typeface="Times New Roman" panose="02020603050405020304" pitchFamily="18" charset="0"/>
              </a:rPr>
              <a:t>Significant new information relative to all recipients—full alert presentation needed.</a:t>
            </a: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1C5C161-DEBB-09E4-68F8-1B38D62429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7A0FC6E-BCEA-C95E-527A-7CF287402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0852" y="4802224"/>
            <a:ext cx="3628193" cy="1862562"/>
          </a:xfrm>
          <a:prstGeom prst="rect">
            <a:avLst/>
          </a:prstGeom>
        </p:spPr>
      </p:pic>
      <p:pic>
        <p:nvPicPr>
          <p:cNvPr id="6" name="Picture 5">
            <a:extLst>
              <a:ext uri="{FF2B5EF4-FFF2-40B4-BE49-F238E27FC236}">
                <a16:creationId xmlns:a16="http://schemas.microsoft.com/office/drawing/2014/main" id="{8A958988-7AA0-06C6-30A4-D48BCA504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956" y="4802224"/>
            <a:ext cx="3455288" cy="1862562"/>
          </a:xfrm>
          <a:prstGeom prst="rect">
            <a:avLst/>
          </a:prstGeom>
        </p:spPr>
      </p:pic>
      <p:pic>
        <p:nvPicPr>
          <p:cNvPr id="7" name="Picture 7">
            <a:extLst>
              <a:ext uri="{FF2B5EF4-FFF2-40B4-BE49-F238E27FC236}">
                <a16:creationId xmlns:a16="http://schemas.microsoft.com/office/drawing/2014/main" id="{10618CC4-28C2-0D78-701F-31849B775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071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F88C-0417-50F0-C335-7160AA632E4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Official Government URL Shortener</a:t>
            </a:r>
          </a:p>
        </p:txBody>
      </p:sp>
      <p:sp>
        <p:nvSpPr>
          <p:cNvPr id="3" name="Content Placeholder 2">
            <a:extLst>
              <a:ext uri="{FF2B5EF4-FFF2-40B4-BE49-F238E27FC236}">
                <a16:creationId xmlns:a16="http://schemas.microsoft.com/office/drawing/2014/main" id="{0069A8EB-CE19-C30C-E235-D9BD48947631}"/>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Trust is important in alerting.  The ability to have an official government URL shortener with a top-level domain .gov address builds confidence in the alert.  Many local government websites use up precious characters in their domain name. Prior to sunset in September 2022, Go.USA.gov was the official URL shortener for federal and State, Local, Tribal and Territorial users.  In the sunset page, The Go.Usa.gov Team stated that many social media sites no longer limit characters.   Efficient utilization of limited character count is still highly important when issuing alerts, according to AOs.</a:t>
            </a:r>
          </a:p>
        </p:txBody>
      </p:sp>
      <p:sp>
        <p:nvSpPr>
          <p:cNvPr id="4" name="Slide Number Placeholder 3">
            <a:extLst>
              <a:ext uri="{FF2B5EF4-FFF2-40B4-BE49-F238E27FC236}">
                <a16:creationId xmlns:a16="http://schemas.microsoft.com/office/drawing/2014/main" id="{163E059B-0FF4-56BE-FB20-080F109B02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05E8D959-D8BE-6CA5-B6A8-441DB61CD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003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21CD-D684-4191-A929-7EF5810C959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07528CD9-4761-6C11-5D47-F5790113D6B2}"/>
              </a:ext>
            </a:extLst>
          </p:cNvPr>
          <p:cNvSpPr>
            <a:spLocks noGrp="1"/>
          </p:cNvSpPr>
          <p:nvPr>
            <p:ph idx="1"/>
          </p:nvPr>
        </p:nvSpPr>
        <p:spPr>
          <a:xfrm>
            <a:off x="1113503" y="1383174"/>
            <a:ext cx="10515600" cy="4351338"/>
          </a:xfrm>
        </p:spPr>
        <p:txBody>
          <a:bodyPr>
            <a:noAutofit/>
          </a:bodyPr>
          <a:lstStyle/>
          <a:p>
            <a:pPr marL="0" indent="0">
              <a:lnSpc>
                <a:spcPct val="120000"/>
              </a:lnSpc>
              <a:buNone/>
            </a:pPr>
            <a:r>
              <a:rPr lang="en-US" sz="1600" dirty="0">
                <a:latin typeface="Times New Roman" panose="02020603050405020304" pitchFamily="18" charset="0"/>
                <a:cs typeface="Times New Roman" panose="02020603050405020304" pitchFamily="18" charset="0"/>
              </a:rPr>
              <a:t>CSRIC VIII recommends any new WEA APIs must be secured and open only to the System Apps or the First party Apps for the proposals in this report.</a:t>
            </a:r>
          </a:p>
          <a:p>
            <a:pPr marL="0" indent="0">
              <a:lnSpc>
                <a:spcPct val="120000"/>
              </a:lnSpc>
              <a:buNone/>
            </a:pPr>
            <a:r>
              <a:rPr lang="en-US" sz="1600" dirty="0">
                <a:latin typeface="Times New Roman" panose="02020603050405020304" pitchFamily="18" charset="0"/>
                <a:cs typeface="Times New Roman" panose="02020603050405020304" pitchFamily="18" charset="0"/>
              </a:rPr>
              <a:t>CSRIC VIII recommends that ATIS collaborate with all WEA Stakeholders to form recommendations for an order of efforts as parallel development will impact the timelines for each overlapping effort.  Prioritization is recommended but has not yet been addressed.  ATIS should provide these prioritization recommendations within six months of the acceptance of this report.  The recommendations below describe specific enhancements studied by CSRIC VIII.  The timelines  included for each enhancement represents the estimated time to field with the enhancement considered in isolation.</a:t>
            </a:r>
          </a:p>
          <a:p>
            <a:pPr marL="0" indent="0">
              <a:lnSpc>
                <a:spcPct val="120000"/>
              </a:lnSpc>
              <a:buNone/>
            </a:pPr>
            <a:r>
              <a:rPr lang="en-US" sz="1600" dirty="0">
                <a:latin typeface="Times New Roman" panose="02020603050405020304" pitchFamily="18" charset="0"/>
                <a:cs typeface="Times New Roman" panose="02020603050405020304" pitchFamily="18" charset="0"/>
              </a:rPr>
              <a:t>CSRIC VIII recommends that the Alert Area Graphic Option 1 be incorporated in WEA.  ATIS, with input from public warning risk communications experts from the AO community, should develop standards and best practices regarding usability for the various use cases where a map is to be displayed.  Usability testing that leverages public warning risk communications expertise should be conducted as part of the standards development process.  Once the project is initiated in ATIS, it is estimated that an 18–24 month timeline may be needed for completion of WEA Stakeholder collaboration, usability testing, and standards/best practices development, followed by 18-24 months for mobile device/OS time to field for first device deployments.</a:t>
            </a:r>
          </a:p>
        </p:txBody>
      </p:sp>
      <p:sp>
        <p:nvSpPr>
          <p:cNvPr id="4" name="Slide Number Placeholder 3">
            <a:extLst>
              <a:ext uri="{FF2B5EF4-FFF2-40B4-BE49-F238E27FC236}">
                <a16:creationId xmlns:a16="http://schemas.microsoft.com/office/drawing/2014/main" id="{F444A054-29C6-022C-9C4D-87D692D33B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AA3FAE1B-5AA6-6C42-2631-EC05048C8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504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21CD-D684-4191-A929-7EF5810C959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07528CD9-4761-6C11-5D47-F5790113D6B2}"/>
              </a:ext>
            </a:extLst>
          </p:cNvPr>
          <p:cNvSpPr>
            <a:spLocks noGrp="1"/>
          </p:cNvSpPr>
          <p:nvPr>
            <p:ph idx="1"/>
          </p:nvPr>
        </p:nvSpPr>
        <p:spPr/>
        <p:txBody>
          <a:bodyPr>
            <a:normAutofit/>
          </a:bodyPr>
          <a:lstStyle/>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WEA be enhanced to speak the name associated with the event in English and/or the user preferred language when the WEA message is presented on the device.  Mobile device users should be able to opt-in to this feature if desired.  ATIS, with input from public warning risk communications experts from the alert originator community, should develop standards and best practices regarding the use of an event code for this purpose, standardize the spoken name that is associated with each event (or at least for the most popular events) and determine whether unique vibration cadences specific to a very small number of events may be used.  In addition, for the USGS EEW, a new audio attention signal specific to this event should be used along with the associated spoken name (e.g., “earthquake alert”) and a unique vibration cadence.  ATIS should develop standards required for the signaling of the event code from FEMA IPAWS through the CMSP infrastructure to the mobile device, and handling of the capability in the mobile device.  Once the project is initiated in ATIS, it is estimated that an 18–24 month timeline may be needed for completion of WEA Stakeholder collaboration (including members of accessibility community) and standards/best practices development, followed by 18-24 months for FEMA IPAWS, CMSP infrastructure, and mobile device/OS field for first device deployments.</a:t>
            </a:r>
          </a:p>
        </p:txBody>
      </p:sp>
      <p:sp>
        <p:nvSpPr>
          <p:cNvPr id="4" name="Slide Number Placeholder 3">
            <a:extLst>
              <a:ext uri="{FF2B5EF4-FFF2-40B4-BE49-F238E27FC236}">
                <a16:creationId xmlns:a16="http://schemas.microsoft.com/office/drawing/2014/main" id="{F444A054-29C6-022C-9C4D-87D692D33B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6DA851EC-FC17-6949-3163-1F1F66527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443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21CD-D684-4191-A929-7EF5810C959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07528CD9-4761-6C11-5D47-F5790113D6B2}"/>
              </a:ext>
            </a:extLst>
          </p:cNvPr>
          <p:cNvSpPr>
            <a:spLocks noGrp="1"/>
          </p:cNvSpPr>
          <p:nvPr>
            <p:ph idx="1"/>
          </p:nvPr>
        </p:nvSpPr>
        <p:spPr>
          <a:xfrm>
            <a:off x="893762" y="1412875"/>
            <a:ext cx="10515600" cy="4351338"/>
          </a:xfrm>
        </p:spPr>
        <p:txBody>
          <a:bodyPr>
            <a:noAutofit/>
          </a:bodyPr>
          <a:lstStyle/>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WEA message presentation include a standardized symbol representative of the event.  ATIS, with input from public warning risk communications experts from the alert originator community and social scientists, should develop standards and best practices regarding usability for a short list of easily recognized symbols from an internationally recognized symbology table agreed by WEA Stakeholders.  This collaborative effort should also consider whether mobile device users should be allowed to opt-in/out of having the addition of this symbol to the presentation of the alert.  Once the project is initiated in ATIS, it is estimated that an 18–24 month timeline may be needed for completion of WEA Stakeholder collaboration and standards/best practices development, followed by 18-24 months for FEMA IPAWS, CMSP infrastructure, and mobile device/OS field for first device deployments.</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WEA should support languages other than English and Spanish.  ATIS, in conjunction with public warning risk communication experts, should conduct a study to determine a feasible, accurate, and effective method for enabling this capability.  The study should determine the desired set of languages to be considered for inclusion.  The study should determine, for each method proposed, the WEA Stakeholder and capacity impacts and the related limitations (e.g., number of languages, alert text length) that may impact the performance of WEA, as well as the responsible party and placement for the translations of the additional languages.  Pros and cons of the proposed solutions should be compared to those of the existing solution that provides an embedded link to a web page that provides expanded languages, as well as against the results of a study performed by appropriate experts on the feasibility of translations by the mobile device.  The results of this study should be reported to the Commission with recommendations on further standards development and implementation considerations.</a:t>
            </a:r>
          </a:p>
        </p:txBody>
      </p:sp>
      <p:sp>
        <p:nvSpPr>
          <p:cNvPr id="4" name="Slide Number Placeholder 3">
            <a:extLst>
              <a:ext uri="{FF2B5EF4-FFF2-40B4-BE49-F238E27FC236}">
                <a16:creationId xmlns:a16="http://schemas.microsoft.com/office/drawing/2014/main" id="{F444A054-29C6-022C-9C4D-87D692D33B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63B98D61-291F-63B8-67A0-1192B3E84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49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21CD-D684-4191-A929-7EF5810C959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07528CD9-4761-6C11-5D47-F5790113D6B2}"/>
              </a:ext>
            </a:extLst>
          </p:cNvPr>
          <p:cNvSpPr>
            <a:spLocks noGrp="1"/>
          </p:cNvSpPr>
          <p:nvPr>
            <p:ph idx="1"/>
          </p:nvPr>
        </p:nvSpPr>
        <p:spPr/>
        <p:txBody>
          <a:bodyPr>
            <a:noAutofit/>
          </a:bodyPr>
          <a:lstStyle/>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WEA handling of Threats in Motion be improved by modifying the current alert Update procedure.  ATIS, AOs, and other WEA Stakeholders should collaborate to study the potential network and user impacts of this proposal as described in Section 5.1.3.3.2 WEA Handling of Threats in Motion.  The results of this study should be reported to the Commission with recommendations on further standards development and implementation considerations.  If proceeding with this proposal, ATIS should then perform necessary standards and best practices development for WEA Handling of Threats in Motion.  Once the project is initiated in ATIS, it is estimated that a 12–18 month timeline may be needed for completion of WEA Stakeholder collaboration and standards/best practices development, followed by 18-24 months for FEMA IPAWS, CMSP infrastructure, and mobile device/OS field for deployments.</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if the results of any WEA standardization or collaborative efforts impact existing FCC regulations, then the FCC should determine if the proposed changes are acceptable or additional regulations are needed.  This includes changes to 47 CFR Part 10 for a spoken language notification, and/or vibration cadences, and/or audio attention signal and the modification of the audio attention signal when an alert is updated or canceled.</a:t>
            </a:r>
          </a:p>
        </p:txBody>
      </p:sp>
      <p:sp>
        <p:nvSpPr>
          <p:cNvPr id="4" name="Slide Number Placeholder 3">
            <a:extLst>
              <a:ext uri="{FF2B5EF4-FFF2-40B4-BE49-F238E27FC236}">
                <a16:creationId xmlns:a16="http://schemas.microsoft.com/office/drawing/2014/main" id="{F444A054-29C6-022C-9C4D-87D692D33B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DA517A29-AC98-ECA9-E774-E28BD1BBE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489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21CD-D684-4191-A929-7EF5810C959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07528CD9-4761-6C11-5D47-F5790113D6B2}"/>
              </a:ext>
            </a:extLst>
          </p:cNvPr>
          <p:cNvSpPr>
            <a:spLocks noGrp="1"/>
          </p:cNvSpPr>
          <p:nvPr>
            <p:ph idx="1"/>
          </p:nvPr>
        </p:nvSpPr>
        <p:spPr/>
        <p:txBody>
          <a:bodyPr>
            <a:noAutofit/>
          </a:bodyPr>
          <a:lstStyle/>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the Commission evaluate the impact to the WARN Act liability protections offered to CMSPs and work with Congress if needed to extend the liability protections to cover the proposals in this report.  This includes extending liability protections to CMSPs for any mobile OS and especially to applications outside of the CMSPs’ visibility or control.</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that an official URL shortener, with a .gov top level domain, is established that can be used by federal departments and agencies as well as State, Local, Tribal and Territorial users for alerting.</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CSRIC VIII recommends specific public education activities (See Section 5.1.3 of the report) as part of the realization of each of the above enhancements.</a:t>
            </a:r>
          </a:p>
        </p:txBody>
      </p:sp>
      <p:sp>
        <p:nvSpPr>
          <p:cNvPr id="4" name="Slide Number Placeholder 3">
            <a:extLst>
              <a:ext uri="{FF2B5EF4-FFF2-40B4-BE49-F238E27FC236}">
                <a16:creationId xmlns:a16="http://schemas.microsoft.com/office/drawing/2014/main" id="{F444A054-29C6-022C-9C4D-87D692D33B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DA3EC173-90FC-F29C-DD63-711C3B10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058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WG6: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Farrokh Khatibi, Qualcomm</a:t>
            </a:r>
            <a:b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Francisco Sanchez, SBA</a:t>
            </a:r>
          </a:p>
        </p:txBody>
      </p:sp>
      <p:sp>
        <p:nvSpPr>
          <p:cNvPr id="3" name="Title 1">
            <a:extLst>
              <a:ext uri="{FF2B5EF4-FFF2-40B4-BE49-F238E27FC236}">
                <a16:creationId xmlns:a16="http://schemas.microsoft.com/office/drawing/2014/main" id="{E701F538-C750-2BD1-BA78-04347BC7FF78}"/>
              </a:ext>
            </a:extLst>
          </p:cNvPr>
          <p:cNvSpPr txBox="1">
            <a:spLocks/>
          </p:cNvSpPr>
          <p:nvPr/>
        </p:nvSpPr>
        <p:spPr>
          <a:xfrm>
            <a:off x="7064559" y="2904789"/>
            <a:ext cx="4327341" cy="860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WEA Application Programming Interface</a:t>
            </a: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1589AA55-1039-EF9C-6EAF-8B22D6A2F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353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WG6: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Farrokh Khatibi, Qualcomm</a:t>
            </a:r>
            <a:b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Francisco Sanchez, SBA</a:t>
            </a:r>
          </a:p>
        </p:txBody>
      </p:sp>
      <p:sp>
        <p:nvSpPr>
          <p:cNvPr id="3" name="Title 1">
            <a:extLst>
              <a:ext uri="{FF2B5EF4-FFF2-40B4-BE49-F238E27FC236}">
                <a16:creationId xmlns:a16="http://schemas.microsoft.com/office/drawing/2014/main" id="{0CBAFCE3-6DBB-0627-1B76-A07C16D664C6}"/>
              </a:ext>
            </a:extLst>
          </p:cNvPr>
          <p:cNvSpPr txBox="1">
            <a:spLocks/>
          </p:cNvSpPr>
          <p:nvPr/>
        </p:nvSpPr>
        <p:spPr>
          <a:xfrm>
            <a:off x="7064559" y="2904789"/>
            <a:ext cx="4327341" cy="860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WEA Application Programming Interface</a:t>
            </a: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118AB390-BCEF-C102-25E0-663C12B13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57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90907" y="2059614"/>
            <a:ext cx="10859911" cy="1816926"/>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911 Service Over Wi-Fi</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ea typeface="ＭＳ Ｐゴシック" pitchFamily="34" charset="-128"/>
                <a:cs typeface="Times New Roman" panose="02020603050405020304" pitchFamily="18" charset="0"/>
              </a:rPr>
              <a:t>Final Report</a:t>
            </a:r>
            <a:br>
              <a:rPr lang="en-US" sz="4000" dirty="0"/>
            </a:br>
            <a:endParaRPr lang="en-US" sz="4000" b="1" dirty="0">
              <a:ea typeface="ＭＳ Ｐゴシック" pitchFamily="34" charset="-128"/>
            </a:endParaRPr>
          </a:p>
        </p:txBody>
      </p:sp>
      <p:sp>
        <p:nvSpPr>
          <p:cNvPr id="2051" name="TextBox 5"/>
          <p:cNvSpPr txBox="1">
            <a:spLocks noChangeArrowheads="1"/>
          </p:cNvSpPr>
          <p:nvPr/>
        </p:nvSpPr>
        <p:spPr bwMode="auto">
          <a:xfrm>
            <a:off x="512395" y="3429000"/>
            <a:ext cx="11416937"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March 21,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Mary Boyd,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Intrado Life &amp;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Mark Reddish,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APCO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Rasoul Safavian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E30A2BCD-E7D8-2B40-84B2-E7EAC4FB0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1953" y="555870"/>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53252" y="2954671"/>
            <a:ext cx="4121525" cy="857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WG1: 5G Signaling Protocols Security</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pic>
        <p:nvPicPr>
          <p:cNvPr id="7" name="Picture 7">
            <a:extLst>
              <a:ext uri="{FF2B5EF4-FFF2-40B4-BE49-F238E27FC236}">
                <a16:creationId xmlns:a16="http://schemas.microsoft.com/office/drawing/2014/main" id="{9F4C63A5-4417-19F4-ABF2-F301AEA0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903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March 21,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57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622672"/>
            <a:ext cx="5956836" cy="3895297"/>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Colin B. Andrews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p>
          <a:p>
            <a:pPr marL="457200" marR="0" lvl="1" indent="0" algn="l" defTabSz="914400"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02FC43-044D-4383-A6EA-8099A4DE00B3}"/>
              </a:ext>
            </a:extLst>
          </p:cNvPr>
          <p:cNvSpPr txBox="1"/>
          <p:nvPr/>
        </p:nvSpPr>
        <p:spPr>
          <a:xfrm>
            <a:off x="6096000" y="1622672"/>
            <a:ext cx="5576123" cy="3323987"/>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Anish Sharma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10039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0810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208622" y="1161777"/>
            <a:ext cx="10000799" cy="4613058"/>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CTA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Bradley Jackson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Verizon Communication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Lucero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FEMA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Mattson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McGarry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70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825625"/>
            <a:ext cx="10042321" cy="4351338"/>
          </a:xfrm>
        </p:spPr>
        <p:txBody>
          <a:bodyPr/>
          <a:lstStyle/>
          <a:p>
            <a:pPr lvl="0"/>
            <a:r>
              <a:rPr lang="en-US" dirty="0">
                <a:latin typeface="Times New Roman" panose="02020603050405020304" pitchFamily="18" charset="0"/>
                <a:cs typeface="Times New Roman" panose="02020603050405020304" pitchFamily="18" charset="0"/>
              </a:rPr>
              <a:t>WG virtual meetings (generally biweekly) continue</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Best Practices to Mitigate Vulnerabilities in HTTP/2, </a:t>
            </a:r>
            <a:r>
              <a:rPr lang="en-US" b="1" i="1" dirty="0">
                <a:latin typeface="Times New Roman" panose="02020603050405020304" pitchFamily="18" charset="0"/>
                <a:cs typeface="Times New Roman" panose="02020603050405020304" pitchFamily="18" charset="0"/>
              </a:rPr>
              <a:t>June 2023</a:t>
            </a: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FBAB-BD9A-74B4-DB2B-8F73E9E3EF93}"/>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Status of Work</a:t>
            </a:r>
          </a:p>
        </p:txBody>
      </p:sp>
      <p:sp>
        <p:nvSpPr>
          <p:cNvPr id="3" name="Content Placeholder 2">
            <a:extLst>
              <a:ext uri="{FF2B5EF4-FFF2-40B4-BE49-F238E27FC236}">
                <a16:creationId xmlns:a16="http://schemas.microsoft.com/office/drawing/2014/main" id="{9AF8CABE-A650-07CB-CE5F-C0982EE01F6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Working Group is still well ahead of schedule and will have no trouble meeting the deadline for the second report.</a:t>
            </a:r>
          </a:p>
          <a:p>
            <a:r>
              <a:rPr lang="en-US" dirty="0">
                <a:latin typeface="Times New Roman" panose="02020603050405020304" pitchFamily="18" charset="0"/>
                <a:cs typeface="Times New Roman" panose="02020603050405020304" pitchFamily="18" charset="0"/>
              </a:rPr>
              <a:t>As reported in December, Working Group elected to take a different approach and add to the first report with sections on mitigation and recommendations rather than create a brand-new report with cut and paste from the first report</a:t>
            </a:r>
          </a:p>
        </p:txBody>
      </p:sp>
      <p:sp>
        <p:nvSpPr>
          <p:cNvPr id="4" name="Slide Number Placeholder 3">
            <a:extLst>
              <a:ext uri="{FF2B5EF4-FFF2-40B4-BE49-F238E27FC236}">
                <a16:creationId xmlns:a16="http://schemas.microsoft.com/office/drawing/2014/main" id="{FF787052-A828-E717-E4AA-3FC8D981D7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F4CD1770-F1C6-4613-2E77-848F410E1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66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WG1: 5G Signaling Protocols Security</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pic>
        <p:nvPicPr>
          <p:cNvPr id="7" name="Picture 7">
            <a:extLst>
              <a:ext uri="{FF2B5EF4-FFF2-40B4-BE49-F238E27FC236}">
                <a16:creationId xmlns:a16="http://schemas.microsoft.com/office/drawing/2014/main" id="{59817844-D91F-E797-8DE9-D0986CB2B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34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3"/>
            <a:ext cx="4327341" cy="9969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WG3: Leveraging Virtualization Technology to Promote Secure, Reliable 5G Networks</a:t>
            </a:r>
            <a:r>
              <a:rPr kumimoji="0" lang="en-US" sz="2000" b="0" i="0" u="none" strike="noStrike" kern="1200" cap="small" spc="0" normalizeH="0" baseline="0" noProof="0" dirty="0">
                <a:ln>
                  <a:noFill/>
                </a:ln>
                <a:solidFill>
                  <a:srgbClr val="FFFFFF"/>
                </a:solidFill>
                <a:effectLst/>
                <a:uLnTx/>
                <a:uFillTx/>
                <a:latin typeface="Times New Roman"/>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
        <p:nvSpPr>
          <p:cNvPr id="7" name="Title 1">
            <a:extLst>
              <a:ext uri="{FF2B5EF4-FFF2-40B4-BE49-F238E27FC236}">
                <a16:creationId xmlns:a16="http://schemas.microsoft.com/office/drawing/2014/main" id="{546B484C-0AF6-2780-12CF-C2D95291F64F}"/>
              </a:ext>
            </a:extLst>
          </p:cNvPr>
          <p:cNvSpPr txBox="1">
            <a:spLocks/>
          </p:cNvSpPr>
          <p:nvPr/>
        </p:nvSpPr>
        <p:spPr>
          <a:xfrm>
            <a:off x="7625232" y="2472249"/>
            <a:ext cx="2873439" cy="4180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8" name="Picture 7">
            <a:extLst>
              <a:ext uri="{FF2B5EF4-FFF2-40B4-BE49-F238E27FC236}">
                <a16:creationId xmlns:a16="http://schemas.microsoft.com/office/drawing/2014/main" id="{6E3A4A41-7663-0CE1-7E3A-6CC983B81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42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782"/>
            <a:ext cx="10696662"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The Chairwoman of the FCC directs CSRIC VIII to explore the public safety benefits, technical feasibility, and cost of options for making Wi-Fi access points and/or unlicensed spectrum available to the public to facilitate access to 911 services.  The ubiquitous nature of Wi-Fi access points suggests that, in the long term, various Wi-Fi solutions could be added to the “toolbox” of 911 connectivity options available to consumers, Public Safety Answering Points (PSAPs), and communications providers, and could complement the broader transition to an IP-based Next Generation 911 environment.  </a:t>
            </a: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4:</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9F88133-89E1-46B5-90D4-0D56F94C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56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Micaela Giuhat, Microsoft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John Roese, 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Jeff Goldthorp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92331" y="1404661"/>
            <a:ext cx="10515600" cy="4641674"/>
          </a:xfrm>
        </p:spPr>
        <p:txBody>
          <a:bodyPr>
            <a:normAutofit/>
          </a:bodyPr>
          <a:lstStyle/>
          <a:p>
            <a:pPr marL="0" marR="0" indent="0" algn="l" fontAlgn="ctr">
              <a:spcBef>
                <a:spcPts val="0"/>
              </a:spcBef>
              <a:spcAft>
                <a:spcPts val="0"/>
              </a:spcAft>
              <a:buNone/>
            </a:pPr>
            <a:r>
              <a:rPr lang="en-US" sz="2400" b="0" i="0" dirty="0">
                <a:solidFill>
                  <a:srgbClr val="000000"/>
                </a:solidFill>
                <a:effectLst/>
                <a:latin typeface="Times New Roman" panose="02020603050405020304" pitchFamily="18" charset="0"/>
              </a:rPr>
              <a:t>Report on Recommendation on the Role of the FCC in Promoting the Availability of Standards for More Secure, Reliable 5G Environment Through the Use of Virtualization Technology - </a:t>
            </a:r>
            <a:r>
              <a:rPr lang="en-US" sz="2400" b="1" i="1" dirty="0">
                <a:solidFill>
                  <a:srgbClr val="000000"/>
                </a:solidFill>
                <a:effectLst/>
                <a:latin typeface="Times New Roman" panose="02020603050405020304" pitchFamily="18" charset="0"/>
              </a:rPr>
              <a:t>June 2023</a:t>
            </a:r>
            <a:endParaRPr lang="en-US" sz="2400" b="0" i="0" dirty="0">
              <a:solidFill>
                <a:srgbClr val="000000"/>
              </a:solidFill>
              <a:effectLst/>
              <a:latin typeface="Calibri" panose="020F0502020204030204" pitchFamily="34" charset="0"/>
            </a:endParaRP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2331" y="136525"/>
            <a:ext cx="8509000" cy="1143000"/>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Milestone</a:t>
            </a:r>
          </a:p>
        </p:txBody>
      </p:sp>
    </p:spTree>
    <p:extLst>
      <p:ext uri="{BB962C8B-B14F-4D97-AF65-F5344CB8AC3E}">
        <p14:creationId xmlns:p14="http://schemas.microsoft.com/office/powerpoint/2010/main" val="3230232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570913" y="1628680"/>
            <a:ext cx="11353800" cy="4351338"/>
          </a:xfrm>
        </p:spPr>
        <p:txBody>
          <a:bodyPr>
            <a:noAutofit/>
          </a:bodyPr>
          <a:lstStyle/>
          <a:p>
            <a:pPr marL="0" indent="0" algn="l" rtl="0" fontAlgn="base">
              <a:buNone/>
            </a:pPr>
            <a:r>
              <a:rPr lang="en-US" sz="2400" b="0" i="0" dirty="0">
                <a:solidFill>
                  <a:srgbClr val="000000"/>
                </a:solidFill>
                <a:effectLst/>
                <a:latin typeface="Times New Roman" panose="02020603050405020304" pitchFamily="18" charset="0"/>
              </a:rPr>
              <a:t>The second report </a:t>
            </a:r>
            <a:r>
              <a:rPr lang="en-US" sz="2400" dirty="0">
                <a:solidFill>
                  <a:srgbClr val="000000"/>
                </a:solidFill>
                <a:latin typeface="Times New Roman" panose="02020603050405020304" pitchFamily="18" charset="0"/>
              </a:rPr>
              <a:t>will include</a:t>
            </a:r>
            <a:r>
              <a:rPr lang="en-US" sz="2400" b="0" i="0" dirty="0">
                <a:solidFill>
                  <a:srgbClr val="000000"/>
                </a:solidFill>
                <a:effectLst/>
                <a:latin typeface="Times New Roman" panose="02020603050405020304" pitchFamily="18" charset="0"/>
              </a:rPr>
              <a:t> recommendations on: </a:t>
            </a:r>
            <a:endParaRPr lang="en-US" sz="1800" b="0" i="0" dirty="0">
              <a:solidFill>
                <a:srgbClr val="000000"/>
              </a:solidFill>
              <a:effectLst/>
              <a:latin typeface="Segoe UI" panose="020B0502040204020203" pitchFamily="34" charset="0"/>
            </a:endParaRPr>
          </a:p>
          <a:p>
            <a:pPr marL="0" indent="0" algn="l" rtl="0" fontAlgn="base">
              <a:buNone/>
            </a:pPr>
            <a:r>
              <a:rPr lang="en-US" sz="2400" b="0" i="0" dirty="0">
                <a:solidFill>
                  <a:srgbClr val="000000"/>
                </a:solidFill>
                <a:effectLst/>
                <a:latin typeface="Times New Roman" panose="02020603050405020304" pitchFamily="18" charset="0"/>
              </a:rPr>
              <a:t> </a:t>
            </a:r>
            <a:endParaRPr lang="en-US" sz="1800" b="0" i="0" dirty="0">
              <a:solidFill>
                <a:srgbClr val="000000"/>
              </a:solidFill>
              <a:effectLst/>
              <a:latin typeface="Segoe UI" panose="020B0502040204020203" pitchFamily="34" charset="0"/>
            </a:endParaRPr>
          </a:p>
          <a:p>
            <a:pPr marL="342900" indent="-342900" algn="l" rtl="0" fontAlgn="base">
              <a:buFont typeface="+mj-lt"/>
              <a:buAutoNum type="arabicPeriod"/>
            </a:pPr>
            <a:r>
              <a:rPr lang="en-US" sz="2400" b="0" i="0" dirty="0">
                <a:solidFill>
                  <a:srgbClr val="000000"/>
                </a:solidFill>
                <a:effectLst/>
                <a:latin typeface="Times New Roman" panose="02020603050405020304" pitchFamily="18" charset="0"/>
              </a:rPr>
              <a:t>Steps that the FCC should take (if any) to help coordinate formal standards, informal standards, and any collaborative open-interface community efforts to ensure interoperability in the virtualized 5G space </a:t>
            </a:r>
          </a:p>
          <a:p>
            <a:pPr marL="342900" indent="-342900" algn="l" rtl="0" fontAlgn="base">
              <a:buFont typeface="+mj-lt"/>
              <a:buAutoNum type="arabicPeriod"/>
            </a:pPr>
            <a:r>
              <a:rPr lang="en-US" sz="2400" b="0" i="0" dirty="0">
                <a:solidFill>
                  <a:srgbClr val="000000"/>
                </a:solidFill>
                <a:effectLst/>
                <a:latin typeface="Times New Roman" panose="02020603050405020304" pitchFamily="18" charset="0"/>
              </a:rPr>
              <a:t>Recommendations on how the FCC can promote 5G collaborations and innovation labs </a:t>
            </a:r>
          </a:p>
          <a:p>
            <a:pPr marL="342900" indent="-342900" algn="l" rtl="0" fontAlgn="base">
              <a:buFont typeface="+mj-lt"/>
              <a:buAutoNum type="arabicPeriod"/>
            </a:pPr>
            <a:r>
              <a:rPr lang="en-US" sz="2400" b="0" i="0" dirty="0">
                <a:solidFill>
                  <a:srgbClr val="000000"/>
                </a:solidFill>
                <a:effectLst/>
                <a:latin typeface="Times New Roman" panose="02020603050405020304" pitchFamily="18" charset="0"/>
              </a:rPr>
              <a:t>Recommendations on actions the FCC can take to build confidence in virtualized 5G solutions using open-source cloud computing software </a:t>
            </a:r>
          </a:p>
          <a:p>
            <a:pPr marL="342900" indent="-342900" algn="l" rtl="0" fontAlgn="base">
              <a:buFont typeface="+mj-lt"/>
              <a:buAutoNum type="arabicPeriod"/>
            </a:pPr>
            <a:r>
              <a:rPr lang="en-US" sz="2400" b="0" i="0" dirty="0">
                <a:solidFill>
                  <a:srgbClr val="000000"/>
                </a:solidFill>
                <a:effectLst/>
                <a:latin typeface="Times New Roman" panose="02020603050405020304" pitchFamily="18" charset="0"/>
              </a:rPr>
              <a:t>Any other ways in which FCC can promote a diverse, competitive 5G environment  </a:t>
            </a:r>
          </a:p>
          <a:p>
            <a:pPr>
              <a:spcBef>
                <a:spcPts val="0"/>
              </a:spcBef>
            </a:pPr>
            <a:endParaRPr lang="en-US"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85775" y="274638"/>
            <a:ext cx="8509000" cy="1143000"/>
          </a:xfrm>
        </p:spPr>
        <p:txBody>
          <a:bodyPr vert="horz" lIns="91440" tIns="45720" rIns="91440" bIns="45720" rtlCol="0" anchor="ctr">
            <a:normAutofit/>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#3 Objectives</a:t>
            </a:r>
          </a:p>
        </p:txBody>
      </p:sp>
    </p:spTree>
    <p:extLst>
      <p:ext uri="{BB962C8B-B14F-4D97-AF65-F5344CB8AC3E}">
        <p14:creationId xmlns:p14="http://schemas.microsoft.com/office/powerpoint/2010/main" val="1540874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02113"/>
            <a:ext cx="10515600" cy="4351338"/>
          </a:xfrm>
        </p:spPr>
        <p:txBody>
          <a:bodyPr>
            <a:normAutofit/>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and Methodology Agreement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January 2023</a:t>
            </a:r>
          </a:p>
          <a:p>
            <a:pPr marL="0" indent="0">
              <a:spcBef>
                <a:spcPts val="0"/>
              </a:spcBef>
              <a:buNone/>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paper outline/sections/leads				January 2023</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list of SMEs and other industry bodies to be invited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February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2023 </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In-person DC workshop						March 21</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inish gathering of information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April</a:t>
            </a:r>
          </a:p>
          <a:p>
            <a:pPr marL="0" indent="0">
              <a:spcBef>
                <a:spcPts val="0"/>
              </a:spcBef>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Collate, edit, finalize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Mid-</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May</a:t>
            </a:r>
          </a:p>
          <a:p>
            <a:pPr marL="0" indent="0">
              <a:spcBef>
                <a:spcPts val="0"/>
              </a:spcBef>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Submit pre-read						Early June</a:t>
            </a:r>
          </a:p>
          <a:p>
            <a:pPr>
              <a:spcBef>
                <a:spcPts val="0"/>
              </a:spcBef>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Report presentation 						June 26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3: Deliverables/Schedule</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88F48101-44EE-65DA-1959-617722C3BA3F}"/>
              </a:ext>
            </a:extLst>
          </p:cNvPr>
          <p:cNvSpPr txBox="1"/>
          <p:nvPr/>
        </p:nvSpPr>
        <p:spPr>
          <a:xfrm>
            <a:off x="10173617" y="1362471"/>
            <a:ext cx="1313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Completed</a:t>
            </a:r>
          </a:p>
        </p:txBody>
      </p:sp>
      <p:sp>
        <p:nvSpPr>
          <p:cNvPr id="4" name="TextBox 3">
            <a:extLst>
              <a:ext uri="{FF2B5EF4-FFF2-40B4-BE49-F238E27FC236}">
                <a16:creationId xmlns:a16="http://schemas.microsoft.com/office/drawing/2014/main" id="{AD5EA0CC-0514-20E9-2FEE-FA7C9AD121A6}"/>
              </a:ext>
            </a:extLst>
          </p:cNvPr>
          <p:cNvSpPr txBox="1"/>
          <p:nvPr/>
        </p:nvSpPr>
        <p:spPr>
          <a:xfrm>
            <a:off x="10173616" y="1915482"/>
            <a:ext cx="1313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Completed</a:t>
            </a:r>
          </a:p>
        </p:txBody>
      </p:sp>
      <p:sp>
        <p:nvSpPr>
          <p:cNvPr id="5" name="TextBox 4">
            <a:extLst>
              <a:ext uri="{FF2B5EF4-FFF2-40B4-BE49-F238E27FC236}">
                <a16:creationId xmlns:a16="http://schemas.microsoft.com/office/drawing/2014/main" id="{AE4603B9-E948-21AA-22B1-81BCC2EF8898}"/>
              </a:ext>
            </a:extLst>
          </p:cNvPr>
          <p:cNvSpPr txBox="1"/>
          <p:nvPr/>
        </p:nvSpPr>
        <p:spPr>
          <a:xfrm>
            <a:off x="10203480" y="2480762"/>
            <a:ext cx="1313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Completed</a:t>
            </a:r>
          </a:p>
        </p:txBody>
      </p:sp>
    </p:spTree>
    <p:extLst>
      <p:ext uri="{BB962C8B-B14F-4D97-AF65-F5344CB8AC3E}">
        <p14:creationId xmlns:p14="http://schemas.microsoft.com/office/powerpoint/2010/main" val="330954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746628" y="2663301"/>
            <a:ext cx="4645250" cy="2009772"/>
          </a:xfrm>
        </p:spPr>
        <p:txBody>
          <a:bodyPr vert="horz" lIns="91440" tIns="45720" rIns="91440" bIns="45720" rtlCol="0" anchor="b">
            <a:normAutofit/>
          </a:bodyPr>
          <a:lstStyle/>
          <a:p>
            <a:pPr algn="ctr"/>
            <a:r>
              <a:rPr lang="en-US" kern="1200" dirty="0">
                <a:solidFill>
                  <a:schemeClr val="bg1"/>
                </a:solidFill>
                <a:latin typeface="Times New Roman" panose="02020603050405020304" pitchFamily="18" charset="0"/>
                <a:cs typeface="Times New Roman" panose="02020603050405020304" pitchFamily="18" charset="0"/>
              </a:rPr>
              <a:t>Work Group 3 Expert Presentation Summaries</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1A59CB9C-642C-463D-9C10-4E5F88950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382" y="1507618"/>
            <a:ext cx="4047843" cy="2474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576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1" y="1741714"/>
            <a:ext cx="10784787" cy="461463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Walked through of life cycle of a VM or a container; highlight known industry processes, strategies, and challenges; and the purpose to encourage conversation around second report deliverables. </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Highlighted stages (obtain, stage, deploy, run, and destroy) involved in life cycle of a virtualized image by design with each stage has its own separation of duties, where the separation of duties offers compromise to the agility. </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Assuming a pre-deployed infrastructure in place over either a private or a public cloud and are set up for agility, dev ops, CI/CD models and particularly for the telecommunications model. </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Changing of model in the middle of the deployment is disruptive. FCC can guide set of instructions or guidelines on deployment to avoid mid-deployment changes to avoid learning by mistakes. </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Occasions to put endpoint security tools within the deployed image in order to monitor it from within. This can be a code within the microservice or an image in the OS. </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At each stage, highly recommended to lockdown the repository, scan of deployed images on daily occurrence to avoid any compromises. </a:t>
            </a:r>
          </a:p>
          <a:p>
            <a:pPr marL="0" marR="0" algn="l">
              <a:spcBef>
                <a:spcPts val="0"/>
              </a:spcBef>
              <a:spcAft>
                <a:spcPts val="0"/>
              </a:spcAft>
              <a:buFont typeface="Arial" panose="020B0604020202020204" pitchFamily="34" charset="0"/>
              <a:buChar char="•"/>
            </a:pPr>
            <a:r>
              <a:rPr lang="en-US" sz="1600" dirty="0">
                <a:solidFill>
                  <a:srgbClr val="000000"/>
                </a:solidFill>
                <a:latin typeface="Times New Roman" panose="02020603050405020304" pitchFamily="18" charset="0"/>
              </a:rPr>
              <a:t>Linux Limitations: </a:t>
            </a:r>
          </a:p>
          <a:p>
            <a:pPr marL="457200" lvl="1">
              <a:spcBef>
                <a:spcPts val="0"/>
              </a:spcBef>
            </a:pPr>
            <a:r>
              <a:rPr lang="en-US" sz="1400" dirty="0">
                <a:solidFill>
                  <a:srgbClr val="000000"/>
                </a:solidFill>
                <a:latin typeface="Times New Roman" panose="02020603050405020304" pitchFamily="18" charset="0"/>
              </a:rPr>
              <a:t>Divided up into two areas: user space and kernel space.</a:t>
            </a:r>
          </a:p>
          <a:p>
            <a:pPr marL="457200" lvl="1">
              <a:spcBef>
                <a:spcPts val="0"/>
              </a:spcBef>
            </a:pPr>
            <a:r>
              <a:rPr lang="en-US" sz="1400" dirty="0">
                <a:solidFill>
                  <a:srgbClr val="000000"/>
                </a:solidFill>
                <a:latin typeface="Times New Roman" panose="02020603050405020304" pitchFamily="18" charset="0"/>
              </a:rPr>
              <a:t>System call allows to go from the user space to the kernel space. </a:t>
            </a:r>
          </a:p>
          <a:p>
            <a:pPr marL="457200" lvl="1">
              <a:spcBef>
                <a:spcPts val="0"/>
              </a:spcBef>
            </a:pPr>
            <a:r>
              <a:rPr lang="en-US" sz="1400" dirty="0">
                <a:solidFill>
                  <a:srgbClr val="000000"/>
                </a:solidFill>
                <a:latin typeface="Times New Roman" panose="02020603050405020304" pitchFamily="18" charset="0"/>
              </a:rPr>
              <a:t>Challenges: Allocate system calls permissions in large groups, vendors not delivering cloud native code, over allocating permissions using Linux OS. </a:t>
            </a:r>
          </a:p>
          <a:p>
            <a:pPr marL="0" marR="0" algn="l">
              <a:spcBef>
                <a:spcPts val="0"/>
              </a:spcBef>
              <a:spcAft>
                <a:spcPts val="0"/>
              </a:spcAft>
              <a:buFont typeface="Arial" panose="020B0604020202020204" pitchFamily="34" charset="0"/>
              <a:buChar char="•"/>
            </a:pPr>
            <a:endParaRPr lang="en-US" sz="1400" dirty="0">
              <a:solidFill>
                <a:srgbClr val="000000"/>
              </a:solidFill>
              <a:latin typeface="Times New Roman" panose="02020603050405020304" pitchFamily="18" charset="0"/>
            </a:endParaRPr>
          </a:p>
          <a:p>
            <a:pPr marL="457200" lvl="1">
              <a:spcBef>
                <a:spcPts val="0"/>
              </a:spcBef>
            </a:pPr>
            <a:endParaRPr lang="en-US" sz="1400" b="0" i="0" dirty="0">
              <a:solidFill>
                <a:srgbClr val="000000"/>
              </a:solidFill>
              <a:effectLst/>
              <a:latin typeface="Calibri" panose="020F0502020204030204" pitchFamily="34"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1: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5G Virtualization: A Carrier’s Perspective</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Mike Gallagher, Sr. Manager, Verizon</a:t>
            </a:r>
            <a:endParaRPr lang="en-US" sz="14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98798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itle 1">
            <a:extLst>
              <a:ext uri="{FF2B5EF4-FFF2-40B4-BE49-F238E27FC236}">
                <a16:creationId xmlns:a16="http://schemas.microsoft.com/office/drawing/2014/main" id="{8799BD0E-9383-C4C6-CE35-ECD05866CFCE}"/>
              </a:ext>
            </a:extLst>
          </p:cNvPr>
          <p:cNvSpPr txBox="1">
            <a:spLocks/>
          </p:cNvSpPr>
          <p:nvPr/>
        </p:nvSpPr>
        <p:spPr>
          <a:xfrm>
            <a:off x="7136065" y="2937943"/>
            <a:ext cx="4327341" cy="9969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WG3: Leveraging Virtualization Technology to Promote Secure, Reliable 5G Networks</a:t>
            </a:r>
            <a:r>
              <a:rPr kumimoji="0" lang="en-US" sz="2000" b="0" i="0" u="none" strike="noStrike" kern="1200" cap="small" spc="0" normalizeH="0" baseline="0" noProof="0" dirty="0">
                <a:ln>
                  <a:noFill/>
                </a:ln>
                <a:solidFill>
                  <a:srgbClr val="FFFFFF"/>
                </a:solidFill>
                <a:effectLst/>
                <a:uLnTx/>
                <a:uFillTx/>
                <a:latin typeface="Times New Roman"/>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F896BF5F-9F87-573E-A041-5300C4A42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926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WG5: Managing Software &amp; Cloud Services Supply Chain Security for Comm. Infrastructure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a:extLst>
              <a:ext uri="{FF2B5EF4-FFF2-40B4-BE49-F238E27FC236}">
                <a16:creationId xmlns:a16="http://schemas.microsoft.com/office/drawing/2014/main" id="{F162D4CB-E3CF-4189-989D-3F4ACD0F1495}"/>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74440CC6-D937-000D-93D6-5CA1131FD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988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558" y="1988191"/>
            <a:ext cx="9021198" cy="2267720"/>
          </a:xfrm>
        </p:spPr>
        <p:txBody>
          <a:bodyPr>
            <a:normAutofit fontScale="90000"/>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5:</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906036"/>
            <a:ext cx="114169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March 21,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6" y="217851"/>
            <a:ext cx="2215896" cy="135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dirty="0">
                <a:latin typeface="Times New Roman" panose="02020603050405020304" pitchFamily="18" charset="0"/>
                <a:cs typeface="Times New Roman" panose="02020603050405020304" pitchFamily="18" charset="0"/>
              </a:rPr>
              <a:t>The Chairwoman of the </a:t>
            </a:r>
            <a:r>
              <a:rPr lang="en-US" sz="1600" dirty="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dirty="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dirty="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dirty="0">
                <a:latin typeface="Times New Roman" panose="02020603050405020304" pitchFamily="18" charset="0"/>
                <a:cs typeface="Times New Roman" panose="02020603050405020304" pitchFamily="18" charset="0"/>
              </a:rPr>
              <a:t>The </a:t>
            </a:r>
            <a:r>
              <a:rPr lang="en-US" sz="1600" dirty="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dirty="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5:</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2" name="Picture 7">
            <a:extLst>
              <a:ext uri="{FF2B5EF4-FFF2-40B4-BE49-F238E27FC236}">
                <a16:creationId xmlns:a16="http://schemas.microsoft.com/office/drawing/2014/main" id="{78C4E45A-EA5E-0EE0-45F2-BB17FC955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3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273797"/>
            <a:ext cx="10515600" cy="5082553"/>
          </a:xfrm>
        </p:spPr>
        <p:txBody>
          <a:bodyPr/>
          <a:lstStyle/>
          <a:p>
            <a:pPr marL="0" indent="0">
              <a:buNone/>
            </a:pPr>
            <a:r>
              <a:rPr lang="en-US" dirty="0">
                <a:latin typeface="Times New Roman" panose="02020603050405020304" pitchFamily="18" charset="0"/>
                <a:cs typeface="Times New Roman" panose="02020603050405020304" pitchFamily="18" charset="0"/>
              </a:rPr>
              <a:t>Bring industry stakeholders together to examine a range of </a:t>
            </a:r>
            <a:r>
              <a:rPr lang="en-US" b="1" dirty="0">
                <a:latin typeface="Times New Roman" panose="02020603050405020304" pitchFamily="18" charset="0"/>
                <a:cs typeface="Times New Roman" panose="02020603050405020304" pitchFamily="18" charset="0"/>
              </a:rPr>
              <a:t>technical issues </a:t>
            </a:r>
            <a:r>
              <a:rPr lang="en-US" dirty="0">
                <a:latin typeface="Times New Roman" panose="02020603050405020304" pitchFamily="18" charset="0"/>
                <a:cs typeface="Times New Roman" panose="02020603050405020304" pitchFamily="18" charset="0"/>
              </a:rPr>
              <a:t>with the goal of promoting consensus in the </a:t>
            </a:r>
            <a:r>
              <a:rPr lang="en-US" b="1" dirty="0">
                <a:latin typeface="Times New Roman" panose="02020603050405020304" pitchFamily="18" charset="0"/>
                <a:cs typeface="Times New Roman" panose="02020603050405020304" pitchFamily="18" charset="0"/>
              </a:rPr>
              <a:t>Wi-Fi ecosystem to support reliable 911 services (voice and text</a:t>
            </a:r>
            <a:r>
              <a:rPr lang="en-US" dirty="0">
                <a:latin typeface="Times New Roman" panose="02020603050405020304" pitchFamily="18" charset="0"/>
                <a:cs typeface="Times New Roman" panose="02020603050405020304" pitchFamily="18" charset="0"/>
              </a:rPr>
              <a:t>) under </a:t>
            </a:r>
            <a:r>
              <a:rPr lang="en-US" u="sng" dirty="0">
                <a:latin typeface="Times New Roman" panose="02020603050405020304" pitchFamily="18" charset="0"/>
                <a:cs typeface="Times New Roman" panose="02020603050405020304" pitchFamily="18" charset="0"/>
              </a:rPr>
              <a:t>normal conditions and when catastrophic events </a:t>
            </a:r>
            <a:r>
              <a:rPr lang="en-US" dirty="0">
                <a:latin typeface="Times New Roman" panose="02020603050405020304" pitchFamily="18" charset="0"/>
                <a:cs typeface="Times New Roman" panose="02020603050405020304" pitchFamily="18" charset="0"/>
              </a:rPr>
              <a:t>disrupt mobile service.  The primary focus will be to: </a:t>
            </a:r>
          </a:p>
          <a:p>
            <a:r>
              <a:rPr lang="en-US" dirty="0">
                <a:latin typeface="Times New Roman" panose="02020603050405020304" pitchFamily="18" charset="0"/>
                <a:cs typeface="Times New Roman" panose="02020603050405020304" pitchFamily="18" charset="0"/>
              </a:rPr>
              <a:t>examine and report on </a:t>
            </a:r>
            <a:r>
              <a:rPr lang="en-US" b="1" dirty="0">
                <a:latin typeface="Times New Roman" panose="02020603050405020304" pitchFamily="18" charset="0"/>
                <a:cs typeface="Times New Roman" panose="02020603050405020304" pitchFamily="18" charset="0"/>
              </a:rPr>
              <a:t>security issues </a:t>
            </a:r>
            <a:r>
              <a:rPr lang="en-US" dirty="0">
                <a:latin typeface="Times New Roman" panose="02020603050405020304" pitchFamily="18" charset="0"/>
                <a:cs typeface="Times New Roman" panose="02020603050405020304" pitchFamily="18" charset="0"/>
              </a:rPr>
              <a:t>including authentication and access control protocols, solutions </a:t>
            </a:r>
            <a:r>
              <a:rPr lang="en-US" b="1" dirty="0">
                <a:latin typeface="Times New Roman" panose="02020603050405020304" pitchFamily="18" charset="0"/>
                <a:cs typeface="Times New Roman" panose="02020603050405020304" pitchFamily="18" charset="0"/>
              </a:rPr>
              <a:t>to automatically activate Wi-Fi Calling </a:t>
            </a:r>
            <a:r>
              <a:rPr lang="en-US" dirty="0">
                <a:latin typeface="Times New Roman" panose="02020603050405020304" pitchFamily="18" charset="0"/>
                <a:cs typeface="Times New Roman" panose="02020603050405020304" pitchFamily="18" charset="0"/>
              </a:rPr>
              <a:t>on eligible mobile devices, when necessary;</a:t>
            </a:r>
          </a:p>
          <a:p>
            <a:r>
              <a:rPr lang="en-US" dirty="0">
                <a:latin typeface="Times New Roman" panose="02020603050405020304" pitchFamily="18" charset="0"/>
                <a:cs typeface="Times New Roman" panose="02020603050405020304" pitchFamily="18" charset="0"/>
              </a:rPr>
              <a:t>automatically determining the </a:t>
            </a:r>
            <a:r>
              <a:rPr lang="en-US" b="1" dirty="0">
                <a:latin typeface="Times New Roman" panose="02020603050405020304" pitchFamily="18" charset="0"/>
                <a:cs typeface="Times New Roman" panose="02020603050405020304" pitchFamily="18" charset="0"/>
              </a:rPr>
              <a:t>911 caller location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call routing </a:t>
            </a:r>
            <a:r>
              <a:rPr lang="en-US" dirty="0">
                <a:latin typeface="Times New Roman" panose="02020603050405020304" pitchFamily="18" charset="0"/>
                <a:cs typeface="Times New Roman" panose="02020603050405020304" pitchFamily="18" charset="0"/>
              </a:rPr>
              <a:t>issues, 911 call </a:t>
            </a:r>
            <a:r>
              <a:rPr lang="en-US" b="1" dirty="0">
                <a:latin typeface="Times New Roman" panose="02020603050405020304" pitchFamily="18" charset="0"/>
                <a:cs typeface="Times New Roman" panose="02020603050405020304" pitchFamily="18" charset="0"/>
              </a:rPr>
              <a:t>prioritization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identifying missing standards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timelines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costs for implementing </a:t>
            </a:r>
            <a:r>
              <a:rPr lang="en-US" dirty="0">
                <a:latin typeface="Times New Roman" panose="02020603050405020304" pitchFamily="18" charset="0"/>
                <a:cs typeface="Times New Roman" panose="02020603050405020304" pitchFamily="18" charset="0"/>
              </a:rPr>
              <a:t>911 over Wi-Fi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4: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C2191B2C-2C78-4BA8-8046-2A12C9B1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298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304768" y="2059022"/>
            <a:ext cx="7244282" cy="37506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Colin Andrews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Telecommunications Industry Association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Ben Goldsmith</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Department of Justice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42EBED-C8B1-482B-AAA7-568E3EE56119}"/>
              </a:ext>
            </a:extLst>
          </p:cNvPr>
          <p:cNvSpPr txBox="1"/>
          <p:nvPr/>
        </p:nvSpPr>
        <p:spPr>
          <a:xfrm>
            <a:off x="5989797" y="2059022"/>
            <a:ext cx="6278081" cy="34674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Timothy May</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NTIA</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Roznovsky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Tenney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p:txBody>
      </p:sp>
      <p:sp>
        <p:nvSpPr>
          <p:cNvPr id="11" name="TextBox 10">
            <a:extLst>
              <a:ext uri="{FF2B5EF4-FFF2-40B4-BE49-F238E27FC236}">
                <a16:creationId xmlns:a16="http://schemas.microsoft.com/office/drawing/2014/main" id="{F011A800-41EB-4E06-A99D-521BB8526FE0}"/>
              </a:ext>
            </a:extLst>
          </p:cNvPr>
          <p:cNvSpPr txBox="1"/>
          <p:nvPr/>
        </p:nvSpPr>
        <p:spPr>
          <a:xfrm>
            <a:off x="63795" y="1555930"/>
            <a:ext cx="7627568" cy="368755"/>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Todd Gibson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&amp;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Padma Sudarsan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B118FF4-7900-4EBC-ADE1-F9F8942FAA2F}"/>
              </a:ext>
            </a:extLst>
          </p:cNvPr>
          <p:cNvSpPr txBox="1"/>
          <p:nvPr/>
        </p:nvSpPr>
        <p:spPr>
          <a:xfrm>
            <a:off x="1787525" y="61343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Zenji Nakazawa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67138486-A7BB-C949-E44B-7C9C7F9011FE}"/>
              </a:ext>
            </a:extLst>
          </p:cNvPr>
          <p:cNvSpPr txBox="1">
            <a:spLocks/>
          </p:cNvSpPr>
          <p:nvPr/>
        </p:nvSpPr>
        <p:spPr>
          <a:xfrm>
            <a:off x="1844280" y="388818"/>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Members</a:t>
            </a:r>
          </a:p>
        </p:txBody>
      </p:sp>
      <p:pic>
        <p:nvPicPr>
          <p:cNvPr id="2" name="Picture 7">
            <a:extLst>
              <a:ext uri="{FF2B5EF4-FFF2-40B4-BE49-F238E27FC236}">
                <a16:creationId xmlns:a16="http://schemas.microsoft.com/office/drawing/2014/main" id="{A2745DF2-7D7D-E4F8-B440-E275C3C9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47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Rectangle 5">
            <a:extLst>
              <a:ext uri="{FF2B5EF4-FFF2-40B4-BE49-F238E27FC236}">
                <a16:creationId xmlns:a16="http://schemas.microsoft.com/office/drawing/2014/main" id="{FDD25A67-A291-4DC0-B6EE-F8E66D4CD7AA}"/>
              </a:ext>
            </a:extLst>
          </p:cNvPr>
          <p:cNvSpPr/>
          <p:nvPr/>
        </p:nvSpPr>
        <p:spPr>
          <a:xfrm>
            <a:off x="1358109" y="511777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CBFB23-8468-498A-A88B-0F95010A35AB}"/>
              </a:ext>
            </a:extLst>
          </p:cNvPr>
          <p:cNvSpPr txBox="1"/>
          <p:nvPr/>
        </p:nvSpPr>
        <p:spPr>
          <a:xfrm>
            <a:off x="899879" y="2129819"/>
            <a:ext cx="4869307" cy="2633413"/>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Mike Parsel,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T-Mobile</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9FA5E3-829F-CFB5-3CF1-9075101FD44E}"/>
              </a:ext>
            </a:extLst>
          </p:cNvPr>
          <p:cNvSpPr txBox="1"/>
          <p:nvPr/>
        </p:nvSpPr>
        <p:spPr>
          <a:xfrm>
            <a:off x="6138334" y="2057802"/>
            <a:ext cx="6094476" cy="2264081"/>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Schiel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Regan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Telecommunications Industry Association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VonBargen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Charter Communications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Timothy Youngblood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itle 1">
            <a:extLst>
              <a:ext uri="{FF2B5EF4-FFF2-40B4-BE49-F238E27FC236}">
                <a16:creationId xmlns:a16="http://schemas.microsoft.com/office/drawing/2014/main" id="{7B43EB3A-7BA2-93AB-C052-3BAB52846A24}"/>
              </a:ext>
            </a:extLst>
          </p:cNvPr>
          <p:cNvSpPr txBox="1">
            <a:spLocks/>
          </p:cNvSpPr>
          <p:nvPr/>
        </p:nvSpPr>
        <p:spPr>
          <a:xfrm>
            <a:off x="1839010" y="398052"/>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Alternates*</a:t>
            </a:r>
          </a:p>
        </p:txBody>
      </p:sp>
      <p:sp>
        <p:nvSpPr>
          <p:cNvPr id="11" name="Rectangle 10">
            <a:extLst>
              <a:ext uri="{FF2B5EF4-FFF2-40B4-BE49-F238E27FC236}">
                <a16:creationId xmlns:a16="http://schemas.microsoft.com/office/drawing/2014/main" id="{F5B9D743-B410-7721-A09B-DFAE6241C859}"/>
              </a:ext>
            </a:extLst>
          </p:cNvPr>
          <p:cNvSpPr/>
          <p:nvPr/>
        </p:nvSpPr>
        <p:spPr>
          <a:xfrm>
            <a:off x="899879" y="5431834"/>
            <a:ext cx="2938305"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2" name="Picture 7">
            <a:extLst>
              <a:ext uri="{FF2B5EF4-FFF2-40B4-BE49-F238E27FC236}">
                <a16:creationId xmlns:a16="http://schemas.microsoft.com/office/drawing/2014/main" id="{C4B25E00-40C4-9523-777B-DE9FAE924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667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26357"/>
            <a:ext cx="10515600" cy="4351338"/>
          </a:xfrm>
        </p:spPr>
        <p:txBody>
          <a:bodyPr>
            <a:normAutofit lnSpcReduction="10000"/>
          </a:bodyPr>
          <a:lstStyle/>
          <a:p>
            <a:pPr marL="0" indent="0">
              <a:buNone/>
            </a:pPr>
            <a:endParaRPr lang="en-US" u="sng"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Completed Milestone</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Best Practices to Improve Communications Supply Chain Security, </a:t>
            </a:r>
            <a:r>
              <a:rPr lang="en-US" sz="2400" b="1" i="1" dirty="0">
                <a:solidFill>
                  <a:schemeClr val="accent1"/>
                </a:solidFill>
                <a:latin typeface="Times New Roman" panose="02020603050405020304" pitchFamily="18" charset="0"/>
                <a:cs typeface="Times New Roman" panose="02020603050405020304" pitchFamily="18" charset="0"/>
              </a:rPr>
              <a:t>September 2022</a:t>
            </a:r>
            <a:endParaRPr lang="en-US" sz="2000" b="1" i="1" dirty="0">
              <a:solidFill>
                <a:schemeClr val="accent1"/>
              </a:solidFill>
              <a:latin typeface="Times New Roman" panose="02020603050405020304" pitchFamily="18" charset="0"/>
              <a:cs typeface="Times New Roman" panose="02020603050405020304" pitchFamily="18" charset="0"/>
            </a:endParaRPr>
          </a:p>
          <a:p>
            <a:endParaRPr lang="en-US" sz="200"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Next Milestone</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Best Practices to Improve Supply Chain Security of Infrastructure and Network Management Systems</a:t>
            </a:r>
            <a:r>
              <a:rPr lang="en-US" sz="2400" dirty="0">
                <a:latin typeface="Times New Roman" panose="02020603050405020304" pitchFamily="18" charset="0"/>
                <a:cs typeface="Times New Roman" panose="02020603050405020304" pitchFamily="18" charset="0"/>
              </a:rPr>
              <a:t>, </a:t>
            </a:r>
            <a:r>
              <a:rPr lang="en-US" sz="2400" b="1" i="1" dirty="0">
                <a:solidFill>
                  <a:schemeClr val="accent1"/>
                </a:solidFill>
                <a:latin typeface="Times New Roman" panose="02020603050405020304" pitchFamily="18" charset="0"/>
                <a:cs typeface="Times New Roman" panose="02020603050405020304" pitchFamily="18" charset="0"/>
              </a:rPr>
              <a:t>June 2023</a:t>
            </a:r>
            <a:endParaRPr lang="en-US" sz="2400" b="1" i="1"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Focus will be on Hardware Supply Chain and Implicit Trust of NMS Software Supply Chain</a:t>
            </a:r>
          </a:p>
          <a:p>
            <a:pPr marL="457200" lvl="1" indent="0">
              <a:buNone/>
            </a:pPr>
            <a:r>
              <a:rPr lang="en-US" sz="2000" dirty="0">
                <a:latin typeface="Times New Roman" panose="02020603050405020304" pitchFamily="18" charset="0"/>
                <a:cs typeface="Times New Roman" panose="02020603050405020304" pitchFamily="18" charset="0"/>
              </a:rPr>
              <a:t> </a:t>
            </a:r>
          </a:p>
          <a:p>
            <a:pPr marL="0" indent="0">
              <a:buNone/>
            </a:pPr>
            <a:r>
              <a:rPr lang="en-US" sz="2400" b="1" u="sng" dirty="0">
                <a:latin typeface="Times New Roman" panose="02020603050405020304" pitchFamily="18" charset="0"/>
                <a:cs typeface="Times New Roman" panose="02020603050405020304" pitchFamily="18" charset="0"/>
              </a:rPr>
              <a:t>Meeting Schedule:</a:t>
            </a:r>
            <a:endParaRPr lang="en-US" b="1" u="sng"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Currently once a week until the report is finished</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337764" y="686754"/>
            <a:ext cx="9835444" cy="1143000"/>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Milestones/Schedule</a:t>
            </a:r>
          </a:p>
        </p:txBody>
      </p:sp>
      <p:pic>
        <p:nvPicPr>
          <p:cNvPr id="2" name="Picture 7">
            <a:extLst>
              <a:ext uri="{FF2B5EF4-FFF2-40B4-BE49-F238E27FC236}">
                <a16:creationId xmlns:a16="http://schemas.microsoft.com/office/drawing/2014/main" id="{225B6C59-E031-358D-6D42-B4B9600B3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a:xfrm>
            <a:off x="838201" y="225331"/>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Progress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93762" y="1274599"/>
            <a:ext cx="11192435" cy="5047129"/>
          </a:xfrm>
        </p:spPr>
        <p:txBody>
          <a:bodyPr>
            <a:normAutofit/>
          </a:bodyPr>
          <a:lstStyle/>
          <a:p>
            <a:r>
              <a:rPr lang="en-US" b="1" dirty="0">
                <a:latin typeface="Times New Roman" panose="02020603050405020304" pitchFamily="18" charset="0"/>
                <a:cs typeface="Times New Roman" panose="02020603050405020304" pitchFamily="18" charset="0"/>
              </a:rPr>
              <a:t>Completed SME Presentations</a:t>
            </a:r>
          </a:p>
          <a:p>
            <a:pPr lvl="1"/>
            <a:r>
              <a:rPr lang="en-US" b="1" dirty="0">
                <a:latin typeface="Times New Roman" panose="02020603050405020304" pitchFamily="18" charset="0"/>
                <a:cs typeface="Times New Roman" panose="02020603050405020304" pitchFamily="18" charset="0"/>
              </a:rPr>
              <a:t>Tom Anderson, ATIS</a:t>
            </a:r>
            <a:r>
              <a:rPr lang="en-US" dirty="0">
                <a:latin typeface="Times New Roman" panose="02020603050405020304" pitchFamily="18" charset="0"/>
                <a:cs typeface="Times New Roman" panose="02020603050405020304" pitchFamily="18" charset="0"/>
              </a:rPr>
              <a:t> –Infra. and Network Management Supply Chain Security</a:t>
            </a:r>
          </a:p>
          <a:p>
            <a:pPr lvl="1"/>
            <a:r>
              <a:rPr lang="en-US" b="1" dirty="0">
                <a:latin typeface="Times New Roman" panose="02020603050405020304" pitchFamily="18" charset="0"/>
                <a:cs typeface="Times New Roman" panose="02020603050405020304" pitchFamily="18" charset="0"/>
              </a:rPr>
              <a:t>Chris </a:t>
            </a:r>
            <a:r>
              <a:rPr lang="en-US" b="1" dirty="0" err="1">
                <a:latin typeface="Times New Roman" panose="02020603050405020304" pitchFamily="18" charset="0"/>
                <a:cs typeface="Times New Roman" panose="02020603050405020304" pitchFamily="18" charset="0"/>
              </a:rPr>
              <a:t>Oatway</a:t>
            </a:r>
            <a:r>
              <a:rPr lang="en-US" b="1" dirty="0">
                <a:latin typeface="Times New Roman" panose="02020603050405020304" pitchFamily="18" charset="0"/>
                <a:cs typeface="Times New Roman" panose="02020603050405020304" pitchFamily="18" charset="0"/>
              </a:rPr>
              <a:t>, Verizon</a:t>
            </a:r>
            <a:r>
              <a:rPr lang="en-US" dirty="0">
                <a:latin typeface="Times New Roman" panose="02020603050405020304" pitchFamily="18" charset="0"/>
                <a:cs typeface="Times New Roman" panose="02020603050405020304" pitchFamily="18" charset="0"/>
              </a:rPr>
              <a:t> – Co-Chair for the DHS ICT SCRM Task Group</a:t>
            </a:r>
          </a:p>
          <a:p>
            <a:pPr lvl="1"/>
            <a:r>
              <a:rPr lang="en-US" b="1" dirty="0">
                <a:latin typeface="Times New Roman" panose="02020603050405020304" pitchFamily="18" charset="0"/>
                <a:cs typeface="Times New Roman" panose="02020603050405020304" pitchFamily="18" charset="0"/>
              </a:rPr>
              <a:t>Carlos Manzanares, Nokia</a:t>
            </a:r>
            <a:r>
              <a:rPr lang="en-US" dirty="0">
                <a:latin typeface="Times New Roman" panose="02020603050405020304" pitchFamily="18" charset="0"/>
                <a:cs typeface="Times New Roman" panose="02020603050405020304" pitchFamily="18" charset="0"/>
              </a:rPr>
              <a:t> – Network Control and Management</a:t>
            </a:r>
          </a:p>
          <a:p>
            <a:pPr lvl="1"/>
            <a:r>
              <a:rPr lang="en-US" b="1" dirty="0">
                <a:latin typeface="Times New Roman" panose="02020603050405020304" pitchFamily="18" charset="0"/>
                <a:cs typeface="Times New Roman" panose="02020603050405020304" pitchFamily="18" charset="0"/>
              </a:rPr>
              <a:t>Masoud Asadi, Ericsson</a:t>
            </a:r>
            <a:r>
              <a:rPr lang="en-US" dirty="0">
                <a:latin typeface="Times New Roman" panose="02020603050405020304" pitchFamily="18" charset="0"/>
                <a:cs typeface="Times New Roman" panose="02020603050405020304" pitchFamily="18" charset="0"/>
              </a:rPr>
              <a:t> – Hardware Platform Security</a:t>
            </a:r>
          </a:p>
          <a:p>
            <a:pPr lvl="1"/>
            <a:r>
              <a:rPr lang="en-US" b="1" dirty="0">
                <a:latin typeface="Times New Roman" panose="02020603050405020304" pitchFamily="18" charset="0"/>
                <a:cs typeface="Times New Roman" panose="02020603050405020304" pitchFamily="18" charset="0"/>
              </a:rPr>
              <a:t>David M. Zendzian, VMware</a:t>
            </a:r>
            <a:r>
              <a:rPr lang="en-US" dirty="0">
                <a:latin typeface="Times New Roman" panose="02020603050405020304" pitchFamily="18" charset="0"/>
                <a:cs typeface="Times New Roman" panose="02020603050405020304" pitchFamily="18" charset="0"/>
              </a:rPr>
              <a:t> – Supply Chain Levels for Software Artifacts (SLSA)</a:t>
            </a:r>
          </a:p>
          <a:p>
            <a:pPr lvl="1"/>
            <a:r>
              <a:rPr lang="en-US" b="1" dirty="0">
                <a:latin typeface="Times New Roman" panose="02020603050405020304" pitchFamily="18" charset="0"/>
                <a:cs typeface="Times New Roman" panose="02020603050405020304" pitchFamily="18" charset="0"/>
              </a:rPr>
              <a:t>Peter Colombo, CISA</a:t>
            </a:r>
            <a:r>
              <a:rPr lang="en-US" dirty="0">
                <a:latin typeface="Times New Roman" panose="02020603050405020304" pitchFamily="18" charset="0"/>
                <a:cs typeface="Times New Roman" panose="02020603050405020304" pitchFamily="18" charset="0"/>
              </a:rPr>
              <a:t> - CISA Cybersecurity Performance Goals </a:t>
            </a:r>
          </a:p>
          <a:p>
            <a:pPr lvl="1"/>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Infrastructure and Network Management Systems Definitions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WG aligned our definitions with the FCC Chairwoman’s office</a:t>
            </a:r>
          </a:p>
        </p:txBody>
      </p:sp>
      <p:pic>
        <p:nvPicPr>
          <p:cNvPr id="3" name="Picture 7">
            <a:extLst>
              <a:ext uri="{FF2B5EF4-FFF2-40B4-BE49-F238E27FC236}">
                <a16:creationId xmlns:a16="http://schemas.microsoft.com/office/drawing/2014/main" id="{43B326D9-3EF7-58FA-73E4-601651C3D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404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a:xfrm>
            <a:off x="838201" y="63121"/>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Progress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54309" y="1058195"/>
            <a:ext cx="11192435" cy="5047129"/>
          </a:xfrm>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Recent Relevant Cyber Events Identified</a:t>
            </a:r>
          </a:p>
          <a:p>
            <a:pPr lvl="1"/>
            <a:r>
              <a:rPr lang="en-US" dirty="0">
                <a:latin typeface="Times New Roman" panose="02020603050405020304" pitchFamily="18" charset="0"/>
                <a:cs typeface="Times New Roman" panose="02020603050405020304" pitchFamily="18" charset="0"/>
              </a:rPr>
              <a:t>Popular IoT software development kits leave critical infrastructure wide open.</a:t>
            </a:r>
          </a:p>
          <a:p>
            <a:pPr lvl="1"/>
            <a:r>
              <a:rPr lang="en-US" dirty="0">
                <a:latin typeface="Times New Roman" panose="02020603050405020304" pitchFamily="18" charset="0"/>
                <a:cs typeface="Times New Roman" panose="02020603050405020304" pitchFamily="18" charset="0"/>
              </a:rPr>
              <a:t>Russia attack on satellite Internet network that disrupted Ukrainian infrastructure.</a:t>
            </a:r>
          </a:p>
          <a:p>
            <a:pPr lvl="1"/>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Prevalent Threat Vectors</a:t>
            </a:r>
          </a:p>
          <a:p>
            <a:pPr lvl="1"/>
            <a:r>
              <a:rPr lang="en-US" dirty="0">
                <a:latin typeface="Times New Roman" panose="02020603050405020304" pitchFamily="18" charset="0"/>
                <a:cs typeface="Times New Roman" panose="02020603050405020304" pitchFamily="18" charset="0"/>
              </a:rPr>
              <a:t>Memory Unsafe Languages</a:t>
            </a:r>
          </a:p>
          <a:p>
            <a:pPr lvl="1"/>
            <a:r>
              <a:rPr lang="en-US" dirty="0">
                <a:latin typeface="Times New Roman" panose="02020603050405020304" pitchFamily="18" charset="0"/>
                <a:cs typeface="Times New Roman" panose="02020603050405020304" pitchFamily="18" charset="0"/>
              </a:rPr>
              <a:t>Continued Operation of End-of-Life Infrastructure</a:t>
            </a:r>
          </a:p>
          <a:p>
            <a:pPr lvl="1"/>
            <a:r>
              <a:rPr lang="en-US" dirty="0">
                <a:latin typeface="Times New Roman" panose="02020603050405020304" pitchFamily="18" charset="0"/>
                <a:cs typeface="Times New Roman" panose="02020603050405020304" pitchFamily="18" charset="0"/>
              </a:rPr>
              <a:t>Consumer Grade Infrastructure</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WG is continuing to identify and evaluate other events and threat vectors for Report #2.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Small Provider</a:t>
            </a:r>
            <a:r>
              <a:rPr lang="en-US" dirty="0">
                <a:latin typeface="Times New Roman" panose="02020603050405020304" pitchFamily="18" charset="0"/>
                <a:cs typeface="Times New Roman" panose="02020603050405020304" pitchFamily="18" charset="0"/>
              </a:rPr>
              <a:t> aspects/inputs have been completed and inserted into draft report.</a:t>
            </a:r>
          </a:p>
          <a:p>
            <a:pPr lvl="1"/>
            <a:endParaRPr lang="en-US" dirty="0">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id="{E8F88293-D65F-7F74-6B52-A1F9FBF1A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816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Next Steps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199" y="1550894"/>
            <a:ext cx="11192435" cy="4626069"/>
          </a:xfrm>
        </p:spPr>
        <p:txBody>
          <a:bodyPr>
            <a:normAutofit/>
          </a:bodyPr>
          <a:lstStyle/>
          <a:p>
            <a:r>
              <a:rPr lang="en-US" b="1" dirty="0">
                <a:latin typeface="Times New Roman" panose="02020603050405020304" pitchFamily="18" charset="0"/>
                <a:cs typeface="Times New Roman" panose="02020603050405020304" pitchFamily="18" charset="0"/>
              </a:rPr>
              <a:t>Continue to host weekly meetings until report is finished.</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WG will continue to make progress on the report and tracking completion by mid-May.</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id="{A0451127-B9A6-57FB-9ADB-322E56100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651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WG5: Managing Software &amp; Cloud Services Supply Chain Security for Comm. Infrastructure</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
        <p:nvSpPr>
          <p:cNvPr id="18" name="TextBox 17">
            <a:extLst>
              <a:ext uri="{FF2B5EF4-FFF2-40B4-BE49-F238E27FC236}">
                <a16:creationId xmlns:a16="http://schemas.microsoft.com/office/drawing/2014/main" id="{9B674F18-657A-5008-A6F8-687D302CE3BD}"/>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3B0159AB-63F5-3368-2434-262DBFBD8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731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32274" y="3196861"/>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CSRIC VIII Co-chair</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729195A7-27DC-4D44-8FD8-B642035C5AF5}"/>
              </a:ext>
            </a:extLst>
          </p:cNvPr>
          <p:cNvSpPr txBox="1"/>
          <p:nvPr/>
        </p:nvSpPr>
        <p:spPr>
          <a:xfrm>
            <a:off x="7615673" y="4297486"/>
            <a:ext cx="31973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Billy Bob Brown, CISA</a:t>
            </a:r>
          </a:p>
        </p:txBody>
      </p:sp>
      <p:pic>
        <p:nvPicPr>
          <p:cNvPr id="7" name="Picture 7">
            <a:extLst>
              <a:ext uri="{FF2B5EF4-FFF2-40B4-BE49-F238E27FC236}">
                <a16:creationId xmlns:a16="http://schemas.microsoft.com/office/drawing/2014/main" id="{F39B387E-7E6E-4818-4ADB-E7A745EC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9821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94568092-7FC8-500F-226A-213907FD3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68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68731" y="3048450"/>
            <a:ext cx="4086712" cy="1444128"/>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NEXT CSRIC VIII MEETING </a:t>
            </a:r>
            <a:br>
              <a:rPr lang="en-US" sz="2400" cap="small" dirty="0">
                <a:solidFill>
                  <a:srgbClr val="FFFFFF"/>
                </a:solidFill>
                <a:latin typeface="Times New Roman" panose="02020603050405020304" pitchFamily="18" charset="0"/>
                <a:cs typeface="Times New Roman" panose="02020603050405020304" pitchFamily="18" charset="0"/>
              </a:rPr>
            </a:br>
            <a:br>
              <a:rPr lang="en-US" sz="2400" cap="small" dirty="0">
                <a:solidFill>
                  <a:srgbClr val="FFFFFF"/>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June 26, 2023</a:t>
            </a:r>
            <a:br>
              <a:rPr lang="en-US" sz="2200" b="1" cap="small" dirty="0">
                <a:solidFill>
                  <a:srgbClr val="FF0000"/>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 at 1:00 pm EDT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AE6986B5-4773-883B-759F-309A929EA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22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8766868-9938-4214-89B5-AF29D0C3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067209" y="620400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0DA132CA-CC37-49BD-B585-A67E25406E07}"/>
              </a:ext>
            </a:extLst>
          </p:cNvPr>
          <p:cNvSpPr txBox="1"/>
          <p:nvPr/>
        </p:nvSpPr>
        <p:spPr>
          <a:xfrm>
            <a:off x="649396" y="1599221"/>
            <a:ext cx="518929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Emergency Number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Chinmay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Dhodapkar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Edge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Katherine Elkins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NHTSA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Fred Frantz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Gibson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CommScope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D. Goerke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Texas 9-1-1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Jeanna M.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Grubb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59B6801-88EE-4C62-8A1F-AA9E26457512}"/>
              </a:ext>
            </a:extLst>
          </p:cNvPr>
          <p:cNvSpPr txBox="1"/>
          <p:nvPr/>
        </p:nvSpPr>
        <p:spPr>
          <a:xfrm>
            <a:off x="5838686" y="1599222"/>
            <a:ext cx="621624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Craig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Hodan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National Weather Service/NOAA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Everett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Kaneshige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NATOA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William 'Andy' Leneweaver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Washington State Military Department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William Mikucki,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Comtech Telecommunications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Theresa Reese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Charlie Sasser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of State Technology Directors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Malcolm Smith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Stuart Strickland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 Torres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Jeffrey Wittek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p>
        </p:txBody>
      </p:sp>
      <p:sp>
        <p:nvSpPr>
          <p:cNvPr id="12" name="TextBox 11">
            <a:extLst>
              <a:ext uri="{FF2B5EF4-FFF2-40B4-BE49-F238E27FC236}">
                <a16:creationId xmlns:a16="http://schemas.microsoft.com/office/drawing/2014/main" id="{5A2D67A2-B5E2-4648-91EC-B91EC1093A2E}"/>
              </a:ext>
            </a:extLst>
          </p:cNvPr>
          <p:cNvSpPr txBox="1"/>
          <p:nvPr/>
        </p:nvSpPr>
        <p:spPr>
          <a:xfrm>
            <a:off x="1398" y="968251"/>
            <a:ext cx="6094602" cy="641971"/>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Co-chairs:</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Mary Boyd,*</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Intrado</a:t>
            </a:r>
            <a:endPar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Reddish,*</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APCO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F0B220-CA18-4579-B9ED-2D5AF8B7884C}"/>
              </a:ext>
            </a:extLst>
          </p:cNvPr>
          <p:cNvSpPr txBox="1"/>
          <p:nvPr/>
        </p:nvSpPr>
        <p:spPr>
          <a:xfrm>
            <a:off x="1699444" y="5833848"/>
            <a:ext cx="6094602" cy="358816"/>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FCC Liaison: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Rasoul Safavian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Alternates &amp; Subject Matter Experts*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257801" y="6490535"/>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724DBD0-99B8-45E4-A100-494310BE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91BA402D-5DD5-4034-96EA-B1F2C0D033B5}"/>
              </a:ext>
            </a:extLst>
          </p:cNvPr>
          <p:cNvSpPr txBox="1"/>
          <p:nvPr/>
        </p:nvSpPr>
        <p:spPr>
          <a:xfrm>
            <a:off x="381001" y="1637280"/>
            <a:ext cx="4876800" cy="3782061"/>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Carol Ansley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Scott Blue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Cisco</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Chappell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Justen Davis,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Inc.</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Nicholas Garcia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Michael Hooker,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T-Mobile</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AC1E4D-771A-40EC-BA20-9F2DFCF584A8}"/>
              </a:ext>
            </a:extLst>
          </p:cNvPr>
          <p:cNvSpPr txBox="1"/>
          <p:nvPr/>
        </p:nvSpPr>
        <p:spPr>
          <a:xfrm>
            <a:off x="6374967" y="1690688"/>
            <a:ext cx="5592443" cy="3372077"/>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Christian Militeau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Darrin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Morkunas</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Intrado</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Praveen Srivastava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Megan Stapleton,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Comtech Telecommunications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Tegtmeyer,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NHTSA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Thornycroft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Alison Venable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APCO</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72E3490A-3D94-7E6F-F339-CDA9267DB0C7}"/>
              </a:ext>
            </a:extLst>
          </p:cNvPr>
          <p:cNvSpPr txBox="1"/>
          <p:nvPr/>
        </p:nvSpPr>
        <p:spPr>
          <a:xfrm>
            <a:off x="3725542" y="5099541"/>
            <a:ext cx="320865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Subject Matter Experts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 Grayson, Cisco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Welsh, Intelsat,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Peter Davidson, Intelsat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Sri </a:t>
            </a: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Gundavelli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Cisco</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96756179"/>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hyperlink" Target="https://www.enisa.europa.eu/publications/5g-cybersecurity-standards/@@download/fullReport" TargetMode="Externa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7526</TotalTime>
  <Words>7767</Words>
  <Application>Microsoft Office PowerPoint</Application>
  <PresentationFormat>Widescreen</PresentationFormat>
  <Paragraphs>720</Paragraphs>
  <Slides>79</Slides>
  <Notes>37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79</vt:i4>
      </vt:variant>
    </vt:vector>
  </HeadingPairs>
  <TitlesOfParts>
    <vt:vector size="92" baseType="lpstr">
      <vt:lpstr>Arial</vt:lpstr>
      <vt:lpstr>Calibri</vt:lpstr>
      <vt:lpstr>Calibri Light</vt:lpstr>
      <vt:lpstr>Courier New</vt:lpstr>
      <vt:lpstr>Segoe UI</vt:lpstr>
      <vt:lpstr>Symbol</vt:lpstr>
      <vt:lpstr>Times New Roman</vt:lpstr>
      <vt:lpstr>Office Theme</vt:lpstr>
      <vt:lpstr>3_Office Theme</vt:lpstr>
      <vt:lpstr>1_Office Theme</vt:lpstr>
      <vt:lpstr>2_Office Theme</vt:lpstr>
      <vt:lpstr>4_Office Theme</vt:lpstr>
      <vt:lpstr>5_Office Theme</vt:lpstr>
      <vt:lpstr>Seventh Meeting of THE COMMUNICATIONS SECURITY, RELIABILITY, AND INTEROPERABILITY COUNCIL VIII</vt:lpstr>
      <vt:lpstr>Open Meeting  &amp; Welcome  Suzon Cameron, DFO</vt:lpstr>
      <vt:lpstr>Opening Remarks</vt:lpstr>
      <vt:lpstr>Presentation</vt:lpstr>
      <vt:lpstr>Working Group 4: 911 Service Over Wi-Fi Final Report </vt:lpstr>
      <vt:lpstr>Working Group 4: Background</vt:lpstr>
      <vt:lpstr>Working Group 4:  Objectives</vt:lpstr>
      <vt:lpstr>PowerPoint Presentation</vt:lpstr>
      <vt:lpstr>PowerPoint Presentation</vt:lpstr>
      <vt:lpstr>Working Group 4: Structure</vt:lpstr>
      <vt:lpstr>Working Group 4: Report Framework</vt:lpstr>
      <vt:lpstr>Working Group 4: Scope</vt:lpstr>
      <vt:lpstr>Working Group 4: Public Safety Perspective</vt:lpstr>
      <vt:lpstr>Use Cases</vt:lpstr>
      <vt:lpstr>Recommendations to the FCC</vt:lpstr>
      <vt:lpstr>Recommendations to the FCC (cont.)</vt:lpstr>
      <vt:lpstr>Recommendations to the FCC (cont.)</vt:lpstr>
      <vt:lpstr>Recommendations to Industry/Other</vt:lpstr>
      <vt:lpstr>Recommendations to Industry/Other (cont.)</vt:lpstr>
      <vt:lpstr>Conclusion</vt:lpstr>
      <vt:lpstr>Discussion</vt:lpstr>
      <vt:lpstr>Call For Vote</vt:lpstr>
      <vt:lpstr>Presentation</vt:lpstr>
      <vt:lpstr>Working Group 6:  Leveraging Mobile Device Applications and Firmware to Enhance Wireless Emergency Alerts  </vt:lpstr>
      <vt:lpstr>Working Group 6: Deliverables/Schedule</vt:lpstr>
      <vt:lpstr>Working Group 6: Members</vt:lpstr>
      <vt:lpstr>Working Group 6: Alternates*</vt:lpstr>
      <vt:lpstr>Objective</vt:lpstr>
      <vt:lpstr>Executive Summary</vt:lpstr>
      <vt:lpstr>Wireless Emergency Alert System</vt:lpstr>
      <vt:lpstr>Types of Applications on Mobile Devices</vt:lpstr>
      <vt:lpstr>Application Programming Interface (API)</vt:lpstr>
      <vt:lpstr>Potential New APIs for WEA</vt:lpstr>
      <vt:lpstr>Potential New APIs for WEA</vt:lpstr>
      <vt:lpstr>Proposals for WEA Enhancements</vt:lpstr>
      <vt:lpstr>Leverages Existing WEA Parameters </vt:lpstr>
      <vt:lpstr>Leverages Existing WEA Parameters</vt:lpstr>
      <vt:lpstr>Requires Additional WEA Parameters</vt:lpstr>
      <vt:lpstr>Requires Additional WEA Parameters</vt:lpstr>
      <vt:lpstr>Requires Modification of WEA Design or Alternative Alerting Techniques</vt:lpstr>
      <vt:lpstr>Requires Modification of WEA Design or Alternative Alerting Techniques</vt:lpstr>
      <vt:lpstr>Official Government URL Shortener</vt:lpstr>
      <vt:lpstr>Recommendations</vt:lpstr>
      <vt:lpstr>Recommendations</vt:lpstr>
      <vt:lpstr>Recommendations</vt:lpstr>
      <vt:lpstr>Recommendations</vt:lpstr>
      <vt:lpstr>Recommendations</vt:lpstr>
      <vt:lpstr>Discussion</vt:lpstr>
      <vt:lpstr>Call For Vote</vt:lpstr>
      <vt:lpstr>Presentation</vt:lpstr>
      <vt:lpstr>Working Group 1: 5G Signaling Protocols Security </vt:lpstr>
      <vt:lpstr>Working Group 1: Background</vt:lpstr>
      <vt:lpstr>Working Group 1:  Objectives</vt:lpstr>
      <vt:lpstr>PowerPoint Presentation</vt:lpstr>
      <vt:lpstr>PowerPoint Presentation</vt:lpstr>
      <vt:lpstr>Working Group 1: Deliverables/Schedule</vt:lpstr>
      <vt:lpstr>Status of Work</vt:lpstr>
      <vt:lpstr>Discussion</vt:lpstr>
      <vt:lpstr>PowerPoint Presentation</vt:lpstr>
      <vt:lpstr>Working Group 3: Leveraging Virtualization Technology to Promote Secure, Reliable 5G Networks</vt:lpstr>
      <vt:lpstr>Milestone</vt:lpstr>
      <vt:lpstr>Working Group #3 Objectives</vt:lpstr>
      <vt:lpstr>Working Group 3: Deliverables/Schedule</vt:lpstr>
      <vt:lpstr>Work Group 3 Expert Presentation Summaries</vt:lpstr>
      <vt:lpstr>Presentation 1:  5G Virtualization: A Carrier’s Perspective Presenter: Mike Gallagher, Sr. Manager, Verizon</vt:lpstr>
      <vt:lpstr>Discussion</vt:lpstr>
      <vt:lpstr>Presentation</vt:lpstr>
      <vt:lpstr>Working Group 5: Managing Software &amp; Cloud Services Supply Chain Security for Communications Infrastructure  </vt:lpstr>
      <vt:lpstr>Working Group 5: Background</vt:lpstr>
      <vt:lpstr>PowerPoint Presentation</vt:lpstr>
      <vt:lpstr>PowerPoint Presentation</vt:lpstr>
      <vt:lpstr>Working Group 5: Milestones/Schedule</vt:lpstr>
      <vt:lpstr>Working Group 5: Progress</vt:lpstr>
      <vt:lpstr>Working Group 5: Progress</vt:lpstr>
      <vt:lpstr>Working Group 5: Next Steps</vt:lpstr>
      <vt:lpstr>Discussion</vt:lpstr>
      <vt:lpstr>Closing Remarks  </vt:lpstr>
      <vt:lpstr>Adjourn Meeting  Suzon Cameron, DFO</vt:lpstr>
      <vt:lpstr>NEXT CSRIC VIII MEETING   June 26, 2023  at 1:00 pm EDT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Kurian Jacob</cp:lastModifiedBy>
  <cp:revision>198</cp:revision>
  <dcterms:created xsi:type="dcterms:W3CDTF">2020-03-12T15:42:42Z</dcterms:created>
  <dcterms:modified xsi:type="dcterms:W3CDTF">2023-03-20T21:17:09Z</dcterms:modified>
</cp:coreProperties>
</file>