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74"/>
  </p:notesMasterIdLst>
  <p:sldIdLst>
    <p:sldId id="256" r:id="rId4"/>
    <p:sldId id="258" r:id="rId5"/>
    <p:sldId id="479" r:id="rId6"/>
    <p:sldId id="631" r:id="rId7"/>
    <p:sldId id="596" r:id="rId8"/>
    <p:sldId id="610" r:id="rId9"/>
    <p:sldId id="611" r:id="rId10"/>
    <p:sldId id="485" r:id="rId11"/>
    <p:sldId id="615" r:id="rId12"/>
    <p:sldId id="625" r:id="rId13"/>
    <p:sldId id="627" r:id="rId14"/>
    <p:sldId id="616" r:id="rId15"/>
    <p:sldId id="619" r:id="rId16"/>
    <p:sldId id="617" r:id="rId17"/>
    <p:sldId id="626" r:id="rId18"/>
    <p:sldId id="622" r:id="rId19"/>
    <p:sldId id="597" r:id="rId20"/>
    <p:sldId id="591" r:id="rId21"/>
    <p:sldId id="480" r:id="rId22"/>
    <p:sldId id="284" r:id="rId23"/>
    <p:sldId id="632" r:id="rId24"/>
    <p:sldId id="481" r:id="rId25"/>
    <p:sldId id="483" r:id="rId26"/>
    <p:sldId id="487" r:id="rId27"/>
    <p:sldId id="486" r:id="rId28"/>
    <p:sldId id="488" r:id="rId29"/>
    <p:sldId id="520" r:id="rId30"/>
    <p:sldId id="594" r:id="rId31"/>
    <p:sldId id="604" r:id="rId32"/>
    <p:sldId id="605" r:id="rId33"/>
    <p:sldId id="606" r:id="rId34"/>
    <p:sldId id="607" r:id="rId35"/>
    <p:sldId id="608" r:id="rId36"/>
    <p:sldId id="609" r:id="rId37"/>
    <p:sldId id="484" r:id="rId38"/>
    <p:sldId id="595" r:id="rId39"/>
    <p:sldId id="598" r:id="rId40"/>
    <p:sldId id="633" r:id="rId41"/>
    <p:sldId id="634" r:id="rId42"/>
    <p:sldId id="618" r:id="rId43"/>
    <p:sldId id="635" r:id="rId44"/>
    <p:sldId id="620" r:id="rId45"/>
    <p:sldId id="621" r:id="rId46"/>
    <p:sldId id="624" r:id="rId47"/>
    <p:sldId id="636" r:id="rId48"/>
    <p:sldId id="267" r:id="rId49"/>
    <p:sldId id="599" r:id="rId50"/>
    <p:sldId id="600" r:id="rId51"/>
    <p:sldId id="637" r:id="rId52"/>
    <p:sldId id="623" r:id="rId53"/>
    <p:sldId id="638" r:id="rId54"/>
    <p:sldId id="639" r:id="rId55"/>
    <p:sldId id="640" r:id="rId56"/>
    <p:sldId id="641" r:id="rId57"/>
    <p:sldId id="628" r:id="rId58"/>
    <p:sldId id="601" r:id="rId59"/>
    <p:sldId id="602" r:id="rId60"/>
    <p:sldId id="264" r:id="rId61"/>
    <p:sldId id="642" r:id="rId62"/>
    <p:sldId id="629" r:id="rId63"/>
    <p:sldId id="630" r:id="rId64"/>
    <p:sldId id="504" r:id="rId65"/>
    <p:sldId id="505" r:id="rId66"/>
    <p:sldId id="643" r:id="rId67"/>
    <p:sldId id="501" r:id="rId68"/>
    <p:sldId id="503" r:id="rId69"/>
    <p:sldId id="603" r:id="rId70"/>
    <p:sldId id="268" r:id="rId71"/>
    <p:sldId id="472" r:id="rId72"/>
    <p:sldId id="644" r:id="rId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0"/>
  <p:cmAuthor id="2" name="Suzon Cameron" initials="SLC" lastIdx="1" clrIdx="1">
    <p:extLst>
      <p:ext uri="{19B8F6BF-5375-455C-9EA6-DF929625EA0E}">
        <p15:presenceInfo xmlns:p15="http://schemas.microsoft.com/office/powerpoint/2012/main" userId="Suzon Camer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98" autoAdjust="0"/>
    <p:restoredTop sz="95065" autoAdjust="0"/>
  </p:normalViewPr>
  <p:slideViewPr>
    <p:cSldViewPr snapToGrid="0">
      <p:cViewPr varScale="1">
        <p:scale>
          <a:sx n="108" d="100"/>
          <a:sy n="108" d="100"/>
        </p:scale>
        <p:origin x="378" y="108"/>
      </p:cViewPr>
      <p:guideLst/>
    </p:cSldViewPr>
  </p:slideViewPr>
  <p:notesTextViewPr>
    <p:cViewPr>
      <p:scale>
        <a:sx n="1" d="1"/>
        <a:sy n="1" d="1"/>
      </p:scale>
      <p:origin x="0" y="0"/>
    </p:cViewPr>
  </p:notesTextViewPr>
  <p:sorterViewPr>
    <p:cViewPr>
      <p:scale>
        <a:sx n="95" d="100"/>
        <a:sy n="95"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548A26-C570-4C71-8B44-8A6CDBECDABB}" type="datetimeFigureOut">
              <a:rPr lang="en-US" smtClean="0"/>
              <a:t>3/30/2022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EEAEA-1B29-46D0-A09F-6EC681CFB6BE}" type="slidenum">
              <a:rPr lang="en-US" smtClean="0"/>
              <a:t>‹#›</a:t>
            </a:fld>
            <a:endParaRPr lang="en-US"/>
          </a:p>
        </p:txBody>
      </p:sp>
    </p:spTree>
    <p:extLst>
      <p:ext uri="{BB962C8B-B14F-4D97-AF65-F5344CB8AC3E}">
        <p14:creationId xmlns:p14="http://schemas.microsoft.com/office/powerpoint/2010/main" val="1259388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20775F46-6EDC-4E15-9CF5-B1296021CEE0}" type="slidenum">
              <a:rPr lang="en-US" smtClean="0"/>
              <a:pPr eaLnBrk="1" hangingPunct="1"/>
              <a:t>6</a:t>
            </a:fld>
            <a:endParaRPr lang="en-US" dirty="0"/>
          </a:p>
        </p:txBody>
      </p:sp>
    </p:spTree>
    <p:extLst>
      <p:ext uri="{BB962C8B-B14F-4D97-AF65-F5344CB8AC3E}">
        <p14:creationId xmlns:p14="http://schemas.microsoft.com/office/powerpoint/2010/main" val="285678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15</a:t>
            </a:fld>
            <a:endParaRPr lang="en-US" dirty="0"/>
          </a:p>
        </p:txBody>
      </p:sp>
    </p:spTree>
    <p:extLst>
      <p:ext uri="{BB962C8B-B14F-4D97-AF65-F5344CB8AC3E}">
        <p14:creationId xmlns:p14="http://schemas.microsoft.com/office/powerpoint/2010/main" val="2291302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16</a:t>
            </a:fld>
            <a:endParaRPr lang="en-US" dirty="0"/>
          </a:p>
        </p:txBody>
      </p:sp>
    </p:spTree>
    <p:extLst>
      <p:ext uri="{BB962C8B-B14F-4D97-AF65-F5344CB8AC3E}">
        <p14:creationId xmlns:p14="http://schemas.microsoft.com/office/powerpoint/2010/main" val="2084045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1930607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7</a:t>
            </a:fld>
            <a:endParaRPr lang="en-US" dirty="0"/>
          </a:p>
        </p:txBody>
      </p:sp>
    </p:spTree>
    <p:extLst>
      <p:ext uri="{BB962C8B-B14F-4D97-AF65-F5344CB8AC3E}">
        <p14:creationId xmlns:p14="http://schemas.microsoft.com/office/powerpoint/2010/main" val="853612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66772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8</a:t>
            </a:fld>
            <a:endParaRPr lang="en-US" dirty="0"/>
          </a:p>
        </p:txBody>
      </p:sp>
    </p:spTree>
    <p:extLst>
      <p:ext uri="{BB962C8B-B14F-4D97-AF65-F5344CB8AC3E}">
        <p14:creationId xmlns:p14="http://schemas.microsoft.com/office/powerpoint/2010/main" val="25119478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60956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986250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1DEB6168-C929-41BE-9E06-E4573AD736B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11106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5B811CE0-6195-475D-975F-86945F1FDB4A}"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875650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9</a:t>
            </a:fld>
            <a:endParaRPr lang="en-US" dirty="0"/>
          </a:p>
        </p:txBody>
      </p:sp>
    </p:spTree>
    <p:extLst>
      <p:ext uri="{BB962C8B-B14F-4D97-AF65-F5344CB8AC3E}">
        <p14:creationId xmlns:p14="http://schemas.microsoft.com/office/powerpoint/2010/main" val="28360553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20775F46-6EDC-4E15-9CF5-B1296021CEE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567877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536120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11947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36055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9313896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025419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1DEB6168-C929-41BE-9E06-E4573AD736B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4663403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1DEB6168-C929-41BE-9E06-E4573AD736B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00513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473075" rtl="0" eaLnBrk="1" fontAlgn="auto" latinLnBrk="0" hangingPunct="1">
              <a:lnSpc>
                <a:spcPct val="100000"/>
              </a:lnSpc>
              <a:spcBef>
                <a:spcPts val="0"/>
              </a:spcBef>
              <a:spcAft>
                <a:spcPts val="0"/>
              </a:spcAft>
              <a:buClrTx/>
              <a:buSzTx/>
              <a:buFontTx/>
              <a:buNone/>
              <a:tabLst/>
              <a:defRPr/>
            </a:pPr>
            <a:fld id="{9E3C0B31-DCB6-4633-A0F4-64EAAFAA1E10}"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73075"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53167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11</a:t>
            </a:fld>
            <a:endParaRPr lang="en-US" dirty="0"/>
          </a:p>
        </p:txBody>
      </p:sp>
    </p:spTree>
    <p:extLst>
      <p:ext uri="{BB962C8B-B14F-4D97-AF65-F5344CB8AC3E}">
        <p14:creationId xmlns:p14="http://schemas.microsoft.com/office/powerpoint/2010/main" val="2511947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12</a:t>
            </a:fld>
            <a:endParaRPr lang="en-US" dirty="0"/>
          </a:p>
        </p:txBody>
      </p:sp>
    </p:spTree>
    <p:extLst>
      <p:ext uri="{BB962C8B-B14F-4D97-AF65-F5344CB8AC3E}">
        <p14:creationId xmlns:p14="http://schemas.microsoft.com/office/powerpoint/2010/main" val="233130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13</a:t>
            </a:fld>
            <a:endParaRPr lang="en-US" dirty="0"/>
          </a:p>
        </p:txBody>
      </p:sp>
    </p:spTree>
    <p:extLst>
      <p:ext uri="{BB962C8B-B14F-4D97-AF65-F5344CB8AC3E}">
        <p14:creationId xmlns:p14="http://schemas.microsoft.com/office/powerpoint/2010/main" val="683096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ea typeface="ＭＳ Ｐゴシック" pitchFamily="34" charset="-128"/>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73075" eaLnBrk="0" hangingPunct="0">
              <a:defRPr>
                <a:solidFill>
                  <a:schemeClr val="tx1"/>
                </a:solidFill>
                <a:latin typeface="Arial" charset="0"/>
                <a:ea typeface="ＭＳ Ｐゴシック" pitchFamily="34" charset="-128"/>
              </a:defRPr>
            </a:lvl1pPr>
            <a:lvl2pPr marL="742950" indent="-285750" defTabSz="473075" eaLnBrk="0" hangingPunct="0">
              <a:defRPr>
                <a:solidFill>
                  <a:schemeClr val="tx1"/>
                </a:solidFill>
                <a:latin typeface="Arial" charset="0"/>
                <a:ea typeface="ＭＳ Ｐゴシック" pitchFamily="34" charset="-128"/>
              </a:defRPr>
            </a:lvl2pPr>
            <a:lvl3pPr marL="1143000" indent="-228600" defTabSz="473075" eaLnBrk="0" hangingPunct="0">
              <a:defRPr>
                <a:solidFill>
                  <a:schemeClr val="tx1"/>
                </a:solidFill>
                <a:latin typeface="Arial" charset="0"/>
                <a:ea typeface="ＭＳ Ｐゴシック" pitchFamily="34" charset="-128"/>
              </a:defRPr>
            </a:lvl3pPr>
            <a:lvl4pPr marL="1600200" indent="-228600" defTabSz="473075" eaLnBrk="0" hangingPunct="0">
              <a:defRPr>
                <a:solidFill>
                  <a:schemeClr val="tx1"/>
                </a:solidFill>
                <a:latin typeface="Arial" charset="0"/>
                <a:ea typeface="ＭＳ Ｐゴシック" pitchFamily="34" charset="-128"/>
              </a:defRPr>
            </a:lvl4pPr>
            <a:lvl5pPr marL="2057400" indent="-228600" defTabSz="473075" eaLnBrk="0" hangingPunct="0">
              <a:defRPr>
                <a:solidFill>
                  <a:schemeClr val="tx1"/>
                </a:solidFill>
                <a:latin typeface="Arial" charset="0"/>
                <a:ea typeface="ＭＳ Ｐゴシック" pitchFamily="34" charset="-128"/>
              </a:defRPr>
            </a:lvl5pPr>
            <a:lvl6pPr marL="2514600" indent="-228600" defTabSz="473075"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73075"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73075"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73075"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E3C0B31-DCB6-4633-A0F4-64EAAFAA1E10}" type="slidenum">
              <a:rPr lang="en-US" smtClean="0"/>
              <a:pPr eaLnBrk="1" hangingPunct="1"/>
              <a:t>14</a:t>
            </a:fld>
            <a:endParaRPr lang="en-US" dirty="0"/>
          </a:p>
        </p:txBody>
      </p:sp>
    </p:spTree>
    <p:extLst>
      <p:ext uri="{BB962C8B-B14F-4D97-AF65-F5344CB8AC3E}">
        <p14:creationId xmlns:p14="http://schemas.microsoft.com/office/powerpoint/2010/main" val="554477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C2E8F-1899-48B6-AA04-F6D82B134B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759617-A808-4D01-9AE8-984765F049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522746-9E30-44C2-B604-70935426DECF}"/>
              </a:ext>
            </a:extLst>
          </p:cNvPr>
          <p:cNvSpPr>
            <a:spLocks noGrp="1"/>
          </p:cNvSpPr>
          <p:nvPr>
            <p:ph type="dt" sz="half" idx="10"/>
          </p:nvPr>
        </p:nvSpPr>
        <p:spPr/>
        <p:txBody>
          <a:bodyPr/>
          <a:lstStyle/>
          <a:p>
            <a:fld id="{D172B1E9-4FDF-46F4-B8C3-4A3E7A052DD5}" type="datetime1">
              <a:rPr lang="en-US" smtClean="0"/>
              <a:t>3/30/2022</a:t>
            </a:fld>
            <a:endParaRPr lang="en-US"/>
          </a:p>
        </p:txBody>
      </p:sp>
      <p:sp>
        <p:nvSpPr>
          <p:cNvPr id="5" name="Footer Placeholder 4">
            <a:extLst>
              <a:ext uri="{FF2B5EF4-FFF2-40B4-BE49-F238E27FC236}">
                <a16:creationId xmlns:a16="http://schemas.microsoft.com/office/drawing/2014/main" id="{5D04D33A-8F0E-4DCC-8C45-6A4D77B85E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165A8-E31C-4DBE-9530-67360D1C0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404591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D3F0-4516-4267-88D9-2D0D7FCFF3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FB499A-15F9-488B-B880-DE4B6164B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4272DF-E526-45B7-BDE4-88892DA4D9F6}"/>
              </a:ext>
            </a:extLst>
          </p:cNvPr>
          <p:cNvSpPr>
            <a:spLocks noGrp="1"/>
          </p:cNvSpPr>
          <p:nvPr>
            <p:ph type="dt" sz="half" idx="10"/>
          </p:nvPr>
        </p:nvSpPr>
        <p:spPr/>
        <p:txBody>
          <a:bodyPr/>
          <a:lstStyle/>
          <a:p>
            <a:fld id="{95B00F54-B5C3-4A10-BF09-127597D06249}" type="datetime1">
              <a:rPr lang="en-US" smtClean="0"/>
              <a:t>3/30/2022</a:t>
            </a:fld>
            <a:endParaRPr lang="en-US"/>
          </a:p>
        </p:txBody>
      </p:sp>
      <p:sp>
        <p:nvSpPr>
          <p:cNvPr id="5" name="Footer Placeholder 4">
            <a:extLst>
              <a:ext uri="{FF2B5EF4-FFF2-40B4-BE49-F238E27FC236}">
                <a16:creationId xmlns:a16="http://schemas.microsoft.com/office/drawing/2014/main" id="{27700627-47AA-41E0-9D47-0C7FB1055E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9E0AF-7BED-45BC-9626-CE75EB96F1D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10128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042EAD-3BE8-4BF1-A4E4-4C290336B9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19EB61-FED6-4F36-902E-896EC1AA3B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F3466-981C-44EB-86F3-F74B47F742DA}"/>
              </a:ext>
            </a:extLst>
          </p:cNvPr>
          <p:cNvSpPr>
            <a:spLocks noGrp="1"/>
          </p:cNvSpPr>
          <p:nvPr>
            <p:ph type="dt" sz="half" idx="10"/>
          </p:nvPr>
        </p:nvSpPr>
        <p:spPr/>
        <p:txBody>
          <a:bodyPr/>
          <a:lstStyle/>
          <a:p>
            <a:fld id="{F80BE907-6E93-4B86-97DC-A814798EA457}" type="datetime1">
              <a:rPr lang="en-US" smtClean="0"/>
              <a:t>3/30/2022</a:t>
            </a:fld>
            <a:endParaRPr lang="en-US"/>
          </a:p>
        </p:txBody>
      </p:sp>
      <p:sp>
        <p:nvSpPr>
          <p:cNvPr id="5" name="Footer Placeholder 4">
            <a:extLst>
              <a:ext uri="{FF2B5EF4-FFF2-40B4-BE49-F238E27FC236}">
                <a16:creationId xmlns:a16="http://schemas.microsoft.com/office/drawing/2014/main" id="{CC4E644A-7239-4598-9DBE-66C294C926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D5148F-75C0-4D8C-B175-39256D3162D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661385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2AB26-48C7-46A4-81EF-AE40FEB7E8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265114-0FF8-4E95-8DEC-59206CDB7A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6BC61A-848D-498E-B614-125872CE4675}"/>
              </a:ext>
            </a:extLst>
          </p:cNvPr>
          <p:cNvSpPr>
            <a:spLocks noGrp="1"/>
          </p:cNvSpPr>
          <p:nvPr>
            <p:ph type="dt" sz="half" idx="10"/>
          </p:nvPr>
        </p:nvSpPr>
        <p:spPr/>
        <p:txBody>
          <a:bodyPr/>
          <a:lstStyle/>
          <a:p>
            <a:fld id="{14CC58FE-877B-47EA-A2F7-46896AA03849}" type="datetimeFigureOut">
              <a:rPr lang="en-US" smtClean="0"/>
              <a:t>3/30/2022</a:t>
            </a:fld>
            <a:endParaRPr lang="en-US"/>
          </a:p>
        </p:txBody>
      </p:sp>
      <p:sp>
        <p:nvSpPr>
          <p:cNvPr id="5" name="Footer Placeholder 4">
            <a:extLst>
              <a:ext uri="{FF2B5EF4-FFF2-40B4-BE49-F238E27FC236}">
                <a16:creationId xmlns:a16="http://schemas.microsoft.com/office/drawing/2014/main" id="{27738200-39BD-4027-A4C8-064D7F19C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CDAB20-203D-46A7-A4B6-C4FF494E6443}"/>
              </a:ext>
            </a:extLst>
          </p:cNvPr>
          <p:cNvSpPr>
            <a:spLocks noGrp="1"/>
          </p:cNvSpPr>
          <p:nvPr>
            <p:ph type="sldNum" sz="quarter" idx="12"/>
          </p:nvPr>
        </p:nvSpPr>
        <p:spPr/>
        <p:txBody>
          <a:bodyPr/>
          <a:lstStyle/>
          <a:p>
            <a:fld id="{DB6611FD-BF22-408E-831E-8476D4870861}" type="slidenum">
              <a:rPr lang="en-US" smtClean="0"/>
              <a:t>‹#›</a:t>
            </a:fld>
            <a:endParaRPr lang="en-US"/>
          </a:p>
        </p:txBody>
      </p:sp>
    </p:spTree>
    <p:extLst>
      <p:ext uri="{BB962C8B-B14F-4D97-AF65-F5344CB8AC3E}">
        <p14:creationId xmlns:p14="http://schemas.microsoft.com/office/powerpoint/2010/main" val="52807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A4C0-2FBD-41B5-B830-F635A54E69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645C5A-B612-4EDD-9633-F202294ADA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3B9EE7-53F8-4EF8-BD65-AC8505720144}"/>
              </a:ext>
            </a:extLst>
          </p:cNvPr>
          <p:cNvSpPr>
            <a:spLocks noGrp="1"/>
          </p:cNvSpPr>
          <p:nvPr>
            <p:ph type="dt" sz="half" idx="10"/>
          </p:nvPr>
        </p:nvSpPr>
        <p:spPr/>
        <p:txBody>
          <a:bodyPr/>
          <a:lstStyle/>
          <a:p>
            <a:fld id="{14CC58FE-877B-47EA-A2F7-46896AA03849}" type="datetimeFigureOut">
              <a:rPr lang="en-US" smtClean="0"/>
              <a:t>3/30/2022</a:t>
            </a:fld>
            <a:endParaRPr lang="en-US"/>
          </a:p>
        </p:txBody>
      </p:sp>
      <p:sp>
        <p:nvSpPr>
          <p:cNvPr id="5" name="Footer Placeholder 4">
            <a:extLst>
              <a:ext uri="{FF2B5EF4-FFF2-40B4-BE49-F238E27FC236}">
                <a16:creationId xmlns:a16="http://schemas.microsoft.com/office/drawing/2014/main" id="{BA1C3DBA-293A-46DC-A154-C7485F282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A57D66-5E97-436C-B4F9-1FE99408CF20}"/>
              </a:ext>
            </a:extLst>
          </p:cNvPr>
          <p:cNvSpPr>
            <a:spLocks noGrp="1"/>
          </p:cNvSpPr>
          <p:nvPr>
            <p:ph type="sldNum" sz="quarter" idx="12"/>
          </p:nvPr>
        </p:nvSpPr>
        <p:spPr/>
        <p:txBody>
          <a:bodyPr/>
          <a:lstStyle/>
          <a:p>
            <a:fld id="{DB6611FD-BF22-408E-831E-8476D4870861}" type="slidenum">
              <a:rPr lang="en-US" smtClean="0"/>
              <a:t>‹#›</a:t>
            </a:fld>
            <a:endParaRPr lang="en-US"/>
          </a:p>
        </p:txBody>
      </p:sp>
    </p:spTree>
    <p:extLst>
      <p:ext uri="{BB962C8B-B14F-4D97-AF65-F5344CB8AC3E}">
        <p14:creationId xmlns:p14="http://schemas.microsoft.com/office/powerpoint/2010/main" val="4284954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35B5E-72CC-4DB0-9D8C-9DA5B586D6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0DE5AFC-D25B-4662-AC75-A505E1F9B2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456642-E7ED-4822-BB5E-D652075EA626}"/>
              </a:ext>
            </a:extLst>
          </p:cNvPr>
          <p:cNvSpPr>
            <a:spLocks noGrp="1"/>
          </p:cNvSpPr>
          <p:nvPr>
            <p:ph type="dt" sz="half" idx="10"/>
          </p:nvPr>
        </p:nvSpPr>
        <p:spPr/>
        <p:txBody>
          <a:bodyPr/>
          <a:lstStyle/>
          <a:p>
            <a:fld id="{14CC58FE-877B-47EA-A2F7-46896AA03849}" type="datetimeFigureOut">
              <a:rPr lang="en-US" smtClean="0"/>
              <a:t>3/30/2022</a:t>
            </a:fld>
            <a:endParaRPr lang="en-US"/>
          </a:p>
        </p:txBody>
      </p:sp>
      <p:sp>
        <p:nvSpPr>
          <p:cNvPr id="5" name="Footer Placeholder 4">
            <a:extLst>
              <a:ext uri="{FF2B5EF4-FFF2-40B4-BE49-F238E27FC236}">
                <a16:creationId xmlns:a16="http://schemas.microsoft.com/office/drawing/2014/main" id="{53170F9A-9C41-4B89-BC0C-E8D6B066B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0F2EB-A8F4-4F42-B6F6-F31B56CA62E1}"/>
              </a:ext>
            </a:extLst>
          </p:cNvPr>
          <p:cNvSpPr>
            <a:spLocks noGrp="1"/>
          </p:cNvSpPr>
          <p:nvPr>
            <p:ph type="sldNum" sz="quarter" idx="12"/>
          </p:nvPr>
        </p:nvSpPr>
        <p:spPr/>
        <p:txBody>
          <a:bodyPr/>
          <a:lstStyle/>
          <a:p>
            <a:fld id="{DB6611FD-BF22-408E-831E-8476D4870861}" type="slidenum">
              <a:rPr lang="en-US" smtClean="0"/>
              <a:t>‹#›</a:t>
            </a:fld>
            <a:endParaRPr lang="en-US"/>
          </a:p>
        </p:txBody>
      </p:sp>
    </p:spTree>
    <p:extLst>
      <p:ext uri="{BB962C8B-B14F-4D97-AF65-F5344CB8AC3E}">
        <p14:creationId xmlns:p14="http://schemas.microsoft.com/office/powerpoint/2010/main" val="2679417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8BD12-E3F7-4C48-A1F4-74ECF5E8D7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8183A6-99B3-444D-854F-991F0310B4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56634C-0AA0-47A5-90EB-52EA0BD4C9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DF9D98-7221-48F7-8BCE-BE65476DA045}"/>
              </a:ext>
            </a:extLst>
          </p:cNvPr>
          <p:cNvSpPr>
            <a:spLocks noGrp="1"/>
          </p:cNvSpPr>
          <p:nvPr>
            <p:ph type="dt" sz="half" idx="10"/>
          </p:nvPr>
        </p:nvSpPr>
        <p:spPr/>
        <p:txBody>
          <a:bodyPr/>
          <a:lstStyle/>
          <a:p>
            <a:fld id="{14CC58FE-877B-47EA-A2F7-46896AA03849}" type="datetimeFigureOut">
              <a:rPr lang="en-US" smtClean="0"/>
              <a:t>3/30/2022</a:t>
            </a:fld>
            <a:endParaRPr lang="en-US"/>
          </a:p>
        </p:txBody>
      </p:sp>
      <p:sp>
        <p:nvSpPr>
          <p:cNvPr id="6" name="Footer Placeholder 5">
            <a:extLst>
              <a:ext uri="{FF2B5EF4-FFF2-40B4-BE49-F238E27FC236}">
                <a16:creationId xmlns:a16="http://schemas.microsoft.com/office/drawing/2014/main" id="{0B3EF6C4-38E3-44AC-8B3F-18D517AF73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5C9270-83D3-449C-944F-3E6559EDAEF9}"/>
              </a:ext>
            </a:extLst>
          </p:cNvPr>
          <p:cNvSpPr>
            <a:spLocks noGrp="1"/>
          </p:cNvSpPr>
          <p:nvPr>
            <p:ph type="sldNum" sz="quarter" idx="12"/>
          </p:nvPr>
        </p:nvSpPr>
        <p:spPr/>
        <p:txBody>
          <a:bodyPr/>
          <a:lstStyle/>
          <a:p>
            <a:fld id="{DB6611FD-BF22-408E-831E-8476D4870861}" type="slidenum">
              <a:rPr lang="en-US" smtClean="0"/>
              <a:t>‹#›</a:t>
            </a:fld>
            <a:endParaRPr lang="en-US"/>
          </a:p>
        </p:txBody>
      </p:sp>
    </p:spTree>
    <p:extLst>
      <p:ext uri="{BB962C8B-B14F-4D97-AF65-F5344CB8AC3E}">
        <p14:creationId xmlns:p14="http://schemas.microsoft.com/office/powerpoint/2010/main" val="293732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89933-1687-4C65-A9B7-BDA47749D1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E2EA13-5D72-4BF0-ADF2-4A1B238F3E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185E07-40AD-413B-9DF8-820D9EAC14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1F6A4D-148C-4E04-AD11-17300441EC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8D8FE9-AF6B-4A7F-80FA-3FB072B30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BC36F6-3AAF-4EA3-9D23-3ACB52D498EA}"/>
              </a:ext>
            </a:extLst>
          </p:cNvPr>
          <p:cNvSpPr>
            <a:spLocks noGrp="1"/>
          </p:cNvSpPr>
          <p:nvPr>
            <p:ph type="dt" sz="half" idx="10"/>
          </p:nvPr>
        </p:nvSpPr>
        <p:spPr/>
        <p:txBody>
          <a:bodyPr/>
          <a:lstStyle/>
          <a:p>
            <a:fld id="{14CC58FE-877B-47EA-A2F7-46896AA03849}" type="datetimeFigureOut">
              <a:rPr lang="en-US" smtClean="0"/>
              <a:t>3/30/2022</a:t>
            </a:fld>
            <a:endParaRPr lang="en-US"/>
          </a:p>
        </p:txBody>
      </p:sp>
      <p:sp>
        <p:nvSpPr>
          <p:cNvPr id="8" name="Footer Placeholder 7">
            <a:extLst>
              <a:ext uri="{FF2B5EF4-FFF2-40B4-BE49-F238E27FC236}">
                <a16:creationId xmlns:a16="http://schemas.microsoft.com/office/drawing/2014/main" id="{DA23DC5F-E397-484E-BB9B-4B2F3CEF50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388A5B3-3FD0-4DF0-93FA-C1E77D00ED27}"/>
              </a:ext>
            </a:extLst>
          </p:cNvPr>
          <p:cNvSpPr>
            <a:spLocks noGrp="1"/>
          </p:cNvSpPr>
          <p:nvPr>
            <p:ph type="sldNum" sz="quarter" idx="12"/>
          </p:nvPr>
        </p:nvSpPr>
        <p:spPr/>
        <p:txBody>
          <a:bodyPr/>
          <a:lstStyle/>
          <a:p>
            <a:fld id="{DB6611FD-BF22-408E-831E-8476D4870861}" type="slidenum">
              <a:rPr lang="en-US" smtClean="0"/>
              <a:t>‹#›</a:t>
            </a:fld>
            <a:endParaRPr lang="en-US"/>
          </a:p>
        </p:txBody>
      </p:sp>
    </p:spTree>
    <p:extLst>
      <p:ext uri="{BB962C8B-B14F-4D97-AF65-F5344CB8AC3E}">
        <p14:creationId xmlns:p14="http://schemas.microsoft.com/office/powerpoint/2010/main" val="3863052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196E2-E83A-4485-AC2B-C2973A2F66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FE249ED-0EAF-4480-8878-D702F1A220B8}"/>
              </a:ext>
            </a:extLst>
          </p:cNvPr>
          <p:cNvSpPr>
            <a:spLocks noGrp="1"/>
          </p:cNvSpPr>
          <p:nvPr>
            <p:ph type="dt" sz="half" idx="10"/>
          </p:nvPr>
        </p:nvSpPr>
        <p:spPr/>
        <p:txBody>
          <a:bodyPr/>
          <a:lstStyle/>
          <a:p>
            <a:fld id="{14CC58FE-877B-47EA-A2F7-46896AA03849}" type="datetimeFigureOut">
              <a:rPr lang="en-US" smtClean="0"/>
              <a:t>3/30/2022</a:t>
            </a:fld>
            <a:endParaRPr lang="en-US"/>
          </a:p>
        </p:txBody>
      </p:sp>
      <p:sp>
        <p:nvSpPr>
          <p:cNvPr id="4" name="Footer Placeholder 3">
            <a:extLst>
              <a:ext uri="{FF2B5EF4-FFF2-40B4-BE49-F238E27FC236}">
                <a16:creationId xmlns:a16="http://schemas.microsoft.com/office/drawing/2014/main" id="{D79DDC9F-298A-47AF-A186-18F99C882B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791A48-FCE8-434B-AC32-114BD0376169}"/>
              </a:ext>
            </a:extLst>
          </p:cNvPr>
          <p:cNvSpPr>
            <a:spLocks noGrp="1"/>
          </p:cNvSpPr>
          <p:nvPr>
            <p:ph type="sldNum" sz="quarter" idx="12"/>
          </p:nvPr>
        </p:nvSpPr>
        <p:spPr/>
        <p:txBody>
          <a:bodyPr/>
          <a:lstStyle/>
          <a:p>
            <a:fld id="{DB6611FD-BF22-408E-831E-8476D4870861}" type="slidenum">
              <a:rPr lang="en-US" smtClean="0"/>
              <a:t>‹#›</a:t>
            </a:fld>
            <a:endParaRPr lang="en-US"/>
          </a:p>
        </p:txBody>
      </p:sp>
    </p:spTree>
    <p:extLst>
      <p:ext uri="{BB962C8B-B14F-4D97-AF65-F5344CB8AC3E}">
        <p14:creationId xmlns:p14="http://schemas.microsoft.com/office/powerpoint/2010/main" val="3237688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D9CBEB-88CC-4C29-99AE-8FEF00E05A07}"/>
              </a:ext>
            </a:extLst>
          </p:cNvPr>
          <p:cNvSpPr>
            <a:spLocks noGrp="1"/>
          </p:cNvSpPr>
          <p:nvPr>
            <p:ph type="dt" sz="half" idx="10"/>
          </p:nvPr>
        </p:nvSpPr>
        <p:spPr/>
        <p:txBody>
          <a:bodyPr/>
          <a:lstStyle/>
          <a:p>
            <a:fld id="{14CC58FE-877B-47EA-A2F7-46896AA03849}" type="datetimeFigureOut">
              <a:rPr lang="en-US" smtClean="0"/>
              <a:t>3/30/2022</a:t>
            </a:fld>
            <a:endParaRPr lang="en-US"/>
          </a:p>
        </p:txBody>
      </p:sp>
      <p:sp>
        <p:nvSpPr>
          <p:cNvPr id="3" name="Footer Placeholder 2">
            <a:extLst>
              <a:ext uri="{FF2B5EF4-FFF2-40B4-BE49-F238E27FC236}">
                <a16:creationId xmlns:a16="http://schemas.microsoft.com/office/drawing/2014/main" id="{00392DC0-9545-41FF-9092-C62A2459C3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0D5E45-88BB-4E25-B1F7-BD915943D2EA}"/>
              </a:ext>
            </a:extLst>
          </p:cNvPr>
          <p:cNvSpPr>
            <a:spLocks noGrp="1"/>
          </p:cNvSpPr>
          <p:nvPr>
            <p:ph type="sldNum" sz="quarter" idx="12"/>
          </p:nvPr>
        </p:nvSpPr>
        <p:spPr/>
        <p:txBody>
          <a:bodyPr/>
          <a:lstStyle/>
          <a:p>
            <a:fld id="{DB6611FD-BF22-408E-831E-8476D4870861}" type="slidenum">
              <a:rPr lang="en-US" smtClean="0"/>
              <a:t>‹#›</a:t>
            </a:fld>
            <a:endParaRPr lang="en-US"/>
          </a:p>
        </p:txBody>
      </p:sp>
    </p:spTree>
    <p:extLst>
      <p:ext uri="{BB962C8B-B14F-4D97-AF65-F5344CB8AC3E}">
        <p14:creationId xmlns:p14="http://schemas.microsoft.com/office/powerpoint/2010/main" val="4189156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33639-F361-4ED1-B403-89A85DD87B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D2630F-A60D-41B8-AFAC-3161627E92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62B5DD-8B2B-492F-859E-0B5EABF0B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448323-47BF-4505-B721-BC612E7D781A}"/>
              </a:ext>
            </a:extLst>
          </p:cNvPr>
          <p:cNvSpPr>
            <a:spLocks noGrp="1"/>
          </p:cNvSpPr>
          <p:nvPr>
            <p:ph type="dt" sz="half" idx="10"/>
          </p:nvPr>
        </p:nvSpPr>
        <p:spPr/>
        <p:txBody>
          <a:bodyPr/>
          <a:lstStyle/>
          <a:p>
            <a:fld id="{14CC58FE-877B-47EA-A2F7-46896AA03849}" type="datetimeFigureOut">
              <a:rPr lang="en-US" smtClean="0"/>
              <a:t>3/30/2022</a:t>
            </a:fld>
            <a:endParaRPr lang="en-US"/>
          </a:p>
        </p:txBody>
      </p:sp>
      <p:sp>
        <p:nvSpPr>
          <p:cNvPr id="6" name="Footer Placeholder 5">
            <a:extLst>
              <a:ext uri="{FF2B5EF4-FFF2-40B4-BE49-F238E27FC236}">
                <a16:creationId xmlns:a16="http://schemas.microsoft.com/office/drawing/2014/main" id="{A68965FB-A6BF-4C9B-8BDB-20EFD4F8C5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BBE833-8B1B-4541-BA6B-289A8ABA3811}"/>
              </a:ext>
            </a:extLst>
          </p:cNvPr>
          <p:cNvSpPr>
            <a:spLocks noGrp="1"/>
          </p:cNvSpPr>
          <p:nvPr>
            <p:ph type="sldNum" sz="quarter" idx="12"/>
          </p:nvPr>
        </p:nvSpPr>
        <p:spPr/>
        <p:txBody>
          <a:bodyPr/>
          <a:lstStyle/>
          <a:p>
            <a:fld id="{DB6611FD-BF22-408E-831E-8476D4870861}" type="slidenum">
              <a:rPr lang="en-US" smtClean="0"/>
              <a:t>‹#›</a:t>
            </a:fld>
            <a:endParaRPr lang="en-US"/>
          </a:p>
        </p:txBody>
      </p:sp>
    </p:spTree>
    <p:extLst>
      <p:ext uri="{BB962C8B-B14F-4D97-AF65-F5344CB8AC3E}">
        <p14:creationId xmlns:p14="http://schemas.microsoft.com/office/powerpoint/2010/main" val="2623886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DDF12-405D-4B7B-9EB6-0910EB9528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93DC14-CAA0-43D3-A2CA-8E6989538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387EA-1544-4FE6-8837-403E2597DCA1}"/>
              </a:ext>
            </a:extLst>
          </p:cNvPr>
          <p:cNvSpPr>
            <a:spLocks noGrp="1"/>
          </p:cNvSpPr>
          <p:nvPr>
            <p:ph type="dt" sz="half" idx="10"/>
          </p:nvPr>
        </p:nvSpPr>
        <p:spPr/>
        <p:txBody>
          <a:bodyPr/>
          <a:lstStyle/>
          <a:p>
            <a:fld id="{7FA4E599-57E4-4CBE-B031-BCCF2F3A4327}" type="datetime1">
              <a:rPr lang="en-US" smtClean="0"/>
              <a:t>3/30/2022</a:t>
            </a:fld>
            <a:endParaRPr lang="en-US"/>
          </a:p>
        </p:txBody>
      </p:sp>
      <p:sp>
        <p:nvSpPr>
          <p:cNvPr id="5" name="Footer Placeholder 4">
            <a:extLst>
              <a:ext uri="{FF2B5EF4-FFF2-40B4-BE49-F238E27FC236}">
                <a16:creationId xmlns:a16="http://schemas.microsoft.com/office/drawing/2014/main" id="{E7E44395-7C35-4D03-AAD9-88A14DF3C1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270B99-10EC-40E4-80C3-6124BD0BB24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83495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41328-FACA-4C54-AA12-9FD4DD8BF3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762F09-1029-4F75-BFD3-3D832B742D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797B56-EC97-4267-BE89-4EC1D9558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D987AA-E59D-40F1-96B7-2741B833E3EE}"/>
              </a:ext>
            </a:extLst>
          </p:cNvPr>
          <p:cNvSpPr>
            <a:spLocks noGrp="1"/>
          </p:cNvSpPr>
          <p:nvPr>
            <p:ph type="dt" sz="half" idx="10"/>
          </p:nvPr>
        </p:nvSpPr>
        <p:spPr/>
        <p:txBody>
          <a:bodyPr/>
          <a:lstStyle/>
          <a:p>
            <a:fld id="{14CC58FE-877B-47EA-A2F7-46896AA03849}" type="datetimeFigureOut">
              <a:rPr lang="en-US" smtClean="0"/>
              <a:t>3/30/2022</a:t>
            </a:fld>
            <a:endParaRPr lang="en-US"/>
          </a:p>
        </p:txBody>
      </p:sp>
      <p:sp>
        <p:nvSpPr>
          <p:cNvPr id="6" name="Footer Placeholder 5">
            <a:extLst>
              <a:ext uri="{FF2B5EF4-FFF2-40B4-BE49-F238E27FC236}">
                <a16:creationId xmlns:a16="http://schemas.microsoft.com/office/drawing/2014/main" id="{E5CC14D9-9478-401E-8381-2FBA7AF11B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2BB3CF-D671-4334-A051-A47099C1075A}"/>
              </a:ext>
            </a:extLst>
          </p:cNvPr>
          <p:cNvSpPr>
            <a:spLocks noGrp="1"/>
          </p:cNvSpPr>
          <p:nvPr>
            <p:ph type="sldNum" sz="quarter" idx="12"/>
          </p:nvPr>
        </p:nvSpPr>
        <p:spPr/>
        <p:txBody>
          <a:bodyPr/>
          <a:lstStyle/>
          <a:p>
            <a:fld id="{DB6611FD-BF22-408E-831E-8476D4870861}" type="slidenum">
              <a:rPr lang="en-US" smtClean="0"/>
              <a:t>‹#›</a:t>
            </a:fld>
            <a:endParaRPr lang="en-US"/>
          </a:p>
        </p:txBody>
      </p:sp>
    </p:spTree>
    <p:extLst>
      <p:ext uri="{BB962C8B-B14F-4D97-AF65-F5344CB8AC3E}">
        <p14:creationId xmlns:p14="http://schemas.microsoft.com/office/powerpoint/2010/main" val="2282183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5962-8BC9-4FD1-AE41-CA9004783C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7AFD77-A52E-4879-B6FE-4102FC15371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F10357-9E63-43E3-8FD1-0DE5FDE87512}"/>
              </a:ext>
            </a:extLst>
          </p:cNvPr>
          <p:cNvSpPr>
            <a:spLocks noGrp="1"/>
          </p:cNvSpPr>
          <p:nvPr>
            <p:ph type="dt" sz="half" idx="10"/>
          </p:nvPr>
        </p:nvSpPr>
        <p:spPr/>
        <p:txBody>
          <a:bodyPr/>
          <a:lstStyle/>
          <a:p>
            <a:fld id="{14CC58FE-877B-47EA-A2F7-46896AA03849}" type="datetimeFigureOut">
              <a:rPr lang="en-US" smtClean="0"/>
              <a:t>3/30/2022</a:t>
            </a:fld>
            <a:endParaRPr lang="en-US"/>
          </a:p>
        </p:txBody>
      </p:sp>
      <p:sp>
        <p:nvSpPr>
          <p:cNvPr id="5" name="Footer Placeholder 4">
            <a:extLst>
              <a:ext uri="{FF2B5EF4-FFF2-40B4-BE49-F238E27FC236}">
                <a16:creationId xmlns:a16="http://schemas.microsoft.com/office/drawing/2014/main" id="{72AA9050-A25C-48C5-9611-E80EDB3820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5371F-EEE8-4D0D-8F54-88AB0E2A16ED}"/>
              </a:ext>
            </a:extLst>
          </p:cNvPr>
          <p:cNvSpPr>
            <a:spLocks noGrp="1"/>
          </p:cNvSpPr>
          <p:nvPr>
            <p:ph type="sldNum" sz="quarter" idx="12"/>
          </p:nvPr>
        </p:nvSpPr>
        <p:spPr/>
        <p:txBody>
          <a:bodyPr/>
          <a:lstStyle/>
          <a:p>
            <a:fld id="{DB6611FD-BF22-408E-831E-8476D4870861}" type="slidenum">
              <a:rPr lang="en-US" smtClean="0"/>
              <a:t>‹#›</a:t>
            </a:fld>
            <a:endParaRPr lang="en-US"/>
          </a:p>
        </p:txBody>
      </p:sp>
    </p:spTree>
    <p:extLst>
      <p:ext uri="{BB962C8B-B14F-4D97-AF65-F5344CB8AC3E}">
        <p14:creationId xmlns:p14="http://schemas.microsoft.com/office/powerpoint/2010/main" val="18783853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67402E-E0F0-4AE8-81A8-AC49598975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520681-9B00-40D4-998B-889454C36AD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90C45-8C53-43E7-B17F-DC8967EB9513}"/>
              </a:ext>
            </a:extLst>
          </p:cNvPr>
          <p:cNvSpPr>
            <a:spLocks noGrp="1"/>
          </p:cNvSpPr>
          <p:nvPr>
            <p:ph type="dt" sz="half" idx="10"/>
          </p:nvPr>
        </p:nvSpPr>
        <p:spPr/>
        <p:txBody>
          <a:bodyPr/>
          <a:lstStyle/>
          <a:p>
            <a:fld id="{14CC58FE-877B-47EA-A2F7-46896AA03849}" type="datetimeFigureOut">
              <a:rPr lang="en-US" smtClean="0"/>
              <a:t>3/30/2022</a:t>
            </a:fld>
            <a:endParaRPr lang="en-US"/>
          </a:p>
        </p:txBody>
      </p:sp>
      <p:sp>
        <p:nvSpPr>
          <p:cNvPr id="5" name="Footer Placeholder 4">
            <a:extLst>
              <a:ext uri="{FF2B5EF4-FFF2-40B4-BE49-F238E27FC236}">
                <a16:creationId xmlns:a16="http://schemas.microsoft.com/office/drawing/2014/main" id="{FB3C5A97-CBF2-4D58-AC06-EA931DBC77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8CAAE4-8029-405D-9FCE-C3F5101C3483}"/>
              </a:ext>
            </a:extLst>
          </p:cNvPr>
          <p:cNvSpPr>
            <a:spLocks noGrp="1"/>
          </p:cNvSpPr>
          <p:nvPr>
            <p:ph type="sldNum" sz="quarter" idx="12"/>
          </p:nvPr>
        </p:nvSpPr>
        <p:spPr/>
        <p:txBody>
          <a:bodyPr/>
          <a:lstStyle/>
          <a:p>
            <a:fld id="{DB6611FD-BF22-408E-831E-8476D4870861}" type="slidenum">
              <a:rPr lang="en-US" smtClean="0"/>
              <a:t>‹#›</a:t>
            </a:fld>
            <a:endParaRPr lang="en-US"/>
          </a:p>
        </p:txBody>
      </p:sp>
    </p:spTree>
    <p:extLst>
      <p:ext uri="{BB962C8B-B14F-4D97-AF65-F5344CB8AC3E}">
        <p14:creationId xmlns:p14="http://schemas.microsoft.com/office/powerpoint/2010/main" val="1001792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23983-2815-4A9F-8956-B0B4BBC75B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274F16-FC67-40AB-AA07-E4A88C6AEB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ED09AD-9D32-4927-BA8A-C2DB3353E3A9}"/>
              </a:ext>
            </a:extLst>
          </p:cNvPr>
          <p:cNvSpPr>
            <a:spLocks noGrp="1"/>
          </p:cNvSpPr>
          <p:nvPr>
            <p:ph type="dt" sz="half" idx="10"/>
          </p:nvPr>
        </p:nvSpPr>
        <p:spPr/>
        <p:txBody>
          <a:bodyPr/>
          <a:lstStyle/>
          <a:p>
            <a:fld id="{B13A1E12-4613-4425-A3EB-5EF3CB3EC80F}" type="datetimeFigureOut">
              <a:rPr lang="en-US" smtClean="0"/>
              <a:t>3/30/2022</a:t>
            </a:fld>
            <a:endParaRPr lang="en-US" dirty="0"/>
          </a:p>
        </p:txBody>
      </p:sp>
      <p:sp>
        <p:nvSpPr>
          <p:cNvPr id="5" name="Footer Placeholder 4">
            <a:extLst>
              <a:ext uri="{FF2B5EF4-FFF2-40B4-BE49-F238E27FC236}">
                <a16:creationId xmlns:a16="http://schemas.microsoft.com/office/drawing/2014/main" id="{396B2ECA-D83F-4364-8096-03109595AE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42E5536-8883-4511-989C-D4D0B32AA5A9}"/>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240703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2EC9C-D997-44D3-B0D4-29F43EEF26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DF84F-9E64-4E1C-94A3-102141B48F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81BD57-A820-4CE1-BFA5-95C3E03426D5}"/>
              </a:ext>
            </a:extLst>
          </p:cNvPr>
          <p:cNvSpPr>
            <a:spLocks noGrp="1"/>
          </p:cNvSpPr>
          <p:nvPr>
            <p:ph type="dt" sz="half" idx="10"/>
          </p:nvPr>
        </p:nvSpPr>
        <p:spPr/>
        <p:txBody>
          <a:bodyPr/>
          <a:lstStyle/>
          <a:p>
            <a:fld id="{B13A1E12-4613-4425-A3EB-5EF3CB3EC80F}" type="datetimeFigureOut">
              <a:rPr lang="en-US" smtClean="0"/>
              <a:t>3/30/2022</a:t>
            </a:fld>
            <a:endParaRPr lang="en-US" dirty="0"/>
          </a:p>
        </p:txBody>
      </p:sp>
      <p:sp>
        <p:nvSpPr>
          <p:cNvPr id="5" name="Footer Placeholder 4">
            <a:extLst>
              <a:ext uri="{FF2B5EF4-FFF2-40B4-BE49-F238E27FC236}">
                <a16:creationId xmlns:a16="http://schemas.microsoft.com/office/drawing/2014/main" id="{BFD0B026-6DAC-4E12-825E-D4CCF591C0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64861F-8202-4542-83EB-BAAB33D384F5}"/>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841227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3158-9B5D-4A6A-A53F-C3DE30FAE5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489764-0FA3-48CC-B803-1AD9115FC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0200CB7-66D9-4066-9AA6-AB6A20683E5F}"/>
              </a:ext>
            </a:extLst>
          </p:cNvPr>
          <p:cNvSpPr>
            <a:spLocks noGrp="1"/>
          </p:cNvSpPr>
          <p:nvPr>
            <p:ph type="dt" sz="half" idx="10"/>
          </p:nvPr>
        </p:nvSpPr>
        <p:spPr/>
        <p:txBody>
          <a:bodyPr/>
          <a:lstStyle/>
          <a:p>
            <a:fld id="{B13A1E12-4613-4425-A3EB-5EF3CB3EC80F}" type="datetimeFigureOut">
              <a:rPr lang="en-US" smtClean="0"/>
              <a:t>3/30/2022</a:t>
            </a:fld>
            <a:endParaRPr lang="en-US" dirty="0"/>
          </a:p>
        </p:txBody>
      </p:sp>
      <p:sp>
        <p:nvSpPr>
          <p:cNvPr id="5" name="Footer Placeholder 4">
            <a:extLst>
              <a:ext uri="{FF2B5EF4-FFF2-40B4-BE49-F238E27FC236}">
                <a16:creationId xmlns:a16="http://schemas.microsoft.com/office/drawing/2014/main" id="{2EDB6EA2-8177-46DF-952F-F5FC7BE9BE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C799A69-2016-4155-90F3-60C932988217}"/>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2414868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97B3B-1271-40C9-AB2F-272CB15B2B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82AA40-32FA-4E54-8269-D110541376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929553D-5B0F-4AA5-9292-D4232CA4A3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8FE9FD-1FB7-4993-AD6B-C20A5122AF7B}"/>
              </a:ext>
            </a:extLst>
          </p:cNvPr>
          <p:cNvSpPr>
            <a:spLocks noGrp="1"/>
          </p:cNvSpPr>
          <p:nvPr>
            <p:ph type="dt" sz="half" idx="10"/>
          </p:nvPr>
        </p:nvSpPr>
        <p:spPr/>
        <p:txBody>
          <a:bodyPr/>
          <a:lstStyle/>
          <a:p>
            <a:fld id="{B13A1E12-4613-4425-A3EB-5EF3CB3EC80F}" type="datetimeFigureOut">
              <a:rPr lang="en-US" smtClean="0"/>
              <a:t>3/30/2022</a:t>
            </a:fld>
            <a:endParaRPr lang="en-US" dirty="0"/>
          </a:p>
        </p:txBody>
      </p:sp>
      <p:sp>
        <p:nvSpPr>
          <p:cNvPr id="6" name="Footer Placeholder 5">
            <a:extLst>
              <a:ext uri="{FF2B5EF4-FFF2-40B4-BE49-F238E27FC236}">
                <a16:creationId xmlns:a16="http://schemas.microsoft.com/office/drawing/2014/main" id="{76E1DD9A-F4D3-4E8C-8034-731E0DA235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9B0DC23-F012-4E68-B49D-94EDB12A610B}"/>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275603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9AFA6-B1A1-410C-96A7-11FDC3E239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58B321-4B2E-4EB6-9D56-616AD968C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DEC5CD5-01EB-426B-90B2-18C254A9FF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EF0478-1207-40E7-A37F-C36B277241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3E7F25-BC3B-4658-846B-215F86C1E5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B07B36-13F8-44E3-8182-0788A8C4818F}"/>
              </a:ext>
            </a:extLst>
          </p:cNvPr>
          <p:cNvSpPr>
            <a:spLocks noGrp="1"/>
          </p:cNvSpPr>
          <p:nvPr>
            <p:ph type="dt" sz="half" idx="10"/>
          </p:nvPr>
        </p:nvSpPr>
        <p:spPr/>
        <p:txBody>
          <a:bodyPr/>
          <a:lstStyle/>
          <a:p>
            <a:fld id="{B13A1E12-4613-4425-A3EB-5EF3CB3EC80F}" type="datetimeFigureOut">
              <a:rPr lang="en-US" smtClean="0"/>
              <a:t>3/30/2022</a:t>
            </a:fld>
            <a:endParaRPr lang="en-US" dirty="0"/>
          </a:p>
        </p:txBody>
      </p:sp>
      <p:sp>
        <p:nvSpPr>
          <p:cNvPr id="8" name="Footer Placeholder 7">
            <a:extLst>
              <a:ext uri="{FF2B5EF4-FFF2-40B4-BE49-F238E27FC236}">
                <a16:creationId xmlns:a16="http://schemas.microsoft.com/office/drawing/2014/main" id="{4C18E591-A0CB-49C0-8AA7-7113A40BEA8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B6070BE-9424-44CD-97F0-A778DA0F1234}"/>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0712257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F710-E57D-4C74-A49E-16882A8C72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7730C0-ED7A-42E5-A240-B34F827A25D8}"/>
              </a:ext>
            </a:extLst>
          </p:cNvPr>
          <p:cNvSpPr>
            <a:spLocks noGrp="1"/>
          </p:cNvSpPr>
          <p:nvPr>
            <p:ph type="dt" sz="half" idx="10"/>
          </p:nvPr>
        </p:nvSpPr>
        <p:spPr/>
        <p:txBody>
          <a:bodyPr/>
          <a:lstStyle/>
          <a:p>
            <a:fld id="{B13A1E12-4613-4425-A3EB-5EF3CB3EC80F}" type="datetimeFigureOut">
              <a:rPr lang="en-US" smtClean="0"/>
              <a:t>3/30/2022</a:t>
            </a:fld>
            <a:endParaRPr lang="en-US" dirty="0"/>
          </a:p>
        </p:txBody>
      </p:sp>
      <p:sp>
        <p:nvSpPr>
          <p:cNvPr id="4" name="Footer Placeholder 3">
            <a:extLst>
              <a:ext uri="{FF2B5EF4-FFF2-40B4-BE49-F238E27FC236}">
                <a16:creationId xmlns:a16="http://schemas.microsoft.com/office/drawing/2014/main" id="{569F07CF-6A3D-48F3-9961-C1B037A4BE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E528F4-B63F-41D5-BA7E-7C491BBD1F96}"/>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1223728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076114-F985-43A1-AF8A-94426EAD19DD}"/>
              </a:ext>
            </a:extLst>
          </p:cNvPr>
          <p:cNvSpPr>
            <a:spLocks noGrp="1"/>
          </p:cNvSpPr>
          <p:nvPr>
            <p:ph type="dt" sz="half" idx="10"/>
          </p:nvPr>
        </p:nvSpPr>
        <p:spPr/>
        <p:txBody>
          <a:bodyPr/>
          <a:lstStyle/>
          <a:p>
            <a:fld id="{B13A1E12-4613-4425-A3EB-5EF3CB3EC80F}" type="datetimeFigureOut">
              <a:rPr lang="en-US" smtClean="0"/>
              <a:t>3/30/2022</a:t>
            </a:fld>
            <a:endParaRPr lang="en-US" dirty="0"/>
          </a:p>
        </p:txBody>
      </p:sp>
      <p:sp>
        <p:nvSpPr>
          <p:cNvPr id="3" name="Footer Placeholder 2">
            <a:extLst>
              <a:ext uri="{FF2B5EF4-FFF2-40B4-BE49-F238E27FC236}">
                <a16:creationId xmlns:a16="http://schemas.microsoft.com/office/drawing/2014/main" id="{EBCA5E9B-809A-469C-BC47-6ED17FFFA8B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D714CB-D9DF-4456-AFDA-6F968E71AF94}"/>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533508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FD3A5-2400-46AF-821D-88E71C0083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077C90-E986-4903-9084-0881143126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8ACBE3-B14A-48D1-87DE-59072AEAD20D}"/>
              </a:ext>
            </a:extLst>
          </p:cNvPr>
          <p:cNvSpPr>
            <a:spLocks noGrp="1"/>
          </p:cNvSpPr>
          <p:nvPr>
            <p:ph type="dt" sz="half" idx="10"/>
          </p:nvPr>
        </p:nvSpPr>
        <p:spPr/>
        <p:txBody>
          <a:bodyPr/>
          <a:lstStyle/>
          <a:p>
            <a:fld id="{7AA9441B-69B6-4591-8EC2-04AEB1B86A3A}" type="datetime1">
              <a:rPr lang="en-US" smtClean="0"/>
              <a:t>3/30/2022</a:t>
            </a:fld>
            <a:endParaRPr lang="en-US"/>
          </a:p>
        </p:txBody>
      </p:sp>
      <p:sp>
        <p:nvSpPr>
          <p:cNvPr id="5" name="Footer Placeholder 4">
            <a:extLst>
              <a:ext uri="{FF2B5EF4-FFF2-40B4-BE49-F238E27FC236}">
                <a16:creationId xmlns:a16="http://schemas.microsoft.com/office/drawing/2014/main" id="{5EDCE075-EC93-4DCD-8650-19741DAEF2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B8AD7C-942C-4504-98B9-EAB9229F7DB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8244009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24E93-E09E-4CBF-BBB6-BB0835F4F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7B6485-8666-4E85-B8B6-54645A613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CB403D-5012-4302-BCA8-DE79545898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674F20-61A1-4174-8F97-46AD94DCB3DC}"/>
              </a:ext>
            </a:extLst>
          </p:cNvPr>
          <p:cNvSpPr>
            <a:spLocks noGrp="1"/>
          </p:cNvSpPr>
          <p:nvPr>
            <p:ph type="dt" sz="half" idx="10"/>
          </p:nvPr>
        </p:nvSpPr>
        <p:spPr/>
        <p:txBody>
          <a:bodyPr/>
          <a:lstStyle/>
          <a:p>
            <a:fld id="{B13A1E12-4613-4425-A3EB-5EF3CB3EC80F}" type="datetimeFigureOut">
              <a:rPr lang="en-US" smtClean="0"/>
              <a:t>3/30/2022</a:t>
            </a:fld>
            <a:endParaRPr lang="en-US" dirty="0"/>
          </a:p>
        </p:txBody>
      </p:sp>
      <p:sp>
        <p:nvSpPr>
          <p:cNvPr id="6" name="Footer Placeholder 5">
            <a:extLst>
              <a:ext uri="{FF2B5EF4-FFF2-40B4-BE49-F238E27FC236}">
                <a16:creationId xmlns:a16="http://schemas.microsoft.com/office/drawing/2014/main" id="{2ED01422-718B-45BC-8E34-7E0491D75F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C049A8A-1336-4DCF-89FF-666F764CB76B}"/>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6454062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A7AC-4A4C-4EB4-A316-BC796B7E0D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67AAC4-53C8-48BD-9AB9-27DCAA21A1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423D5C-69BA-4634-9CF7-92D7493F7D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C51A43-CC0D-4F30-BA68-D9FE13C98DEC}"/>
              </a:ext>
            </a:extLst>
          </p:cNvPr>
          <p:cNvSpPr>
            <a:spLocks noGrp="1"/>
          </p:cNvSpPr>
          <p:nvPr>
            <p:ph type="dt" sz="half" idx="10"/>
          </p:nvPr>
        </p:nvSpPr>
        <p:spPr/>
        <p:txBody>
          <a:bodyPr/>
          <a:lstStyle/>
          <a:p>
            <a:fld id="{B13A1E12-4613-4425-A3EB-5EF3CB3EC80F}" type="datetimeFigureOut">
              <a:rPr lang="en-US" smtClean="0"/>
              <a:t>3/30/2022</a:t>
            </a:fld>
            <a:endParaRPr lang="en-US" dirty="0"/>
          </a:p>
        </p:txBody>
      </p:sp>
      <p:sp>
        <p:nvSpPr>
          <p:cNvPr id="6" name="Footer Placeholder 5">
            <a:extLst>
              <a:ext uri="{FF2B5EF4-FFF2-40B4-BE49-F238E27FC236}">
                <a16:creationId xmlns:a16="http://schemas.microsoft.com/office/drawing/2014/main" id="{DB28B61A-3F45-4C50-B927-89E4B1F25BF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ECE3F26-E4DC-47F9-BEE9-F38D220E196C}"/>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317636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86EFD-DCEF-4F96-8B42-28CDD77147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12D24E-EA45-4861-8ED4-5D17C10DAA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02C13D-9680-4D3E-9398-44A961093F8C}"/>
              </a:ext>
            </a:extLst>
          </p:cNvPr>
          <p:cNvSpPr>
            <a:spLocks noGrp="1"/>
          </p:cNvSpPr>
          <p:nvPr>
            <p:ph type="dt" sz="half" idx="10"/>
          </p:nvPr>
        </p:nvSpPr>
        <p:spPr/>
        <p:txBody>
          <a:bodyPr/>
          <a:lstStyle/>
          <a:p>
            <a:fld id="{B13A1E12-4613-4425-A3EB-5EF3CB3EC80F}" type="datetimeFigureOut">
              <a:rPr lang="en-US" smtClean="0"/>
              <a:t>3/30/2022</a:t>
            </a:fld>
            <a:endParaRPr lang="en-US" dirty="0"/>
          </a:p>
        </p:txBody>
      </p:sp>
      <p:sp>
        <p:nvSpPr>
          <p:cNvPr id="5" name="Footer Placeholder 4">
            <a:extLst>
              <a:ext uri="{FF2B5EF4-FFF2-40B4-BE49-F238E27FC236}">
                <a16:creationId xmlns:a16="http://schemas.microsoft.com/office/drawing/2014/main" id="{9FE47BAF-4B19-4F44-829C-AE19822C454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A29BE9-06A2-483D-8C4B-C27E1ABCFF6F}"/>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20431850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CCD644-63C3-41E9-9424-CDAD847A61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DBE644-D253-46DE-99CA-49B9E95DE4D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27510B-9AF7-4DE8-9E20-BE1C34E87871}"/>
              </a:ext>
            </a:extLst>
          </p:cNvPr>
          <p:cNvSpPr>
            <a:spLocks noGrp="1"/>
          </p:cNvSpPr>
          <p:nvPr>
            <p:ph type="dt" sz="half" idx="10"/>
          </p:nvPr>
        </p:nvSpPr>
        <p:spPr/>
        <p:txBody>
          <a:bodyPr/>
          <a:lstStyle/>
          <a:p>
            <a:fld id="{B13A1E12-4613-4425-A3EB-5EF3CB3EC80F}" type="datetimeFigureOut">
              <a:rPr lang="en-US" smtClean="0"/>
              <a:t>3/30/2022</a:t>
            </a:fld>
            <a:endParaRPr lang="en-US" dirty="0"/>
          </a:p>
        </p:txBody>
      </p:sp>
      <p:sp>
        <p:nvSpPr>
          <p:cNvPr id="5" name="Footer Placeholder 4">
            <a:extLst>
              <a:ext uri="{FF2B5EF4-FFF2-40B4-BE49-F238E27FC236}">
                <a16:creationId xmlns:a16="http://schemas.microsoft.com/office/drawing/2014/main" id="{2BE60797-97C5-489D-BAEB-03C3DD0AF2B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EEC253F-2CA6-4914-8391-77B37062AA13}"/>
              </a:ext>
            </a:extLst>
          </p:cNvPr>
          <p:cNvSpPr>
            <a:spLocks noGrp="1"/>
          </p:cNvSpPr>
          <p:nvPr>
            <p:ph type="sldNum" sz="quarter" idx="12"/>
          </p:nvPr>
        </p:nvSpPr>
        <p:spPr/>
        <p:txBody>
          <a:bodyPr/>
          <a:lstStyle/>
          <a:p>
            <a:fld id="{9F60029E-86C9-4E09-A3C6-6356B4AFB000}" type="slidenum">
              <a:rPr lang="en-US" smtClean="0"/>
              <a:t>‹#›</a:t>
            </a:fld>
            <a:endParaRPr lang="en-US" dirty="0"/>
          </a:p>
        </p:txBody>
      </p:sp>
    </p:spTree>
    <p:extLst>
      <p:ext uri="{BB962C8B-B14F-4D97-AF65-F5344CB8AC3E}">
        <p14:creationId xmlns:p14="http://schemas.microsoft.com/office/powerpoint/2010/main" val="62424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4E0F7-AF2E-4450-8855-6D9A5927B9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F502C1-5368-4675-9E86-7DDAB609F8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0ACCC8-D957-418A-99AA-0BC1A579F7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D2C2BE-D52E-49F5-B063-3137ACDF585B}"/>
              </a:ext>
            </a:extLst>
          </p:cNvPr>
          <p:cNvSpPr>
            <a:spLocks noGrp="1"/>
          </p:cNvSpPr>
          <p:nvPr>
            <p:ph type="dt" sz="half" idx="10"/>
          </p:nvPr>
        </p:nvSpPr>
        <p:spPr/>
        <p:txBody>
          <a:bodyPr/>
          <a:lstStyle/>
          <a:p>
            <a:fld id="{F174156C-BB4E-45C7-8D54-95D52ED54005}" type="datetime1">
              <a:rPr lang="en-US" smtClean="0"/>
              <a:t>3/30/2022</a:t>
            </a:fld>
            <a:endParaRPr lang="en-US"/>
          </a:p>
        </p:txBody>
      </p:sp>
      <p:sp>
        <p:nvSpPr>
          <p:cNvPr id="6" name="Footer Placeholder 5">
            <a:extLst>
              <a:ext uri="{FF2B5EF4-FFF2-40B4-BE49-F238E27FC236}">
                <a16:creationId xmlns:a16="http://schemas.microsoft.com/office/drawing/2014/main" id="{74809780-EFA1-4C27-BAF8-09324F082A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2B342E-A2D1-413F-AAE1-8C0000F2128A}"/>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48470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9B04A-8E2F-4241-BED3-CFD3498046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0F48D3-1BD4-4404-8344-DFF677025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4A06B3-F02F-4E63-AD13-F54C80AAE6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8616A2-E639-4A94-B2C0-E95206AD7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C8845C-8C80-4E75-A656-A71267DCA4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8940D5-BD55-4A54-BF17-9B12CCAF8AD3}"/>
              </a:ext>
            </a:extLst>
          </p:cNvPr>
          <p:cNvSpPr>
            <a:spLocks noGrp="1"/>
          </p:cNvSpPr>
          <p:nvPr>
            <p:ph type="dt" sz="half" idx="10"/>
          </p:nvPr>
        </p:nvSpPr>
        <p:spPr/>
        <p:txBody>
          <a:bodyPr/>
          <a:lstStyle/>
          <a:p>
            <a:fld id="{DC4C4712-68FA-412C-B502-12396459908F}" type="datetime1">
              <a:rPr lang="en-US" smtClean="0"/>
              <a:t>3/30/2022</a:t>
            </a:fld>
            <a:endParaRPr lang="en-US"/>
          </a:p>
        </p:txBody>
      </p:sp>
      <p:sp>
        <p:nvSpPr>
          <p:cNvPr id="8" name="Footer Placeholder 7">
            <a:extLst>
              <a:ext uri="{FF2B5EF4-FFF2-40B4-BE49-F238E27FC236}">
                <a16:creationId xmlns:a16="http://schemas.microsoft.com/office/drawing/2014/main" id="{6806C49A-362A-471D-BA93-5050D34E75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5F337F-052C-4352-A548-1DD55D286323}"/>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297033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DBEDD-03A6-474D-AC03-46E0210C5E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D4EEA3-9743-497E-90F8-5B282AD4B800}"/>
              </a:ext>
            </a:extLst>
          </p:cNvPr>
          <p:cNvSpPr>
            <a:spLocks noGrp="1"/>
          </p:cNvSpPr>
          <p:nvPr>
            <p:ph type="dt" sz="half" idx="10"/>
          </p:nvPr>
        </p:nvSpPr>
        <p:spPr/>
        <p:txBody>
          <a:bodyPr/>
          <a:lstStyle/>
          <a:p>
            <a:fld id="{56034B31-F09E-4E16-9BD5-FBDC757198D6}" type="datetime1">
              <a:rPr lang="en-US" smtClean="0"/>
              <a:t>3/30/2022</a:t>
            </a:fld>
            <a:endParaRPr lang="en-US"/>
          </a:p>
        </p:txBody>
      </p:sp>
      <p:sp>
        <p:nvSpPr>
          <p:cNvPr id="4" name="Footer Placeholder 3">
            <a:extLst>
              <a:ext uri="{FF2B5EF4-FFF2-40B4-BE49-F238E27FC236}">
                <a16:creationId xmlns:a16="http://schemas.microsoft.com/office/drawing/2014/main" id="{278EE103-A1D1-4623-80C2-575B4739AB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A4985D-DE74-4ABB-A98C-0F17B282CA71}"/>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20922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FCC4B0-71E6-4C5B-A576-F9D02F6EF97C}"/>
              </a:ext>
            </a:extLst>
          </p:cNvPr>
          <p:cNvSpPr>
            <a:spLocks noGrp="1"/>
          </p:cNvSpPr>
          <p:nvPr>
            <p:ph type="dt" sz="half" idx="10"/>
          </p:nvPr>
        </p:nvSpPr>
        <p:spPr/>
        <p:txBody>
          <a:bodyPr/>
          <a:lstStyle/>
          <a:p>
            <a:fld id="{89A3C427-B5FC-4CF0-AD9E-D391A8C88E76}" type="datetime1">
              <a:rPr lang="en-US" smtClean="0"/>
              <a:t>3/30/2022</a:t>
            </a:fld>
            <a:endParaRPr lang="en-US"/>
          </a:p>
        </p:txBody>
      </p:sp>
      <p:sp>
        <p:nvSpPr>
          <p:cNvPr id="3" name="Footer Placeholder 2">
            <a:extLst>
              <a:ext uri="{FF2B5EF4-FFF2-40B4-BE49-F238E27FC236}">
                <a16:creationId xmlns:a16="http://schemas.microsoft.com/office/drawing/2014/main" id="{5ACEF7B6-25BF-488D-9DCB-11034399B1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1B416-E134-487D-8D49-BB51612672FB}"/>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187635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3D203-D016-43A9-AF0F-7C977C9D7C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5CC6EC-DE48-41DC-981B-05B2F8DD16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33365D-0E75-47BA-A683-943A1997B6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4A7E7A-3179-4BAA-8A75-E501FC0FC582}"/>
              </a:ext>
            </a:extLst>
          </p:cNvPr>
          <p:cNvSpPr>
            <a:spLocks noGrp="1"/>
          </p:cNvSpPr>
          <p:nvPr>
            <p:ph type="dt" sz="half" idx="10"/>
          </p:nvPr>
        </p:nvSpPr>
        <p:spPr/>
        <p:txBody>
          <a:bodyPr/>
          <a:lstStyle/>
          <a:p>
            <a:fld id="{3DBEAFCD-85C1-480A-9973-CAA13F37F53E}" type="datetime1">
              <a:rPr lang="en-US" smtClean="0"/>
              <a:t>3/30/2022</a:t>
            </a:fld>
            <a:endParaRPr lang="en-US"/>
          </a:p>
        </p:txBody>
      </p:sp>
      <p:sp>
        <p:nvSpPr>
          <p:cNvPr id="6" name="Footer Placeholder 5">
            <a:extLst>
              <a:ext uri="{FF2B5EF4-FFF2-40B4-BE49-F238E27FC236}">
                <a16:creationId xmlns:a16="http://schemas.microsoft.com/office/drawing/2014/main" id="{8E23FAD9-D57D-4941-AC30-AA89AD08D9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ACCB8C-2725-40B6-BBD0-5431DE512FC4}"/>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1743815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A227-83B3-45E6-8CBC-70EEE679D4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4F1C89-399C-4EA0-B953-CF186A8D7B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22924D-18F3-4A24-AFD1-096DA4AE6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09057-A48F-4BDF-BD69-B8CBFDA4A3B7}"/>
              </a:ext>
            </a:extLst>
          </p:cNvPr>
          <p:cNvSpPr>
            <a:spLocks noGrp="1"/>
          </p:cNvSpPr>
          <p:nvPr>
            <p:ph type="dt" sz="half" idx="10"/>
          </p:nvPr>
        </p:nvSpPr>
        <p:spPr/>
        <p:txBody>
          <a:bodyPr/>
          <a:lstStyle/>
          <a:p>
            <a:fld id="{F174BC5A-292B-40BE-8168-8406C65D1174}" type="datetime1">
              <a:rPr lang="en-US" smtClean="0"/>
              <a:t>3/30/2022</a:t>
            </a:fld>
            <a:endParaRPr lang="en-US"/>
          </a:p>
        </p:txBody>
      </p:sp>
      <p:sp>
        <p:nvSpPr>
          <p:cNvPr id="6" name="Footer Placeholder 5">
            <a:extLst>
              <a:ext uri="{FF2B5EF4-FFF2-40B4-BE49-F238E27FC236}">
                <a16:creationId xmlns:a16="http://schemas.microsoft.com/office/drawing/2014/main" id="{13E45FBB-56BE-4E45-A108-7B65910C1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42CA32-5F27-42C1-8794-8747859A74B2}"/>
              </a:ext>
            </a:extLst>
          </p:cNvPr>
          <p:cNvSpPr>
            <a:spLocks noGrp="1"/>
          </p:cNvSpPr>
          <p:nvPr>
            <p:ph type="sldNum" sz="quarter" idx="12"/>
          </p:nvPr>
        </p:nvSpPr>
        <p:spPr/>
        <p:txBody>
          <a:bodyPr/>
          <a:lstStyle/>
          <a:p>
            <a:fld id="{F850A357-A51B-4CFC-9187-672DAAD82F39}" type="slidenum">
              <a:rPr lang="en-US" smtClean="0"/>
              <a:t>‹#›</a:t>
            </a:fld>
            <a:endParaRPr lang="en-US"/>
          </a:p>
        </p:txBody>
      </p:sp>
    </p:spTree>
    <p:extLst>
      <p:ext uri="{BB962C8B-B14F-4D97-AF65-F5344CB8AC3E}">
        <p14:creationId xmlns:p14="http://schemas.microsoft.com/office/powerpoint/2010/main" val="3877306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77649-C81B-4899-8BB5-0C8C668CA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4650B7-45AD-4B6E-800F-F81B8A5EEC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9D3A4E-9BAB-41BE-8CC6-DEEB4F70F3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BD6BA-E7B7-473B-B3F1-6344AFEB70C7}" type="datetime1">
              <a:rPr lang="en-US" smtClean="0"/>
              <a:t>3/30/2022</a:t>
            </a:fld>
            <a:endParaRPr lang="en-US"/>
          </a:p>
        </p:txBody>
      </p:sp>
      <p:sp>
        <p:nvSpPr>
          <p:cNvPr id="5" name="Footer Placeholder 4">
            <a:extLst>
              <a:ext uri="{FF2B5EF4-FFF2-40B4-BE49-F238E27FC236}">
                <a16:creationId xmlns:a16="http://schemas.microsoft.com/office/drawing/2014/main" id="{C651CD5E-EE39-40E1-9172-6414CE292D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03F137-783F-4876-8D97-5C4F0ED945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50A357-A51B-4CFC-9187-672DAAD82F39}" type="slidenum">
              <a:rPr lang="en-US" smtClean="0"/>
              <a:t>‹#›</a:t>
            </a:fld>
            <a:endParaRPr lang="en-US"/>
          </a:p>
        </p:txBody>
      </p:sp>
    </p:spTree>
    <p:extLst>
      <p:ext uri="{BB962C8B-B14F-4D97-AF65-F5344CB8AC3E}">
        <p14:creationId xmlns:p14="http://schemas.microsoft.com/office/powerpoint/2010/main" val="296162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21AF88-6A8D-49DB-96C5-62A7D1FEEB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D61D9D-9664-4093-8493-0D20181E20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3B41F7-1302-4DF9-8C91-72C96E6AEE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C58FE-877B-47EA-A2F7-46896AA03849}" type="datetimeFigureOut">
              <a:rPr lang="en-US" smtClean="0"/>
              <a:t>3/30/2022</a:t>
            </a:fld>
            <a:endParaRPr lang="en-US"/>
          </a:p>
        </p:txBody>
      </p:sp>
      <p:sp>
        <p:nvSpPr>
          <p:cNvPr id="5" name="Footer Placeholder 4">
            <a:extLst>
              <a:ext uri="{FF2B5EF4-FFF2-40B4-BE49-F238E27FC236}">
                <a16:creationId xmlns:a16="http://schemas.microsoft.com/office/drawing/2014/main" id="{4BD104BA-04BC-4DE1-B8B0-F418759762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2DF251-8791-470E-80B8-A1A9EE5BD4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6611FD-BF22-408E-831E-8476D4870861}" type="slidenum">
              <a:rPr lang="en-US" smtClean="0"/>
              <a:t>‹#›</a:t>
            </a:fld>
            <a:endParaRPr lang="en-US"/>
          </a:p>
        </p:txBody>
      </p:sp>
    </p:spTree>
    <p:extLst>
      <p:ext uri="{BB962C8B-B14F-4D97-AF65-F5344CB8AC3E}">
        <p14:creationId xmlns:p14="http://schemas.microsoft.com/office/powerpoint/2010/main" val="3026060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5DCB6-1A8B-4C77-A3B5-FD311E132D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A507CF-DED1-4FB3-8EF5-63D95F3D08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F08A7F-5E01-4F97-BC49-92FB142E14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A1E12-4613-4425-A3EB-5EF3CB3EC80F}" type="datetimeFigureOut">
              <a:rPr lang="en-US" smtClean="0"/>
              <a:t>3/30/2022</a:t>
            </a:fld>
            <a:endParaRPr lang="en-US" dirty="0"/>
          </a:p>
        </p:txBody>
      </p:sp>
      <p:sp>
        <p:nvSpPr>
          <p:cNvPr id="5" name="Footer Placeholder 4">
            <a:extLst>
              <a:ext uri="{FF2B5EF4-FFF2-40B4-BE49-F238E27FC236}">
                <a16:creationId xmlns:a16="http://schemas.microsoft.com/office/drawing/2014/main" id="{FF2A6EFB-67E9-4922-A8AD-C57DFC44EF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AC5B8C-BDAA-4DE0-9B2F-8F9773F748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0029E-86C9-4E09-A3C6-6356B4AFB000}" type="slidenum">
              <a:rPr lang="en-US" smtClean="0"/>
              <a:t>‹#›</a:t>
            </a:fld>
            <a:endParaRPr lang="en-US" dirty="0"/>
          </a:p>
        </p:txBody>
      </p:sp>
    </p:spTree>
    <p:extLst>
      <p:ext uri="{BB962C8B-B14F-4D97-AF65-F5344CB8AC3E}">
        <p14:creationId xmlns:p14="http://schemas.microsoft.com/office/powerpoint/2010/main" val="2527986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enisa.europa.eu/publications/5g-cybersecurity-standards/@@download/fullRepor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5.jp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2FAF3C-F36A-4612-B00B-E737FEB1E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0" name="Freeform 5">
              <a:extLst>
                <a:ext uri="{FF2B5EF4-FFF2-40B4-BE49-F238E27FC236}">
                  <a16:creationId xmlns:a16="http://schemas.microsoft.com/office/drawing/2014/main" id="{23420AEB-7D6F-4338-9CD8-7B96376170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reeform 6">
              <a:extLst>
                <a:ext uri="{FF2B5EF4-FFF2-40B4-BE49-F238E27FC236}">
                  <a16:creationId xmlns:a16="http://schemas.microsoft.com/office/drawing/2014/main" id="{9551E9D5-67C0-42B0-9796-909C1B9DF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CB4C9E0-236E-426D-88FB-50ACF81BC9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1A11A9AC-1E25-429F-A3A8-67DED3DF45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9">
              <a:extLst>
                <a:ext uri="{FF2B5EF4-FFF2-40B4-BE49-F238E27FC236}">
                  <a16:creationId xmlns:a16="http://schemas.microsoft.com/office/drawing/2014/main" id="{66E126C4-E1AC-4DDC-87CB-5D8B4605C86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10">
              <a:extLst>
                <a:ext uri="{FF2B5EF4-FFF2-40B4-BE49-F238E27FC236}">
                  <a16:creationId xmlns:a16="http://schemas.microsoft.com/office/drawing/2014/main" id="{B1DE6C75-DCE1-4942-8E8D-ECA1D1773C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a:extLst>
                <a:ext uri="{FF2B5EF4-FFF2-40B4-BE49-F238E27FC236}">
                  <a16:creationId xmlns:a16="http://schemas.microsoft.com/office/drawing/2014/main" id="{F5459AD3-234D-4C3B-BD9C-92B3377BDB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a:extLst>
                <a:ext uri="{FF2B5EF4-FFF2-40B4-BE49-F238E27FC236}">
                  <a16:creationId xmlns:a16="http://schemas.microsoft.com/office/drawing/2014/main" id="{5593DA70-95B1-425C-BF35-F923099D6F1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a:extLst>
                <a:ext uri="{FF2B5EF4-FFF2-40B4-BE49-F238E27FC236}">
                  <a16:creationId xmlns:a16="http://schemas.microsoft.com/office/drawing/2014/main" id="{0514C5B5-A5F4-4421-879B-17D39CA644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a:extLst>
                <a:ext uri="{FF2B5EF4-FFF2-40B4-BE49-F238E27FC236}">
                  <a16:creationId xmlns:a16="http://schemas.microsoft.com/office/drawing/2014/main" id="{E165685F-E0CE-4CA0-9ECE-F8AE4F3D5EF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5">
              <a:extLst>
                <a:ext uri="{FF2B5EF4-FFF2-40B4-BE49-F238E27FC236}">
                  <a16:creationId xmlns:a16="http://schemas.microsoft.com/office/drawing/2014/main" id="{C556BC16-0C87-4FD9-A109-F5AB2056C5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a:extLst>
                <a:ext uri="{FF2B5EF4-FFF2-40B4-BE49-F238E27FC236}">
                  <a16:creationId xmlns:a16="http://schemas.microsoft.com/office/drawing/2014/main" id="{DD9A975C-A4CA-4A81-8CA9-BF5A2995F0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7">
              <a:extLst>
                <a:ext uri="{FF2B5EF4-FFF2-40B4-BE49-F238E27FC236}">
                  <a16:creationId xmlns:a16="http://schemas.microsoft.com/office/drawing/2014/main" id="{5B9767C7-72DF-4C7F-8A04-C8D67B7156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8">
              <a:extLst>
                <a:ext uri="{FF2B5EF4-FFF2-40B4-BE49-F238E27FC236}">
                  <a16:creationId xmlns:a16="http://schemas.microsoft.com/office/drawing/2014/main" id="{693F6BB9-0055-42AC-8866-E65D927550A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9">
              <a:extLst>
                <a:ext uri="{FF2B5EF4-FFF2-40B4-BE49-F238E27FC236}">
                  <a16:creationId xmlns:a16="http://schemas.microsoft.com/office/drawing/2014/main" id="{BA9A3435-1B30-4618-BB50-E0369BD075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20">
              <a:extLst>
                <a:ext uri="{FF2B5EF4-FFF2-40B4-BE49-F238E27FC236}">
                  <a16:creationId xmlns:a16="http://schemas.microsoft.com/office/drawing/2014/main" id="{2D60252F-2011-4924-81EC-B25F50634C1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21">
              <a:extLst>
                <a:ext uri="{FF2B5EF4-FFF2-40B4-BE49-F238E27FC236}">
                  <a16:creationId xmlns:a16="http://schemas.microsoft.com/office/drawing/2014/main" id="{850B7881-58E3-4C9F-9ADB-04F92D4C4D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2">
              <a:extLst>
                <a:ext uri="{FF2B5EF4-FFF2-40B4-BE49-F238E27FC236}">
                  <a16:creationId xmlns:a16="http://schemas.microsoft.com/office/drawing/2014/main" id="{FA90BB2F-2D4A-40BD-90CE-5CF30EC8D4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3">
              <a:extLst>
                <a:ext uri="{FF2B5EF4-FFF2-40B4-BE49-F238E27FC236}">
                  <a16:creationId xmlns:a16="http://schemas.microsoft.com/office/drawing/2014/main" id="{4DA0AE8C-7215-4A64-B19F-3F0F3E6A6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0" name="Isosceles Triangle 39">
            <a:extLst>
              <a:ext uri="{FF2B5EF4-FFF2-40B4-BE49-F238E27FC236}">
                <a16:creationId xmlns:a16="http://schemas.microsoft.com/office/drawing/2014/main" id="{D8DAE7B8-0656-422E-9515-E10952688A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892384" y="4386808"/>
            <a:ext cx="407233" cy="351063"/>
          </a:xfrm>
          <a:prstGeom prst="triangle">
            <a:avLst/>
          </a:prstGeom>
          <a:solidFill>
            <a:srgbClr val="FE02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3DBF6E-4C04-474B-B157-62947B9FAD0D}"/>
              </a:ext>
            </a:extLst>
          </p:cNvPr>
          <p:cNvSpPr>
            <a:spLocks noGrp="1"/>
          </p:cNvSpPr>
          <p:nvPr>
            <p:ph type="ctrTitle"/>
          </p:nvPr>
        </p:nvSpPr>
        <p:spPr>
          <a:xfrm>
            <a:off x="2048256" y="4617720"/>
            <a:ext cx="8083296" cy="941832"/>
          </a:xfrm>
        </p:spPr>
        <p:txBody>
          <a:bodyPr>
            <a:normAutofit/>
          </a:bodyPr>
          <a:lstStyle/>
          <a:p>
            <a:r>
              <a:rPr lang="en-US" sz="2000" b="1" cap="all" dirty="0">
                <a:solidFill>
                  <a:schemeClr val="accent1">
                    <a:lumMod val="75000"/>
                  </a:schemeClr>
                </a:solidFill>
                <a:latin typeface="Times New Roman" panose="02020603050405020304" pitchFamily="18" charset="0"/>
                <a:cs typeface="Times New Roman" panose="02020603050405020304" pitchFamily="18" charset="0"/>
              </a:rPr>
              <a:t>Third Meeting of THE</a:t>
            </a:r>
            <a:br>
              <a:rPr lang="en-US" sz="2000" b="1" cap="all" dirty="0">
                <a:solidFill>
                  <a:schemeClr val="accent1">
                    <a:lumMod val="75000"/>
                  </a:schemeClr>
                </a:solidFill>
                <a:latin typeface="Times New Roman" panose="02020603050405020304" pitchFamily="18" charset="0"/>
                <a:cs typeface="Times New Roman" panose="02020603050405020304" pitchFamily="18" charset="0"/>
              </a:rPr>
            </a:br>
            <a:r>
              <a:rPr lang="en-US" sz="2000" b="1" dirty="0">
                <a:solidFill>
                  <a:schemeClr val="accent1">
                    <a:lumMod val="75000"/>
                  </a:schemeClr>
                </a:solidFill>
                <a:latin typeface="Times New Roman" panose="02020603050405020304" pitchFamily="18" charset="0"/>
                <a:cs typeface="Times New Roman" panose="02020603050405020304" pitchFamily="18" charset="0"/>
              </a:rPr>
              <a:t>COMMUNICATIONS SECURITY, RELIABILITY, AND INTEROPERABILITY COUNCIL VIII</a:t>
            </a:r>
          </a:p>
        </p:txBody>
      </p:sp>
      <p:sp>
        <p:nvSpPr>
          <p:cNvPr id="3" name="Subtitle 2">
            <a:extLst>
              <a:ext uri="{FF2B5EF4-FFF2-40B4-BE49-F238E27FC236}">
                <a16:creationId xmlns:a16="http://schemas.microsoft.com/office/drawing/2014/main" id="{D5FEC7B7-8396-4E23-A4CC-C028A1808CA2}"/>
              </a:ext>
            </a:extLst>
          </p:cNvPr>
          <p:cNvSpPr>
            <a:spLocks noGrp="1"/>
          </p:cNvSpPr>
          <p:nvPr>
            <p:ph type="subTitle" idx="1"/>
          </p:nvPr>
        </p:nvSpPr>
        <p:spPr>
          <a:xfrm>
            <a:off x="2048256" y="5559552"/>
            <a:ext cx="8083296" cy="521208"/>
          </a:xfrm>
        </p:spPr>
        <p:txBody>
          <a:bodyPr>
            <a:normAutofit fontScale="55000" lnSpcReduction="20000"/>
          </a:bodyPr>
          <a:lstStyle/>
          <a:p>
            <a:endParaRPr lang="en-US" sz="2000" dirty="0"/>
          </a:p>
          <a:p>
            <a:r>
              <a:rPr lang="en-US" sz="2900" b="1" cap="small" dirty="0">
                <a:solidFill>
                  <a:srgbClr val="CC0000"/>
                </a:solidFill>
                <a:latin typeface="Times New Roman" panose="02020603050405020304" pitchFamily="18" charset="0"/>
                <a:cs typeface="Times New Roman" panose="02020603050405020304" pitchFamily="18" charset="0"/>
              </a:rPr>
              <a:t>March 30,</a:t>
            </a:r>
            <a:r>
              <a:rPr lang="en-US" sz="2900" b="1" cap="small" baseline="30000" dirty="0">
                <a:solidFill>
                  <a:srgbClr val="CC0000"/>
                </a:solidFill>
                <a:latin typeface="Times New Roman" panose="02020603050405020304" pitchFamily="18" charset="0"/>
                <a:cs typeface="Times New Roman" panose="02020603050405020304" pitchFamily="18" charset="0"/>
              </a:rPr>
              <a:t>  </a:t>
            </a:r>
            <a:r>
              <a:rPr lang="en-US" sz="2900" b="1" cap="small" dirty="0">
                <a:solidFill>
                  <a:srgbClr val="CC0000"/>
                </a:solidFill>
                <a:latin typeface="Times New Roman" panose="02020603050405020304" pitchFamily="18" charset="0"/>
                <a:cs typeface="Times New Roman" panose="02020603050405020304" pitchFamily="18" charset="0"/>
              </a:rPr>
              <a:t>2022 </a:t>
            </a:r>
          </a:p>
        </p:txBody>
      </p:sp>
      <p:sp>
        <p:nvSpPr>
          <p:cNvPr id="32" name="Rectangle 31">
            <a:extLst>
              <a:ext uri="{FF2B5EF4-FFF2-40B4-BE49-F238E27FC236}">
                <a16:creationId xmlns:a16="http://schemas.microsoft.com/office/drawing/2014/main" id="{A363DA99-BE95-4C06-82AA-917ED6556B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2847" y="954593"/>
            <a:ext cx="6086306" cy="3432215"/>
          </a:xfrm>
          <a:prstGeom prst="rect">
            <a:avLst/>
          </a:prstGeom>
          <a:solidFill>
            <a:schemeClr val="bg1"/>
          </a:solidFill>
          <a:ln w="19050">
            <a:solidFill>
              <a:srgbClr val="FE020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9F0F6BE-EB80-4A58-B1A4-B2A6B35FB210}"/>
              </a:ext>
            </a:extLst>
          </p:cNvPr>
          <p:cNvPicPr>
            <a:picLocks noChangeAspect="1"/>
          </p:cNvPicPr>
          <p:nvPr/>
        </p:nvPicPr>
        <p:blipFill rotWithShape="1">
          <a:blip r:embed="rId2"/>
          <a:srcRect t="959"/>
          <a:stretch/>
        </p:blipFill>
        <p:spPr>
          <a:xfrm>
            <a:off x="3263197" y="1107064"/>
            <a:ext cx="5760720" cy="3099816"/>
          </a:xfrm>
          <a:prstGeom prst="rect">
            <a:avLst/>
          </a:prstGeom>
        </p:spPr>
      </p:pic>
      <p:sp>
        <p:nvSpPr>
          <p:cNvPr id="6" name="Slide Number Placeholder 5">
            <a:extLst>
              <a:ext uri="{FF2B5EF4-FFF2-40B4-BE49-F238E27FC236}">
                <a16:creationId xmlns:a16="http://schemas.microsoft.com/office/drawing/2014/main" id="{A7AFF814-7F2A-426D-B50F-B767864F270D}"/>
              </a:ext>
            </a:extLst>
          </p:cNvPr>
          <p:cNvSpPr>
            <a:spLocks noGrp="1"/>
          </p:cNvSpPr>
          <p:nvPr>
            <p:ph type="sldNum" sz="quarter" idx="12"/>
          </p:nvPr>
        </p:nvSpPr>
        <p:spPr/>
        <p:txBody>
          <a:bodyPr/>
          <a:lstStyle/>
          <a:p>
            <a:fld id="{F850A357-A51B-4CFC-9187-672DAAD82F39}" type="slidenum">
              <a:rPr lang="en-US" smtClean="0"/>
              <a:t>1</a:t>
            </a:fld>
            <a:endParaRPr lang="en-US"/>
          </a:p>
        </p:txBody>
      </p:sp>
    </p:spTree>
    <p:extLst>
      <p:ext uri="{BB962C8B-B14F-4D97-AF65-F5344CB8AC3E}">
        <p14:creationId xmlns:p14="http://schemas.microsoft.com/office/powerpoint/2010/main" val="424129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746628" y="2663301"/>
            <a:ext cx="4645250" cy="2009772"/>
          </a:xfrm>
        </p:spPr>
        <p:txBody>
          <a:bodyPr vert="horz" lIns="91440" tIns="45720" rIns="91440" bIns="45720" rtlCol="0" anchor="b">
            <a:normAutofit/>
          </a:bodyPr>
          <a:lstStyle/>
          <a:p>
            <a:pPr algn="ctr"/>
            <a:r>
              <a:rPr lang="en-US" kern="1200" dirty="0">
                <a:solidFill>
                  <a:schemeClr val="bg1"/>
                </a:solidFill>
                <a:latin typeface="Times New Roman" panose="02020603050405020304" pitchFamily="18" charset="0"/>
                <a:cs typeface="Times New Roman" panose="02020603050405020304" pitchFamily="18" charset="0"/>
              </a:rPr>
              <a:t>Work Group 3 Expert Presentation Summaries</a:t>
            </a:r>
          </a:p>
        </p:txBody>
      </p:sp>
      <p:sp>
        <p:nvSpPr>
          <p:cNvPr id="15"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Content Placeholder 7">
            <a:extLst>
              <a:ext uri="{FF2B5EF4-FFF2-40B4-BE49-F238E27FC236}">
                <a16:creationId xmlns:a16="http://schemas.microsoft.com/office/drawing/2014/main" id="{1A59CB9C-642C-463D-9C10-4E5F88950A3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19382" y="1507618"/>
            <a:ext cx="4047843" cy="247459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1576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11</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418011" y="1741714"/>
            <a:ext cx="10784787" cy="4614636"/>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0" marR="0" algn="l">
              <a:spcBef>
                <a:spcPts val="0"/>
              </a:spcBef>
              <a:spcAft>
                <a:spcPts val="0"/>
              </a:spcAft>
              <a:buFont typeface="Arial" panose="020B0604020202020204" pitchFamily="34" charset="0"/>
              <a:buChar char="•"/>
            </a:pPr>
            <a:r>
              <a:rPr lang="en-US" sz="1400" dirty="0">
                <a:solidFill>
                  <a:srgbClr val="000000"/>
                </a:solidFill>
                <a:latin typeface="Times New Roman" panose="02020603050405020304" pitchFamily="18" charset="0"/>
              </a:rPr>
              <a:t>R</a:t>
            </a:r>
            <a:r>
              <a:rPr lang="en-US" sz="1400" b="0" i="0" dirty="0">
                <a:solidFill>
                  <a:srgbClr val="000000"/>
                </a:solidFill>
                <a:effectLst/>
                <a:latin typeface="Times New Roman" panose="02020603050405020304" pitchFamily="18" charset="0"/>
              </a:rPr>
              <a:t>eview of existing security vulnerabilities in the current 5G and Wi-Fi networks as a standalone network such as Layer 2 security.</a:t>
            </a:r>
            <a:endParaRPr lang="en-US" sz="1400" b="0" i="0" dirty="0">
              <a:solidFill>
                <a:srgbClr val="000000"/>
              </a:solidFill>
              <a:effectLst/>
              <a:latin typeface="Calibri" panose="020F0502020204030204" pitchFamily="34" charset="0"/>
            </a:endParaRPr>
          </a:p>
          <a:p>
            <a:pPr marL="0">
              <a:spcBef>
                <a:spcPts val="0"/>
              </a:spcBef>
            </a:pPr>
            <a:r>
              <a:rPr lang="en-US" sz="1400" dirty="0">
                <a:solidFill>
                  <a:srgbClr val="000000"/>
                </a:solidFill>
                <a:latin typeface="Times New Roman" panose="02020603050405020304" pitchFamily="18" charset="0"/>
              </a:rPr>
              <a:t>Virtualized RAN and virtualized core:</a:t>
            </a:r>
          </a:p>
          <a:p>
            <a:pPr marL="457200" lvl="1">
              <a:spcBef>
                <a:spcPts val="0"/>
              </a:spcBef>
            </a:pPr>
            <a:r>
              <a:rPr lang="en-US" sz="1400" dirty="0">
                <a:solidFill>
                  <a:srgbClr val="000000"/>
                </a:solidFill>
                <a:latin typeface="Times New Roman" panose="02020603050405020304" pitchFamily="18" charset="0"/>
              </a:rPr>
              <a:t>Most of the virtualization is currently happening on the core side. </a:t>
            </a:r>
          </a:p>
          <a:p>
            <a:pPr marL="457200" lvl="1">
              <a:spcBef>
                <a:spcPts val="0"/>
              </a:spcBef>
            </a:pPr>
            <a:r>
              <a:rPr lang="en-US" sz="1400" dirty="0">
                <a:solidFill>
                  <a:srgbClr val="000000"/>
                </a:solidFill>
                <a:latin typeface="Times New Roman" panose="02020603050405020304" pitchFamily="18" charset="0"/>
              </a:rPr>
              <a:t>Virtualized core is most vulnerable due to their big data centers with highest risk of security compared to the virtualized RAN, given RAN represents the highest portion of the network and is expensive to be fully secure.</a:t>
            </a: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Virtualization and Access Network: </a:t>
            </a:r>
          </a:p>
          <a:p>
            <a:pPr marL="457200" lvl="1">
              <a:spcBef>
                <a:spcPts val="0"/>
              </a:spcBef>
            </a:pPr>
            <a:r>
              <a:rPr lang="en-US" sz="1400" b="0" i="0" dirty="0">
                <a:solidFill>
                  <a:srgbClr val="000000"/>
                </a:solidFill>
                <a:effectLst/>
                <a:latin typeface="Times New Roman" panose="02020603050405020304" pitchFamily="18" charset="0"/>
              </a:rPr>
              <a:t>If the virtualization technologies do not</a:t>
            </a:r>
            <a:r>
              <a:rPr lang="en-US" sz="1400" dirty="0">
                <a:solidFill>
                  <a:srgbClr val="000000"/>
                </a:solidFill>
                <a:latin typeface="Times New Roman" panose="02020603050405020304" pitchFamily="18" charset="0"/>
              </a:rPr>
              <a:t> extend to the access network, it is to be contemplated as a potential risk exposing various gaps in-between. </a:t>
            </a:r>
          </a:p>
          <a:p>
            <a:pPr marL="457200" lvl="1">
              <a:spcBef>
                <a:spcPts val="0"/>
              </a:spcBef>
            </a:pPr>
            <a:r>
              <a:rPr lang="en-US" sz="1400" dirty="0">
                <a:solidFill>
                  <a:srgbClr val="000000"/>
                </a:solidFill>
                <a:latin typeface="Times New Roman" panose="02020603050405020304" pitchFamily="18" charset="0"/>
              </a:rPr>
              <a:t>Similarly, access technologies that can reach the virtualized core exposes various security threats involved with virtualization.</a:t>
            </a:r>
            <a:endParaRPr lang="en-US" sz="1400" b="0" i="0" dirty="0">
              <a:solidFill>
                <a:srgbClr val="000000"/>
              </a:solidFill>
              <a:effectLst/>
              <a:latin typeface="Times New Roman" panose="02020603050405020304" pitchFamily="18" charset="0"/>
            </a:endParaRP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Spectrum sharing with 5G, Wi-Fi, and attacker.</a:t>
            </a:r>
            <a:endParaRPr lang="en-US" sz="1400" b="0" i="0"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De-brief of various forms of authentications</a:t>
            </a:r>
            <a:r>
              <a:rPr lang="en-US" sz="1400" dirty="0">
                <a:solidFill>
                  <a:srgbClr val="000000"/>
                </a:solidFill>
                <a:latin typeface="Times New Roman" panose="02020603050405020304" pitchFamily="18" charset="0"/>
              </a:rPr>
              <a:t>, </a:t>
            </a:r>
            <a:r>
              <a:rPr lang="en-US" sz="1400" b="0" i="0" dirty="0" err="1">
                <a:solidFill>
                  <a:srgbClr val="000000"/>
                </a:solidFill>
                <a:effectLst/>
                <a:latin typeface="Times New Roman" panose="02020603050405020304" pitchFamily="18" charset="0"/>
              </a:rPr>
              <a:t>Wifi</a:t>
            </a:r>
            <a:r>
              <a:rPr lang="en-US" sz="1400" b="0" i="0" dirty="0">
                <a:solidFill>
                  <a:srgbClr val="000000"/>
                </a:solidFill>
                <a:effectLst/>
                <a:latin typeface="Times New Roman" panose="02020603050405020304" pitchFamily="18" charset="0"/>
              </a:rPr>
              <a:t> Security Vulnerabilities (WPA3), and network architecture vulnerabilities.</a:t>
            </a:r>
            <a:endParaRPr lang="en-US" sz="1400" b="0" i="0"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Different types of attacks such as downgrade attack, side-channel attack, Dragonfly handshake protocol.</a:t>
            </a:r>
            <a:endParaRPr lang="en-US" sz="1400" b="0" i="0"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Counter measures: detection and provision.</a:t>
            </a:r>
            <a:endParaRPr lang="en-US" sz="1400" b="0" i="0" dirty="0">
              <a:solidFill>
                <a:srgbClr val="000000"/>
              </a:solidFill>
              <a:effectLst/>
              <a:latin typeface="Calibri" panose="020F0502020204030204" pitchFamily="34" charset="0"/>
            </a:endParaRPr>
          </a:p>
          <a:p>
            <a:pPr marL="0" marR="0" algn="l">
              <a:spcBef>
                <a:spcPts val="0"/>
              </a:spcBef>
              <a:spcAft>
                <a:spcPts val="0"/>
              </a:spcAft>
              <a:buFont typeface="Arial" panose="020B0604020202020204" pitchFamily="34" charset="0"/>
              <a:buChar char="•"/>
            </a:pPr>
            <a:r>
              <a:rPr lang="en-US" sz="1400" b="0" i="0" dirty="0">
                <a:solidFill>
                  <a:srgbClr val="000000"/>
                </a:solidFill>
                <a:effectLst/>
                <a:latin typeface="Times New Roman" panose="02020603050405020304" pitchFamily="18" charset="0"/>
              </a:rPr>
              <a:t>5G </a:t>
            </a:r>
            <a:r>
              <a:rPr lang="en-US" sz="1400" dirty="0">
                <a:solidFill>
                  <a:srgbClr val="000000"/>
                </a:solidFill>
                <a:latin typeface="Times New Roman" panose="02020603050405020304" pitchFamily="18" charset="0"/>
              </a:rPr>
              <a:t>c</a:t>
            </a:r>
            <a:r>
              <a:rPr lang="en-US" sz="1400" b="0" i="0" dirty="0">
                <a:solidFill>
                  <a:srgbClr val="000000"/>
                </a:solidFill>
                <a:effectLst/>
                <a:latin typeface="Times New Roman" panose="02020603050405020304" pitchFamily="18" charset="0"/>
              </a:rPr>
              <a:t>oexistence new vulnerabilities within Wi-Fi, access network, and cellular core.</a:t>
            </a:r>
            <a:r>
              <a:rPr lang="en-US" sz="1400" dirty="0">
                <a:solidFill>
                  <a:srgbClr val="000000"/>
                </a:solidFill>
                <a:latin typeface="Times New Roman" panose="02020603050405020304" pitchFamily="18" charset="0"/>
              </a:rPr>
              <a:t>  </a:t>
            </a:r>
          </a:p>
          <a:p>
            <a:pPr marL="0" marR="0" algn="l">
              <a:spcBef>
                <a:spcPts val="0"/>
              </a:spcBef>
              <a:spcAft>
                <a:spcPts val="0"/>
              </a:spcAft>
              <a:buFont typeface="Arial" panose="020B0604020202020204" pitchFamily="34" charset="0"/>
              <a:buChar char="•"/>
            </a:pPr>
            <a:r>
              <a:rPr lang="en-US" sz="1400" dirty="0">
                <a:solidFill>
                  <a:srgbClr val="000000"/>
                </a:solidFill>
                <a:latin typeface="Times New Roman" panose="02020603050405020304" pitchFamily="18" charset="0"/>
              </a:rPr>
              <a:t>Wi-Fi off-loading:</a:t>
            </a:r>
          </a:p>
          <a:p>
            <a:pPr marL="457200" lvl="1">
              <a:spcBef>
                <a:spcPts val="0"/>
              </a:spcBef>
            </a:pPr>
            <a:r>
              <a:rPr lang="en-US" sz="1400" dirty="0">
                <a:solidFill>
                  <a:srgbClr val="000000"/>
                </a:solidFill>
                <a:latin typeface="Times New Roman" panose="02020603050405020304" pitchFamily="18" charset="0"/>
              </a:rPr>
              <a:t>Instead of access through the towers, the access can also be via Wi-Fi. The hop from the Wi-Fi access vs the radio to the 5G core can expose potential vulnerabilities.</a:t>
            </a:r>
          </a:p>
          <a:p>
            <a:pPr marL="457200" lvl="1">
              <a:spcBef>
                <a:spcPts val="0"/>
              </a:spcBef>
            </a:pPr>
            <a:r>
              <a:rPr lang="en-US" sz="1400" dirty="0">
                <a:solidFill>
                  <a:srgbClr val="000000"/>
                </a:solidFill>
                <a:latin typeface="Times New Roman" panose="02020603050405020304" pitchFamily="18" charset="0"/>
              </a:rPr>
              <a:t>S</a:t>
            </a:r>
            <a:r>
              <a:rPr lang="en-US" sz="1400" b="0" i="0" dirty="0">
                <a:solidFill>
                  <a:srgbClr val="000000"/>
                </a:solidFill>
                <a:effectLst/>
                <a:latin typeface="Times New Roman" panose="02020603050405020304" pitchFamily="18" charset="0"/>
              </a:rPr>
              <a:t>licing extends to the radio network</a:t>
            </a:r>
            <a:r>
              <a:rPr lang="en-US" sz="1400" dirty="0">
                <a:solidFill>
                  <a:srgbClr val="000000"/>
                </a:solidFill>
                <a:latin typeface="Times New Roman" panose="02020603050405020304" pitchFamily="18" charset="0"/>
              </a:rPr>
              <a:t>. Wi-Fi users from the non-3GPP devices if connect to the 5G core network is where the potential vulnerabilities can occur.</a:t>
            </a:r>
          </a:p>
          <a:p>
            <a:pPr marL="457200" lvl="1">
              <a:spcBef>
                <a:spcPts val="0"/>
              </a:spcBef>
            </a:pPr>
            <a:endParaRPr lang="en-US" sz="1400" b="0" i="0" dirty="0">
              <a:solidFill>
                <a:srgbClr val="000000"/>
              </a:solidFill>
              <a:effectLst/>
              <a:latin typeface="Calibri" panose="020F0502020204030204" pitchFamily="34" charset="0"/>
            </a:endParaRP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1: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Security Vulnerabilities in Coexistence of 5G and WiFI 6/6E</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a:t>
            </a:r>
            <a:r>
              <a:rPr lang="en-US" sz="1400" b="0" i="1" dirty="0">
                <a:solidFill>
                  <a:srgbClr val="000000"/>
                </a:solidFill>
                <a:effectLst/>
                <a:latin typeface="Times New Roman" panose="02020603050405020304" pitchFamily="18" charset="0"/>
              </a:rPr>
              <a:t>Dr. Jithin Jagannath and Dr. Keyvan Ramezanpour </a:t>
            </a:r>
            <a:r>
              <a:rPr lang="en-US" sz="1400" i="1" dirty="0">
                <a:solidFill>
                  <a:srgbClr val="000000"/>
                </a:solidFill>
                <a:latin typeface="Times New Roman" panose="02020603050405020304" pitchFamily="18" charset="0"/>
              </a:rPr>
              <a:t>from ANDROS Computational Solutions, LLC</a:t>
            </a:r>
          </a:p>
        </p:txBody>
      </p:sp>
    </p:spTree>
    <p:extLst>
      <p:ext uri="{BB962C8B-B14F-4D97-AF65-F5344CB8AC3E}">
        <p14:creationId xmlns:p14="http://schemas.microsoft.com/office/powerpoint/2010/main" val="2798798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12</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418010" y="1820092"/>
            <a:ext cx="10784787" cy="4049486"/>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0" marR="0" indent="0" algn="l">
              <a:spcBef>
                <a:spcPts val="0"/>
              </a:spcBef>
              <a:spcAft>
                <a:spcPts val="0"/>
              </a:spcAft>
              <a:buNone/>
            </a:pPr>
            <a:endParaRPr lang="en-US" sz="1800" b="1" i="0" dirty="0">
              <a:solidFill>
                <a:srgbClr val="000000"/>
              </a:solidFill>
              <a:effectLst/>
              <a:latin typeface="Times New Roman" panose="02020603050405020304" pitchFamily="18" charset="0"/>
            </a:endParaRPr>
          </a:p>
          <a:p>
            <a:pPr marL="342900" marR="0" indent="-228600" algn="l">
              <a:spcBef>
                <a:spcPts val="0"/>
              </a:spcBef>
              <a:spcAft>
                <a:spcPts val="0"/>
              </a:spcAft>
            </a:pPr>
            <a:r>
              <a:rPr lang="en-US" sz="1800" dirty="0">
                <a:solidFill>
                  <a:srgbClr val="000000"/>
                </a:solidFill>
                <a:latin typeface="Times New Roman" panose="02020603050405020304" pitchFamily="18" charset="0"/>
                <a:cs typeface="Times New Roman" panose="02020603050405020304" pitchFamily="18" charset="0"/>
              </a:rPr>
              <a:t>Multivendor increases exposure</a:t>
            </a:r>
          </a:p>
          <a:p>
            <a:pPr marL="342900" marR="0" indent="-228600" algn="l">
              <a:spcBef>
                <a:spcPts val="0"/>
              </a:spcBef>
              <a:spcAft>
                <a:spcPts val="0"/>
              </a:spcAft>
            </a:pPr>
            <a:r>
              <a:rPr lang="en-US" sz="1800" b="0" i="0" dirty="0">
                <a:solidFill>
                  <a:srgbClr val="000000"/>
                </a:solidFill>
                <a:effectLst/>
                <a:latin typeface="Times New Roman" panose="02020603050405020304" pitchFamily="18" charset="0"/>
                <a:cs typeface="Times New Roman" panose="02020603050405020304" pitchFamily="18" charset="0"/>
              </a:rPr>
              <a:t>Untrusted segments of supply chain are Foundry and Digital hardware design</a:t>
            </a:r>
            <a:r>
              <a:rPr lang="en-US" sz="1800" dirty="0">
                <a:solidFill>
                  <a:srgbClr val="000000"/>
                </a:solidFill>
                <a:latin typeface="Times New Roman" panose="02020603050405020304" pitchFamily="18" charset="0"/>
                <a:cs typeface="Times New Roman" panose="02020603050405020304" pitchFamily="18" charset="0"/>
              </a:rPr>
              <a:t>, can lead to trojans in silicon and needs good focus, </a:t>
            </a:r>
            <a:r>
              <a:rPr lang="en-US" sz="1800" b="0" i="0" dirty="0">
                <a:solidFill>
                  <a:srgbClr val="000000"/>
                </a:solidFill>
                <a:effectLst/>
                <a:latin typeface="Times New Roman" panose="02020603050405020304" pitchFamily="18" charset="0"/>
                <a:cs typeface="Times New Roman" panose="02020603050405020304" pitchFamily="18" charset="0"/>
              </a:rPr>
              <a:t> trusted segments being Network Equipment Provider and wireless carrier</a:t>
            </a:r>
          </a:p>
          <a:p>
            <a:pPr marL="342900" marR="0" indent="-228600" algn="l">
              <a:spcBef>
                <a:spcPts val="0"/>
              </a:spcBef>
              <a:spcAft>
                <a:spcPts val="0"/>
              </a:spcAft>
            </a:pPr>
            <a:r>
              <a:rPr lang="en-US" sz="1800" dirty="0">
                <a:solidFill>
                  <a:srgbClr val="000000"/>
                </a:solidFill>
                <a:latin typeface="Times New Roman" panose="02020603050405020304" pitchFamily="18" charset="0"/>
                <a:cs typeface="Times New Roman" panose="02020603050405020304" pitchFamily="18" charset="0"/>
              </a:rPr>
              <a:t>Demonstrated user plane vulnerabilities for user data redirection &amp; user impersonation due to missing integrity protection</a:t>
            </a:r>
          </a:p>
          <a:p>
            <a:pPr marL="342900" marR="0" indent="-228600" algn="l">
              <a:spcBef>
                <a:spcPts val="0"/>
              </a:spcBef>
              <a:spcAft>
                <a:spcPts val="0"/>
              </a:spcAft>
            </a:pPr>
            <a:r>
              <a:rPr lang="en-US" sz="1800" b="0" i="0" dirty="0">
                <a:solidFill>
                  <a:srgbClr val="000000"/>
                </a:solidFill>
                <a:effectLst/>
                <a:latin typeface="Times New Roman" panose="02020603050405020304" pitchFamily="18" charset="0"/>
                <a:cs typeface="Times New Roman" panose="02020603050405020304" pitchFamily="18" charset="0"/>
              </a:rPr>
              <a:t>Highlighted </a:t>
            </a:r>
            <a:r>
              <a:rPr lang="en-US" sz="1800" dirty="0">
                <a:solidFill>
                  <a:srgbClr val="000000"/>
                </a:solidFill>
                <a:latin typeface="Times New Roman" panose="02020603050405020304" pitchFamily="18" charset="0"/>
                <a:cs typeface="Times New Roman" panose="02020603050405020304" pitchFamily="18" charset="0"/>
              </a:rPr>
              <a:t>user data redirection, DNS request redirection and IP Header Checksum under the aLTEr attack</a:t>
            </a:r>
          </a:p>
          <a:p>
            <a:pPr marL="342900" marR="0" indent="-228600" algn="l">
              <a:spcBef>
                <a:spcPts val="0"/>
              </a:spcBef>
              <a:spcAft>
                <a:spcPts val="0"/>
              </a:spcAft>
            </a:pPr>
            <a:r>
              <a:rPr lang="en-US" sz="1800" b="0" i="0" dirty="0">
                <a:solidFill>
                  <a:srgbClr val="000000"/>
                </a:solidFill>
                <a:effectLst/>
                <a:latin typeface="Times New Roman" panose="02020603050405020304" pitchFamily="18" charset="0"/>
                <a:cs typeface="Times New Roman" panose="02020603050405020304" pitchFamily="18" charset="0"/>
              </a:rPr>
              <a:t>5G handover vulnerabilities for both intra and inter handover leading to either DoS or MitM relay</a:t>
            </a:r>
          </a:p>
          <a:p>
            <a:pPr marL="342900" marR="0" indent="-228600" algn="l">
              <a:spcBef>
                <a:spcPts val="0"/>
              </a:spcBef>
              <a:spcAft>
                <a:spcPts val="0"/>
              </a:spcAft>
            </a:pPr>
            <a:endParaRPr lang="en-US" sz="1800" dirty="0">
              <a:solidFill>
                <a:srgbClr val="000000"/>
              </a:solidFill>
              <a:latin typeface="Times New Roman" panose="02020603050405020304" pitchFamily="18" charset="0"/>
              <a:cs typeface="Times New Roman" panose="02020603050405020304" pitchFamily="18" charset="0"/>
            </a:endParaRPr>
          </a:p>
          <a:p>
            <a:pPr marL="342900" marR="0" indent="-228600" algn="l">
              <a:spcBef>
                <a:spcPts val="0"/>
              </a:spcBef>
              <a:spcAft>
                <a:spcPts val="0"/>
              </a:spcAft>
            </a:pPr>
            <a:r>
              <a:rPr lang="en-US" sz="1800" b="0" i="0" dirty="0">
                <a:solidFill>
                  <a:srgbClr val="000000"/>
                </a:solidFill>
                <a:effectLst/>
                <a:latin typeface="Times New Roman" panose="02020603050405020304" pitchFamily="18" charset="0"/>
                <a:cs typeface="Times New Roman" panose="02020603050405020304" pitchFamily="18" charset="0"/>
              </a:rPr>
              <a:t>Recommended future work in:</a:t>
            </a:r>
          </a:p>
          <a:p>
            <a:pPr marL="800100" lvl="1">
              <a:spcBef>
                <a:spcPts val="0"/>
              </a:spcBef>
            </a:pPr>
            <a:r>
              <a:rPr lang="en-US" sz="1600" dirty="0">
                <a:solidFill>
                  <a:srgbClr val="000000"/>
                </a:solidFill>
                <a:latin typeface="Times New Roman" panose="02020603050405020304" pitchFamily="18" charset="0"/>
                <a:cs typeface="Times New Roman" panose="02020603050405020304" pitchFamily="18" charset="0"/>
              </a:rPr>
              <a:t>User plane Integrity Protection</a:t>
            </a:r>
          </a:p>
          <a:p>
            <a:pPr marL="800100" lvl="1">
              <a:spcBef>
                <a:spcPts val="0"/>
              </a:spcBef>
            </a:pPr>
            <a:r>
              <a:rPr lang="en-US" sz="1600" b="0" i="0" dirty="0">
                <a:solidFill>
                  <a:srgbClr val="000000"/>
                </a:solidFill>
                <a:effectLst/>
                <a:latin typeface="Times New Roman" panose="02020603050405020304" pitchFamily="18" charset="0"/>
                <a:cs typeface="Times New Roman" panose="02020603050405020304" pitchFamily="18" charset="0"/>
              </a:rPr>
              <a:t>Enhanced Subscriber Privacy</a:t>
            </a:r>
          </a:p>
          <a:p>
            <a:pPr marL="800100" lvl="1">
              <a:spcBef>
                <a:spcPts val="0"/>
              </a:spcBef>
            </a:pPr>
            <a:r>
              <a:rPr lang="en-US" sz="1600" dirty="0">
                <a:solidFill>
                  <a:srgbClr val="000000"/>
                </a:solidFill>
                <a:latin typeface="Times New Roman" panose="02020603050405020304" pitchFamily="18" charset="0"/>
                <a:cs typeface="Times New Roman" panose="02020603050405020304" pitchFamily="18" charset="0"/>
              </a:rPr>
              <a:t>Interconnection Security</a:t>
            </a:r>
          </a:p>
          <a:p>
            <a:pPr marL="800100" lvl="1">
              <a:spcBef>
                <a:spcPts val="0"/>
              </a:spcBef>
            </a:pPr>
            <a:r>
              <a:rPr lang="en-US" sz="1600" b="0" i="0" dirty="0">
                <a:solidFill>
                  <a:srgbClr val="000000"/>
                </a:solidFill>
                <a:effectLst/>
                <a:latin typeface="Times New Roman" panose="02020603050405020304" pitchFamily="18" charset="0"/>
                <a:cs typeface="Times New Roman" panose="02020603050405020304" pitchFamily="18" charset="0"/>
              </a:rPr>
              <a:t>Initial NAS Message Protection</a:t>
            </a:r>
          </a:p>
          <a:p>
            <a:pPr marL="342900" marR="0" indent="-228600" algn="l">
              <a:spcBef>
                <a:spcPts val="0"/>
              </a:spcBef>
              <a:spcAft>
                <a:spcPts val="0"/>
              </a:spcAft>
            </a:pPr>
            <a:endParaRPr lang="en-US" sz="1400" b="0" i="0" dirty="0">
              <a:solidFill>
                <a:srgbClr val="000000"/>
              </a:solidFill>
              <a:effectLst/>
              <a:latin typeface="Times New Roman" panose="02020603050405020304" pitchFamily="18" charset="0"/>
              <a:cs typeface="Times New Roman" panose="02020603050405020304" pitchFamily="18" charset="0"/>
            </a:endParaRP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2: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NYU Wireless</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a:t>
            </a:r>
            <a:r>
              <a:rPr lang="en-US" sz="1400" b="0" i="1" dirty="0">
                <a:solidFill>
                  <a:srgbClr val="000000"/>
                </a:solidFill>
                <a:effectLst/>
                <a:latin typeface="Times New Roman" panose="02020603050405020304" pitchFamily="18" charset="0"/>
              </a:rPr>
              <a:t>Sundeep Rangan (Associate Director), Garg Siddarth, Elza Erkip, Christina Poepper</a:t>
            </a:r>
            <a:endParaRPr lang="en-US" sz="1400" i="1" dirty="0">
              <a:latin typeface="Times New Roman" panose="02020603050405020304" pitchFamily="18" charset="0"/>
              <a:ea typeface="ＭＳ Ｐゴシック" pitchFamily="34" charset="-128"/>
              <a:cs typeface="Times New Roman" panose="02020603050405020304" pitchFamily="18" charset="0"/>
            </a:endParaRPr>
          </a:p>
        </p:txBody>
      </p:sp>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9847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13</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418010" y="1820092"/>
            <a:ext cx="10784787" cy="4049486"/>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342900" marR="0" indent="-228600" algn="l">
              <a:spcBef>
                <a:spcPts val="0"/>
              </a:spcBef>
              <a:spcAft>
                <a:spcPts val="0"/>
              </a:spcAft>
            </a:pPr>
            <a:r>
              <a:rPr lang="en-US" sz="1400" dirty="0">
                <a:solidFill>
                  <a:srgbClr val="000000"/>
                </a:solidFill>
                <a:latin typeface="Times New Roman" panose="02020603050405020304" pitchFamily="18" charset="0"/>
                <a:cs typeface="Times New Roman" panose="02020603050405020304" pitchFamily="18" charset="0"/>
              </a:rPr>
              <a:t>B</a:t>
            </a:r>
            <a:r>
              <a:rPr lang="en-US" sz="1400" b="0" i="0" dirty="0">
                <a:solidFill>
                  <a:srgbClr val="000000"/>
                </a:solidFill>
                <a:effectLst/>
                <a:latin typeface="Times New Roman" panose="02020603050405020304" pitchFamily="18" charset="0"/>
                <a:cs typeface="Times New Roman" panose="02020603050405020304" pitchFamily="18" charset="0"/>
              </a:rPr>
              <a:t>rief history of 2017 cyberattacks in the UK telecom industry. The attack leading to 18 months long economic and technical modeling of telecommunications world with in-parallel understanding of how it actually works.</a:t>
            </a:r>
          </a:p>
          <a:p>
            <a:pPr marL="342900" marR="0" indent="-228600" algn="l">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In total of </a:t>
            </a:r>
            <a:r>
              <a:rPr lang="en-US" sz="1400" b="0" i="1" dirty="0">
                <a:solidFill>
                  <a:srgbClr val="000000"/>
                </a:solidFill>
                <a:effectLst/>
                <a:latin typeface="Times New Roman" panose="02020603050405020304" pitchFamily="18" charset="0"/>
                <a:cs typeface="Times New Roman" panose="02020603050405020304" pitchFamily="18" charset="0"/>
              </a:rPr>
              <a:t>150</a:t>
            </a:r>
            <a:r>
              <a:rPr lang="en-US" sz="1400" b="0" i="0" dirty="0">
                <a:solidFill>
                  <a:srgbClr val="000000"/>
                </a:solidFill>
                <a:effectLst/>
                <a:latin typeface="Times New Roman" panose="02020603050405020304" pitchFamily="18" charset="0"/>
                <a:cs typeface="Times New Roman" panose="02020603050405020304" pitchFamily="18" charset="0"/>
              </a:rPr>
              <a:t> ways of attacks identified within telecom industry such as - espionage, using admin privileges, disrupt at small and large scale, national dependency, etc.</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TSR mentions in-depth management plane and signaling plane attacks.</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Brief discussion of TSR vs 5G tool-box.</a:t>
            </a:r>
          </a:p>
          <a:p>
            <a:pPr marL="342900" marR="0" indent="-228600" algn="l">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Virtualization being adapted by the telecom industry for offering its robustness and resilience with added security benefits using modern signaling.</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Brief discussion on what does it mean to have virtualization vs containerization from the telecom and security aspect.</a:t>
            </a:r>
          </a:p>
          <a:p>
            <a:pPr marL="742950" lvl="1" indent="-285750">
              <a:spcBef>
                <a:spcPts val="0"/>
              </a:spcBef>
              <a:buFont typeface="Courier New" panose="02070309020205020404" pitchFamily="49" charset="0"/>
              <a:buChar char="o"/>
            </a:pPr>
            <a:r>
              <a:rPr lang="en-US" sz="1400" dirty="0">
                <a:solidFill>
                  <a:srgbClr val="000000"/>
                </a:solidFill>
                <a:latin typeface="Times New Roman" panose="02020603050405020304" pitchFamily="18" charset="0"/>
                <a:cs typeface="Times New Roman" panose="02020603050405020304" pitchFamily="18" charset="0"/>
              </a:rPr>
              <a:t>VMs and containers mechanisms of virtualization and the difference between them with each technology’s pros and cons.</a:t>
            </a: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Virtualization being a security function vs containerization is a scaling function.</a:t>
            </a:r>
          </a:p>
          <a:p>
            <a:pPr marL="742950" lvl="1" indent="-285750">
              <a:spcBef>
                <a:spcPts val="0"/>
              </a:spcBef>
              <a:buFont typeface="Courier New" panose="02070309020205020404" pitchFamily="49" charset="0"/>
              <a:buChar char="o"/>
            </a:pPr>
            <a:r>
              <a:rPr lang="en-US" sz="1400" dirty="0">
                <a:solidFill>
                  <a:srgbClr val="000000"/>
                </a:solidFill>
                <a:latin typeface="Times New Roman" panose="02020603050405020304" pitchFamily="18" charset="0"/>
                <a:cs typeface="Times New Roman" panose="02020603050405020304" pitchFamily="18" charset="0"/>
              </a:rPr>
              <a:t>Containers are a mechanisms of virtualization. There are several other ways to virtualize than using containerization and VMs.</a:t>
            </a: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With vibrant market of O-RAN virtualized industry, there are concerns with its alliance to security.</a:t>
            </a:r>
          </a:p>
          <a:p>
            <a:pPr marL="342900" marR="0" indent="-228600" algn="l">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Strict policy compliance within security for telecommunications.</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Progression of technical specs into laws and having guidance.</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Vendor publishing statement of compliance as a strict regimen.</a:t>
            </a:r>
          </a:p>
          <a:p>
            <a:pPr marL="342900" marR="0" indent="-228600" algn="l">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Hardware vs trusted software</a:t>
            </a:r>
          </a:p>
          <a:p>
            <a:pPr marL="742950" marR="0" lvl="1" indent="-285750" algn="l">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Dealing with hardware being easier than managing complex software from security perspective.</a:t>
            </a:r>
          </a:p>
          <a:p>
            <a:pPr marL="342900" marR="0" indent="-228600" algn="l">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In order to gather more information regarding virtualized security, reach out  to virtualization pioneers - VMware, Amazon, Google, Microsoft.</a:t>
            </a: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3: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UK for telecoms security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a:t>
            </a:r>
            <a:r>
              <a:rPr lang="en-US" sz="1400" b="0" i="1" dirty="0">
                <a:solidFill>
                  <a:srgbClr val="000000"/>
                </a:solidFill>
                <a:effectLst/>
                <a:latin typeface="Times New Roman" panose="02020603050405020304" pitchFamily="18" charset="0"/>
              </a:rPr>
              <a:t>Ian Levy – technical director of national cybersecurity in NCSC (National Cyber Security Center) in UK</a:t>
            </a:r>
            <a:endParaRPr lang="en-US" sz="1400" i="1" dirty="0">
              <a:latin typeface="Times New Roman" panose="02020603050405020304" pitchFamily="18" charset="0"/>
              <a:ea typeface="ＭＳ Ｐゴシック" pitchFamily="34" charset="-128"/>
              <a:cs typeface="Times New Roman" panose="02020603050405020304" pitchFamily="18" charset="0"/>
            </a:endParaRPr>
          </a:p>
        </p:txBody>
      </p:sp>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512D20CC-49AB-4CB6-93C8-3FDC9916DCAC}"/>
              </a:ext>
            </a:extLst>
          </p:cNvPr>
          <p:cNvSpPr txBox="1"/>
          <p:nvPr/>
        </p:nvSpPr>
        <p:spPr>
          <a:xfrm>
            <a:off x="2873826" y="6013097"/>
            <a:ext cx="8066314" cy="261610"/>
          </a:xfrm>
          <a:prstGeom prst="rect">
            <a:avLst/>
          </a:prstGeom>
          <a:noFill/>
        </p:spPr>
        <p:txBody>
          <a:bodyPr wrap="square" rtlCol="0">
            <a:spAutoFit/>
          </a:bodyPr>
          <a:lstStyle/>
          <a:p>
            <a:r>
              <a:rPr lang="en-US" sz="1100" dirty="0">
                <a:latin typeface="Times New Roman" panose="02020603050405020304" pitchFamily="18" charset="0"/>
                <a:cs typeface="Times New Roman" panose="02020603050405020304" pitchFamily="18" charset="0"/>
              </a:rPr>
              <a:t>https://www.enisa.europa.eu/publications/5g-cybersecurity-standards/@@download/fullReport</a:t>
            </a:r>
          </a:p>
        </p:txBody>
      </p:sp>
      <p:sp>
        <p:nvSpPr>
          <p:cNvPr id="10" name="TextBox 9">
            <a:extLst>
              <a:ext uri="{FF2B5EF4-FFF2-40B4-BE49-F238E27FC236}">
                <a16:creationId xmlns:a16="http://schemas.microsoft.com/office/drawing/2014/main" id="{B004C5AB-7776-4B67-A098-4A3F809B3BCF}"/>
              </a:ext>
            </a:extLst>
          </p:cNvPr>
          <p:cNvSpPr txBox="1"/>
          <p:nvPr/>
        </p:nvSpPr>
        <p:spPr>
          <a:xfrm>
            <a:off x="2873826" y="6193064"/>
            <a:ext cx="7892143" cy="261610"/>
          </a:xfrm>
          <a:prstGeom prst="rect">
            <a:avLst/>
          </a:prstGeom>
          <a:noFill/>
        </p:spPr>
        <p:txBody>
          <a:bodyPr wrap="square">
            <a:spAutoFit/>
          </a:bodyPr>
          <a:lstStyle/>
          <a:p>
            <a:r>
              <a:rPr lang="en-US" sz="1100" dirty="0">
                <a:latin typeface="Times New Roman" panose="02020603050405020304" pitchFamily="18" charset="0"/>
                <a:cs typeface="Times New Roman" panose="02020603050405020304" pitchFamily="18" charset="0"/>
              </a:rPr>
              <a:t>https://www.enisa.europa.eu/publications/nfv-security-in-5g-challenges-and-best-practices/@@download/fullReport</a:t>
            </a:r>
          </a:p>
        </p:txBody>
      </p:sp>
      <p:sp>
        <p:nvSpPr>
          <p:cNvPr id="11" name="TextBox 10">
            <a:extLst>
              <a:ext uri="{FF2B5EF4-FFF2-40B4-BE49-F238E27FC236}">
                <a16:creationId xmlns:a16="http://schemas.microsoft.com/office/drawing/2014/main" id="{7515F57B-99D9-42D0-AC70-8C93AE470C20}"/>
              </a:ext>
            </a:extLst>
          </p:cNvPr>
          <p:cNvSpPr txBox="1"/>
          <p:nvPr/>
        </p:nvSpPr>
        <p:spPr>
          <a:xfrm>
            <a:off x="2873826" y="5841471"/>
            <a:ext cx="2504212" cy="261610"/>
          </a:xfrm>
          <a:prstGeom prst="rect">
            <a:avLst/>
          </a:prstGeom>
          <a:noFill/>
        </p:spPr>
        <p:txBody>
          <a:bodyPr wrap="none" rtlCol="0">
            <a:spAutoFit/>
          </a:bodyPr>
          <a:lstStyle/>
          <a:p>
            <a:pPr algn="l"/>
            <a:r>
              <a:rPr lang="en-US" sz="1100" b="1" dirty="0">
                <a:latin typeface="Times New Roman" panose="02020603050405020304" pitchFamily="18" charset="0"/>
                <a:cs typeface="Times New Roman" panose="02020603050405020304" pitchFamily="18" charset="0"/>
              </a:rPr>
              <a:t>Referenced documents in conversation</a:t>
            </a:r>
            <a:endParaRPr lang="en-US" sz="1100" b="1" dirty="0">
              <a:latin typeface="Times New Roman" panose="02020603050405020304" pitchFamily="18" charset="0"/>
              <a:cs typeface="Times New Roman" panose="02020603050405020304" pitchFamily="18" charset="0"/>
              <a:hlinkClick r:id="rId4"/>
            </a:endParaRPr>
          </a:p>
        </p:txBody>
      </p:sp>
    </p:spTree>
    <p:extLst>
      <p:ext uri="{BB962C8B-B14F-4D97-AF65-F5344CB8AC3E}">
        <p14:creationId xmlns:p14="http://schemas.microsoft.com/office/powerpoint/2010/main" val="2265989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14</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418010" y="1820092"/>
            <a:ext cx="10784787" cy="4049486"/>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0" marR="0" indent="0" algn="l">
              <a:spcBef>
                <a:spcPts val="0"/>
              </a:spcBef>
              <a:spcAft>
                <a:spcPts val="0"/>
              </a:spcAft>
              <a:buNone/>
            </a:pPr>
            <a:endParaRPr lang="en-US" sz="1800" b="1" i="0" dirty="0">
              <a:solidFill>
                <a:srgbClr val="000000"/>
              </a:solidFill>
              <a:effectLst/>
              <a:latin typeface="Times New Roman" panose="02020603050405020304" pitchFamily="18" charset="0"/>
            </a:endParaRP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5G security requires end-to-end security of all sections of the network, for example, RAN, Core, Internet, Control Plane, User Plane, Management Plane, etc.</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Previously a mere authentication server used to suffice for the security, but with more complex systems such as 5G, server authentication is not enough. Therefore, introducing user authentication which also causing a lot more user attacks.</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Issues with LTE/5G such as subscriber tracking, SS7 threats, no user plane integrity protection.</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Various 5G security features based on CU/DU separation of gNB, subscriber privacy, unified authentication framework as well 5G for IOT, local network, authentication.</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5G security comes with vertical (functional deployments) and horizontal (system including network, applications) levels.</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Several outstanding challenges to manage the security for open-source platforms for cloud native, security automation, open source software, slice management, and IoT.</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Example of a complex use case using a remote robotic surgery.</a:t>
            </a:r>
            <a:endParaRPr lang="en-US" sz="1500" dirty="0">
              <a:solidFill>
                <a:srgbClr val="000000"/>
              </a:solidFill>
              <a:latin typeface="Times New Roman" panose="02020603050405020304" pitchFamily="18" charset="0"/>
              <a:cs typeface="Times New Roman" panose="02020603050405020304" pitchFamily="18" charset="0"/>
            </a:endParaRPr>
          </a:p>
          <a:p>
            <a:pPr marL="1257300" lvl="1" fontAlgn="ctr">
              <a:spcBef>
                <a:spcPts val="0"/>
              </a:spcBef>
              <a:buFont typeface="Courier New" panose="02070309020205020404" pitchFamily="49" charset="0"/>
              <a:buChar char="o"/>
            </a:pPr>
            <a:r>
              <a:rPr lang="en-US" sz="1500" b="0" i="0" dirty="0">
                <a:solidFill>
                  <a:srgbClr val="000000"/>
                </a:solidFill>
                <a:effectLst/>
                <a:latin typeface="Times New Roman" panose="02020603050405020304" pitchFamily="18" charset="0"/>
                <a:cs typeface="Times New Roman" panose="02020603050405020304" pitchFamily="18" charset="0"/>
              </a:rPr>
              <a:t>Use of a fiber cable for its hepatic response in the beginning but extending the reach to wireless in the future with minimal latency, network delays between the surgeon and the robotic arm.</a:t>
            </a:r>
          </a:p>
          <a:p>
            <a:pPr marL="800100" marR="0" indent="-228600" algn="l" fontAlgn="ctr">
              <a:spcBef>
                <a:spcPts val="0"/>
              </a:spcBef>
              <a:spcAft>
                <a:spcPts val="0"/>
              </a:spcAft>
            </a:pPr>
            <a:r>
              <a:rPr lang="en-US" sz="1500" b="0" i="0" dirty="0">
                <a:solidFill>
                  <a:srgbClr val="000000"/>
                </a:solidFill>
                <a:effectLst/>
                <a:latin typeface="Times New Roman" panose="02020603050405020304" pitchFamily="18" charset="0"/>
                <a:cs typeface="Times New Roman" panose="02020603050405020304" pitchFamily="18" charset="0"/>
              </a:rPr>
              <a:t>In conclusion:</a:t>
            </a:r>
          </a:p>
          <a:p>
            <a:pPr marL="1657350" marR="0" indent="-285750" algn="l" fontAlgn="ctr">
              <a:spcBef>
                <a:spcPts val="0"/>
              </a:spcBef>
              <a:spcAft>
                <a:spcPts val="0"/>
              </a:spcAft>
              <a:buFont typeface="Courier New" panose="02070309020205020404" pitchFamily="49" charset="0"/>
              <a:buChar char="o"/>
            </a:pPr>
            <a:r>
              <a:rPr lang="en-US" sz="1500" b="0" i="0" dirty="0">
                <a:solidFill>
                  <a:srgbClr val="000000"/>
                </a:solidFill>
                <a:effectLst/>
                <a:latin typeface="Times New Roman" panose="02020603050405020304" pitchFamily="18" charset="0"/>
                <a:cs typeface="Times New Roman" panose="02020603050405020304" pitchFamily="18" charset="0"/>
              </a:rPr>
              <a:t>3GPP does not standardize all aspects. Most of it is left to development and deployment.</a:t>
            </a:r>
          </a:p>
          <a:p>
            <a:pPr marL="1657350" marR="0" indent="-285750" algn="l" fontAlgn="ctr">
              <a:spcBef>
                <a:spcPts val="0"/>
              </a:spcBef>
              <a:spcAft>
                <a:spcPts val="0"/>
              </a:spcAft>
              <a:buFont typeface="Courier New" panose="02070309020205020404" pitchFamily="49" charset="0"/>
              <a:buChar char="o"/>
            </a:pPr>
            <a:r>
              <a:rPr lang="en-US" sz="1500" b="0" i="0" dirty="0">
                <a:solidFill>
                  <a:srgbClr val="000000"/>
                </a:solidFill>
                <a:effectLst/>
                <a:latin typeface="Times New Roman" panose="02020603050405020304" pitchFamily="18" charset="0"/>
                <a:cs typeface="Times New Roman" panose="02020603050405020304" pitchFamily="18" charset="0"/>
              </a:rPr>
              <a:t>Zero-trust architectures that defines each part of the network is independent making all aspects needs to be secure. This is a different approach to the older model of relying only on one trusted server.</a:t>
            </a:r>
          </a:p>
          <a:p>
            <a:pPr lvl="1">
              <a:spcBef>
                <a:spcPts val="0"/>
              </a:spcBef>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fontScale="90000"/>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4: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5G Security and Inter-Operability: Opportunities and Challenges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Dr. Suku Nair (Ph.D, P.E., Director, SMU AT&amp;T Center for Virtualizatio</a:t>
            </a:r>
          </a:p>
        </p:txBody>
      </p:sp>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724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15</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569013" y="1510595"/>
            <a:ext cx="10784787" cy="5076875"/>
          </a:xfrm>
        </p:spPr>
        <p:txBody>
          <a:bodyPr>
            <a:noAutofit/>
          </a:bodyPr>
          <a:lstStyle/>
          <a:p>
            <a:pPr marL="0" marR="0" indent="0" algn="l">
              <a:spcBef>
                <a:spcPts val="0"/>
              </a:spcBef>
              <a:spcAft>
                <a:spcPts val="0"/>
              </a:spcAft>
              <a:buNone/>
            </a:pPr>
            <a:r>
              <a:rPr lang="en-US" sz="1800" b="1" i="0" dirty="0">
                <a:solidFill>
                  <a:srgbClr val="000000"/>
                </a:solidFill>
                <a:effectLst/>
                <a:latin typeface="Times New Roman" panose="02020603050405020304" pitchFamily="18" charset="0"/>
              </a:rPr>
              <a:t>Highlights:</a:t>
            </a:r>
          </a:p>
          <a:p>
            <a:pPr marL="800100" marR="0" indent="-228600" algn="l" fontAlgn="ctr">
              <a:spcBef>
                <a:spcPts val="0"/>
              </a:spcBef>
              <a:spcAft>
                <a:spcPts val="0"/>
              </a:spcAft>
            </a:pPr>
            <a:r>
              <a:rPr lang="en-US" sz="1400" dirty="0">
                <a:solidFill>
                  <a:srgbClr val="000000"/>
                </a:solidFill>
                <a:latin typeface="Times New Roman" panose="02020603050405020304" pitchFamily="18" charset="0"/>
                <a:cs typeface="Times New Roman" panose="02020603050405020304" pitchFamily="18" charset="0"/>
              </a:rPr>
              <a:t>O</a:t>
            </a:r>
            <a:r>
              <a:rPr lang="en-US" sz="1400" b="0" i="0" dirty="0">
                <a:solidFill>
                  <a:srgbClr val="000000"/>
                </a:solidFill>
                <a:effectLst/>
                <a:latin typeface="Times New Roman" panose="02020603050405020304" pitchFamily="18" charset="0"/>
                <a:cs typeface="Times New Roman" panose="02020603050405020304" pitchFamily="18" charset="0"/>
              </a:rPr>
              <a:t>verview comparison of RAN from a traditional layout to an open vRAN architecture.</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Breakout of three types of open vRAN network topology into: aggregated DU vRAN, distributed DU vRAN, and distributed DU vRAN LLS-C1.</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O-RAN's alliance to its architecture with its virtualized RAN network functions, hardware-software decoupling using cloud infra, and RIC.</a:t>
            </a:r>
          </a:p>
          <a:p>
            <a:pPr marL="1257300" lvl="1" fontAlgn="ctr">
              <a:spcBef>
                <a:spcPts val="0"/>
              </a:spcBef>
            </a:pPr>
            <a:r>
              <a:rPr lang="en-US" sz="1400" dirty="0">
                <a:solidFill>
                  <a:srgbClr val="000000"/>
                </a:solidFill>
                <a:latin typeface="Times New Roman" panose="02020603050405020304" pitchFamily="18" charset="0"/>
                <a:cs typeface="Times New Roman" panose="02020603050405020304" pitchFamily="18" charset="0"/>
              </a:rPr>
              <a:t>Note: Decoupling of software increases supply chain threats. </a:t>
            </a: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RAN specific landscape threats - additional functions (more code) reciprocates to additional attacks on the system.</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Evolution roadmap of O-RAN security standards with 5G coinciding with each releases' safeguards' and up-coming planning.</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Analysis of:</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Threats and their protection measures of network interfaces in 5G system.</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GSMA NESAS/SCAS 3GPP security assurance and test case specifications for virtualized gNB.</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Security in Open vRAN.</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Secure communications between the CNFs.</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Interfaces description from 3GPP model as well newly introduced O-RAN protocols among which Non/Near-RT RIC and O2 interfaces being currently work in-progress.</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Best security practices for CNF security: </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Layered-block of several security in layers from infrastructure, Kubernetes, container, and application.</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Kubernetes security: to have authenticated and authorized access into its control plane, securing data at the Rest level,</a:t>
            </a:r>
          </a:p>
          <a:p>
            <a:pPr marL="1657350" marR="0" indent="-285750" algn="l" fontAlgn="ctr">
              <a:spcBef>
                <a:spcPts val="0"/>
              </a:spcBef>
              <a:spcAft>
                <a:spcPts val="0"/>
              </a:spcAft>
              <a:buFont typeface="Courier New" panose="02070309020205020404" pitchFamily="49" charset="0"/>
              <a:buChar char="o"/>
            </a:pPr>
            <a:r>
              <a:rPr lang="en-US" sz="1400" b="0" i="0" dirty="0">
                <a:solidFill>
                  <a:srgbClr val="000000"/>
                </a:solidFill>
                <a:effectLst/>
                <a:latin typeface="Times New Roman" panose="02020603050405020304" pitchFamily="18" charset="0"/>
                <a:cs typeface="Times New Roman" panose="02020603050405020304" pitchFamily="18" charset="0"/>
              </a:rPr>
              <a:t>Containers security: across all stages and to avoid being noisy neighbors.</a:t>
            </a:r>
          </a:p>
          <a:p>
            <a:pPr marL="800100" marR="0" indent="-228600" algn="l" fontAlgn="ctr">
              <a:spcBef>
                <a:spcPts val="0"/>
              </a:spcBef>
              <a:spcAft>
                <a:spcPts val="0"/>
              </a:spcAft>
            </a:pPr>
            <a:r>
              <a:rPr lang="en-US" sz="1400" b="0" i="0" dirty="0">
                <a:solidFill>
                  <a:srgbClr val="000000"/>
                </a:solidFill>
                <a:effectLst/>
                <a:latin typeface="Times New Roman" panose="02020603050405020304" pitchFamily="18" charset="0"/>
                <a:cs typeface="Times New Roman" panose="02020603050405020304" pitchFamily="18" charset="0"/>
              </a:rPr>
              <a:t>Disaggregation of key security differentiators between the traditional RAN and O-RAN.</a:t>
            </a:r>
          </a:p>
          <a:p>
            <a:pPr marL="800100" marR="0" indent="-228600" algn="l" fontAlgn="ctr">
              <a:spcBef>
                <a:spcPts val="0"/>
              </a:spcBef>
              <a:spcAft>
                <a:spcPts val="0"/>
              </a:spcAft>
            </a:pPr>
            <a:r>
              <a:rPr lang="en-US" sz="1400" dirty="0">
                <a:solidFill>
                  <a:srgbClr val="000000"/>
                </a:solidFill>
                <a:latin typeface="Times New Roman" panose="02020603050405020304" pitchFamily="18" charset="0"/>
                <a:cs typeface="Times New Roman" panose="02020603050405020304" pitchFamily="18" charset="0"/>
              </a:rPr>
              <a:t>Various ways the vDU and vCUs can expose threats to the front haul, mid-haul, and back-haul. </a:t>
            </a: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800100" marR="0" indent="-228600" algn="l" fontAlgn="ctr">
              <a:spcBef>
                <a:spcPts val="0"/>
              </a:spcBef>
              <a:spcAft>
                <a:spcPts val="0"/>
              </a:spcAft>
            </a:pPr>
            <a:endParaRPr lang="en-US" sz="1400" b="0" i="0" dirty="0">
              <a:solidFill>
                <a:srgbClr val="000000"/>
              </a:solidFill>
              <a:effectLst/>
              <a:latin typeface="Times New Roman" panose="02020603050405020304" pitchFamily="18" charset="0"/>
              <a:cs typeface="Times New Roman" panose="02020603050405020304" pitchFamily="18" charset="0"/>
            </a:endParaRPr>
          </a:p>
          <a:p>
            <a:pPr marL="457200" lvl="1" indent="0">
              <a:spcBef>
                <a:spcPts val="0"/>
              </a:spcBef>
              <a:buNone/>
            </a:pPr>
            <a:endParaRPr lang="en-US" sz="1600" dirty="0">
              <a:effectLst/>
              <a:ea typeface="Calibri" panose="020F0502020204030204" pitchFamily="34"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18011" y="274638"/>
            <a:ext cx="10784787" cy="1467076"/>
          </a:xfrm>
        </p:spPr>
        <p:txBody>
          <a:bodyPr>
            <a:normAutofit fontScale="90000"/>
          </a:bodyPr>
          <a:lstStyle/>
          <a:p>
            <a:r>
              <a:rPr lang="en-US" sz="3200" b="1" dirty="0">
                <a:latin typeface="Times New Roman" panose="02020603050405020304" pitchFamily="18" charset="0"/>
                <a:ea typeface="ＭＳ Ｐゴシック" pitchFamily="34" charset="-128"/>
                <a:cs typeface="Times New Roman" panose="02020603050405020304" pitchFamily="18" charset="0"/>
              </a:rPr>
              <a:t>Presentation 5: </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3200" b="1" dirty="0">
                <a:latin typeface="Times New Roman" panose="02020603050405020304" pitchFamily="18" charset="0"/>
                <a:ea typeface="ＭＳ Ｐゴシック" pitchFamily="34" charset="-128"/>
                <a:cs typeface="Times New Roman" panose="02020603050405020304" pitchFamily="18" charset="0"/>
              </a:rPr>
              <a:t>Security in a cloud native based Open vRAN</a:t>
            </a:r>
            <a:br>
              <a:rPr lang="en-US" sz="3200" b="1" dirty="0">
                <a:latin typeface="Times New Roman" panose="02020603050405020304" pitchFamily="18" charset="0"/>
                <a:ea typeface="ＭＳ Ｐゴシック" pitchFamily="34" charset="-128"/>
                <a:cs typeface="Times New Roman" panose="02020603050405020304" pitchFamily="18" charset="0"/>
              </a:rPr>
            </a:br>
            <a:r>
              <a:rPr lang="en-US" sz="1400" i="1" u="sng" dirty="0">
                <a:latin typeface="Times New Roman" panose="02020603050405020304" pitchFamily="18" charset="0"/>
                <a:ea typeface="ＭＳ Ｐゴシック" pitchFamily="34" charset="-128"/>
                <a:cs typeface="Times New Roman" panose="02020603050405020304" pitchFamily="18" charset="0"/>
              </a:rPr>
              <a:t>Presenter</a:t>
            </a:r>
            <a:r>
              <a:rPr lang="en-US" sz="1400" i="1" dirty="0">
                <a:latin typeface="Times New Roman" panose="02020603050405020304" pitchFamily="18" charset="0"/>
                <a:ea typeface="ＭＳ Ｐゴシック" pitchFamily="34" charset="-128"/>
                <a:cs typeface="Times New Roman" panose="02020603050405020304" pitchFamily="18" charset="0"/>
              </a:rPr>
              <a:t>: Nagendra Bykampadi - Head of Security Architecture and Security Standards at Rakuten Symphony, and co-chair for the O-RAN Alliance Security Focus Group (SFG). </a:t>
            </a:r>
            <a:br>
              <a:rPr lang="en-US" sz="1400" i="1" u="sng" dirty="0">
                <a:latin typeface="Times New Roman" panose="02020603050405020304" pitchFamily="18" charset="0"/>
                <a:ea typeface="ＭＳ Ｐゴシック" pitchFamily="34" charset="-128"/>
                <a:cs typeface="Times New Roman" panose="02020603050405020304" pitchFamily="18" charset="0"/>
              </a:rPr>
            </a:br>
            <a:endParaRPr lang="en-US" sz="1400" i="1" u="sng" dirty="0">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3559761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365126"/>
            <a:ext cx="10515600" cy="970756"/>
          </a:xfrm>
        </p:spPr>
        <p:txBody>
          <a:bodyPr>
            <a:normAutofit/>
          </a:bodyPr>
          <a:lstStyle/>
          <a:p>
            <a:r>
              <a:rPr lang="en-US" sz="3200" b="1" dirty="0">
                <a:latin typeface="Times New Roman" panose="02020603050405020304" pitchFamily="18" charset="0"/>
                <a:cs typeface="Times New Roman" panose="02020603050405020304" pitchFamily="18" charset="0"/>
              </a:rPr>
              <a:t>Working Group 3: </a:t>
            </a:r>
            <a:r>
              <a:rPr lang="en-US" sz="3200" b="1" dirty="0">
                <a:latin typeface="Times New Roman" panose="02020603050405020304" pitchFamily="18" charset="0"/>
                <a:ea typeface="ＭＳ Ｐゴシック" pitchFamily="34" charset="-128"/>
                <a:cs typeface="Times New Roman" panose="02020603050405020304" pitchFamily="18" charset="0"/>
              </a:rPr>
              <a:t>Findings Discussion</a:t>
            </a:r>
            <a:br>
              <a:rPr lang="en-US" sz="3200" b="1" dirty="0">
                <a:latin typeface="Times New Roman" panose="02020603050405020304" pitchFamily="18" charset="0"/>
                <a:ea typeface="ＭＳ Ｐゴシック" pitchFamily="34" charset="-128"/>
                <a:cs typeface="Times New Roman" panose="02020603050405020304" pitchFamily="18" charset="0"/>
              </a:rPr>
            </a:br>
            <a:br>
              <a:rPr lang="en-US" sz="1400" i="1" u="sng" dirty="0">
                <a:latin typeface="Times New Roman" panose="02020603050405020304" pitchFamily="18" charset="0"/>
                <a:ea typeface="ＭＳ Ｐゴシック" pitchFamily="34" charset="-128"/>
                <a:cs typeface="Times New Roman" panose="02020603050405020304" pitchFamily="18" charset="0"/>
              </a:rPr>
            </a:br>
            <a:endParaRPr lang="en-US" sz="1400" i="1" u="sng" dirty="0">
              <a:latin typeface="Times New Roman" panose="02020603050405020304" pitchFamily="18" charset="0"/>
              <a:ea typeface="ＭＳ Ｐゴシック" pitchFamily="34" charset="-128"/>
              <a:cs typeface="Times New Roman" panose="02020603050405020304" pitchFamily="18" charset="0"/>
            </a:endParaRPr>
          </a:p>
        </p:txBody>
      </p:sp>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16</a:t>
            </a:fld>
            <a:endParaRPr lang="en-US" dirty="0">
              <a:solidFill>
                <a:srgbClr val="898989"/>
              </a:solidFill>
              <a:latin typeface="Calibri" pitchFamily="34" charset="0"/>
            </a:endParaRPr>
          </a:p>
        </p:txBody>
      </p:sp>
      <p:pic>
        <p:nvPicPr>
          <p:cNvPr id="8" name="Picture 7">
            <a:extLst>
              <a:ext uri="{FF2B5EF4-FFF2-40B4-BE49-F238E27FC236}">
                <a16:creationId xmlns:a16="http://schemas.microsoft.com/office/drawing/2014/main" id="{1A59CB9C-642C-463D-9C10-4E5F88950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A89B6107-7DDB-4E6C-BF3C-C785E61E28DC}"/>
              </a:ext>
            </a:extLst>
          </p:cNvPr>
          <p:cNvSpPr txBox="1"/>
          <p:nvPr/>
        </p:nvSpPr>
        <p:spPr>
          <a:xfrm>
            <a:off x="838201" y="1828800"/>
            <a:ext cx="4762500" cy="369331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Recurring themes mentioned</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Multiple access network and devices DoS, MitM &amp; Spectrum hijack vectors discussed</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Standards vulnerabilities due to some legacy inheritance of former generation standards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Containers / Virtual Machines / other </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Supply chain issues – both HW and SW</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Compliance testing and configuration control – but don’t build audit industry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Zero Trust networks – discussed often but limited implementation detail</a:t>
            </a:r>
          </a:p>
          <a:p>
            <a:pPr marL="285750" indent="-285750">
              <a:buFont typeface="Arial" panose="020B0604020202020204" pitchFamily="34" charset="0"/>
              <a:buChar char="•"/>
            </a:pPr>
            <a:endParaRPr lang="en-US" dirty="0"/>
          </a:p>
        </p:txBody>
      </p:sp>
      <p:sp>
        <p:nvSpPr>
          <p:cNvPr id="22" name="TextBox 21">
            <a:extLst>
              <a:ext uri="{FF2B5EF4-FFF2-40B4-BE49-F238E27FC236}">
                <a16:creationId xmlns:a16="http://schemas.microsoft.com/office/drawing/2014/main" id="{5B43B9D0-5C06-47CA-9C66-0C2CA61DAE8C}"/>
              </a:ext>
            </a:extLst>
          </p:cNvPr>
          <p:cNvSpPr txBox="1"/>
          <p:nvPr/>
        </p:nvSpPr>
        <p:spPr>
          <a:xfrm>
            <a:off x="6343651" y="1828800"/>
            <a:ext cx="4762500" cy="2585323"/>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Expected and lightly occurring themes</a:t>
            </a: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Enforcement mechanisms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Incentives for adherence to treat security correctly</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Orchestration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Active mitigation methods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IT Best practices</a:t>
            </a:r>
          </a:p>
          <a:p>
            <a:pPr marL="285750"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8EB84D06-D1AA-4B99-83EA-896F33901D7B}"/>
              </a:ext>
            </a:extLst>
          </p:cNvPr>
          <p:cNvSpPr txBox="1"/>
          <p:nvPr/>
        </p:nvSpPr>
        <p:spPr>
          <a:xfrm>
            <a:off x="893761" y="942267"/>
            <a:ext cx="8321259" cy="369332"/>
          </a:xfrm>
          <a:prstGeom prst="rect">
            <a:avLst/>
          </a:prstGeom>
          <a:noFill/>
        </p:spPr>
        <p:txBody>
          <a:bodyPr wrap="square">
            <a:spAutoFit/>
          </a:bodyPr>
          <a:lstStyle/>
          <a:p>
            <a:r>
              <a:rPr lang="en-US" sz="1800" dirty="0">
                <a:latin typeface="Times New Roman" panose="02020603050405020304" pitchFamily="18" charset="0"/>
                <a:ea typeface="ＭＳ Ｐゴシック" pitchFamily="34" charset="-128"/>
                <a:cs typeface="Times New Roman" panose="02020603050405020304" pitchFamily="18" charset="0"/>
              </a:rPr>
              <a:t>From the external presenters to WG3 to date (more being planned to cover gaps)</a:t>
            </a:r>
            <a:endParaRPr lang="en-US" dirty="0"/>
          </a:p>
        </p:txBody>
      </p:sp>
    </p:spTree>
    <p:extLst>
      <p:ext uri="{BB962C8B-B14F-4D97-AF65-F5344CB8AC3E}">
        <p14:creationId xmlns:p14="http://schemas.microsoft.com/office/powerpoint/2010/main" val="4016107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17</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25439" y="3921267"/>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WG3: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778108" y="4380743"/>
            <a:ext cx="2940563" cy="707886"/>
          </a:xfrm>
          <a:prstGeom prst="rect">
            <a:avLst/>
          </a:prstGeom>
          <a:noFill/>
        </p:spPr>
        <p:txBody>
          <a:bodyPr wrap="square">
            <a:spAutoFit/>
          </a:bodyPr>
          <a:lstStyle/>
          <a:p>
            <a:r>
              <a:rPr lang="it-IT" sz="2000" dirty="0">
                <a:solidFill>
                  <a:srgbClr val="FF0000"/>
                </a:solidFill>
                <a:latin typeface="Times New Roman" panose="02020603050405020304" pitchFamily="18" charset="0"/>
                <a:cs typeface="Times New Roman" panose="02020603050405020304" pitchFamily="18" charset="0"/>
              </a:rPr>
              <a:t>Micaela Giuhat, Microsoft </a:t>
            </a:r>
          </a:p>
          <a:p>
            <a:r>
              <a:rPr lang="it-IT" sz="2000" dirty="0">
                <a:solidFill>
                  <a:srgbClr val="FF0000"/>
                </a:solidFill>
                <a:latin typeface="Times New Roman" panose="02020603050405020304" pitchFamily="18" charset="0"/>
                <a:cs typeface="Times New Roman" panose="02020603050405020304" pitchFamily="18" charset="0"/>
              </a:rPr>
              <a:t>John Roese, Dell</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36065" y="2937944"/>
            <a:ext cx="4327341"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WG3: Leveraging Virtualization Technology to Promote Secure, Reliable 5G Networks </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166558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8"/>
            <a:ext cx="2873439" cy="620907"/>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18</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125343" y="4050596"/>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WG1: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68356" y="4420887"/>
            <a:ext cx="3064785"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Brian Daly, AT&amp;T </a:t>
            </a:r>
          </a:p>
          <a:p>
            <a:r>
              <a:rPr lang="en-US" sz="2000" dirty="0">
                <a:solidFill>
                  <a:srgbClr val="FF0000"/>
                </a:solidFill>
                <a:latin typeface="Times New Roman" panose="02020603050405020304" pitchFamily="18" charset="0"/>
                <a:cs typeface="Times New Roman" panose="02020603050405020304" pitchFamily="18" charset="0"/>
              </a:rPr>
              <a:t>Travis Russell, Oracle</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53252" y="2954671"/>
            <a:ext cx="4121525" cy="85780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WG1: 5G Signaling Protocols Security</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2275903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60073" y="1934527"/>
            <a:ext cx="10520727" cy="1730493"/>
          </a:xfrm>
        </p:spPr>
        <p:txBody>
          <a:bodyPr>
            <a:normAutofit/>
          </a:bodyPr>
          <a:lstStyle/>
          <a:p>
            <a:r>
              <a:rPr lang="en-US" sz="3600" b="1" dirty="0">
                <a:latin typeface="Times New Roman" panose="02020603050405020304" pitchFamily="18" charset="0"/>
                <a:ea typeface="ＭＳ Ｐゴシック" pitchFamily="34" charset="-128"/>
                <a:cs typeface="Times New Roman" panose="02020603050405020304" pitchFamily="18" charset="0"/>
              </a:rPr>
              <a:t>Working Group 1: 5G Signaling Protocols Security</a:t>
            </a:r>
            <a:br>
              <a:rPr lang="en-US" sz="3600" dirty="0"/>
            </a:br>
            <a:endParaRPr lang="en-US" sz="3600" b="1" dirty="0">
              <a:ea typeface="ＭＳ Ｐゴシック" pitchFamily="34" charset="-128"/>
            </a:endParaRPr>
          </a:p>
        </p:txBody>
      </p:sp>
      <p:sp>
        <p:nvSpPr>
          <p:cNvPr id="2051" name="TextBox 5"/>
          <p:cNvSpPr txBox="1">
            <a:spLocks noChangeArrowheads="1"/>
          </p:cNvSpPr>
          <p:nvPr/>
        </p:nvSpPr>
        <p:spPr bwMode="auto">
          <a:xfrm>
            <a:off x="387531" y="3429000"/>
            <a:ext cx="1141693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March 30,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Brian Daly,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AT&amp;T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	Travis Russell,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Oracle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Ahmed Lahjouji</a:t>
            </a: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559812" y="3095538"/>
            <a:ext cx="3510355" cy="1730904"/>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 Meeting </a:t>
            </a:r>
            <a:br>
              <a:rPr lang="en-US" sz="2800" cap="small" dirty="0">
                <a:solidFill>
                  <a:srgbClr val="FFFFFF"/>
                </a:solidFill>
                <a:latin typeface="Times New Roman" panose="02020603050405020304" pitchFamily="18" charset="0"/>
                <a:cs typeface="Times New Roman" panose="02020603050405020304" pitchFamily="18" charset="0"/>
              </a:rPr>
            </a:br>
            <a:r>
              <a:rPr lang="en-US" sz="2800" cap="small" dirty="0">
                <a:solidFill>
                  <a:srgbClr val="FFFFFF"/>
                </a:solidFill>
                <a:latin typeface="Times New Roman" panose="02020603050405020304" pitchFamily="18" charset="0"/>
                <a:cs typeface="Times New Roman" panose="02020603050405020304" pitchFamily="18" charset="0"/>
              </a:rPr>
              <a:t>&amp; Welcome</a:t>
            </a:r>
            <a:br>
              <a:rPr lang="en-US" sz="2800" dirty="0">
                <a:solidFill>
                  <a:srgbClr val="FFFFFF"/>
                </a:solidFill>
                <a:latin typeface="Times New Roman" panose="02020603050405020304" pitchFamily="18" charset="0"/>
                <a:cs typeface="Times New Roman" panose="02020603050405020304" pitchFamily="18" charset="0"/>
              </a:rPr>
            </a:br>
            <a:br>
              <a:rPr lang="en-US" sz="2800" dirty="0">
                <a:solidFill>
                  <a:srgbClr val="FFFFFF"/>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Suzon Cameron, DFO</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6B029FF8-93FA-4111-9B26-EE3B73723182}"/>
              </a:ext>
            </a:extLst>
          </p:cNvPr>
          <p:cNvSpPr>
            <a:spLocks noGrp="1"/>
          </p:cNvSpPr>
          <p:nvPr>
            <p:ph type="sldNum" sz="quarter" idx="12"/>
          </p:nvPr>
        </p:nvSpPr>
        <p:spPr/>
        <p:txBody>
          <a:bodyPr/>
          <a:lstStyle/>
          <a:p>
            <a:fld id="{F850A357-A51B-4CFC-9187-672DAAD82F39}" type="slidenum">
              <a:rPr lang="en-US" smtClean="0"/>
              <a:t>2</a:t>
            </a:fld>
            <a:endParaRPr lang="en-US"/>
          </a:p>
        </p:txBody>
      </p:sp>
    </p:spTree>
    <p:extLst>
      <p:ext uri="{BB962C8B-B14F-4D97-AF65-F5344CB8AC3E}">
        <p14:creationId xmlns:p14="http://schemas.microsoft.com/office/powerpoint/2010/main" val="3236943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487699"/>
            <a:ext cx="10515600"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The Chairwoman of the FCC directs CSRIC VIII to </a:t>
            </a:r>
            <a:r>
              <a:rPr lang="en-US" b="1" dirty="0">
                <a:latin typeface="Times New Roman" panose="02020603050405020304" pitchFamily="18" charset="0"/>
                <a:cs typeface="Times New Roman" panose="02020603050405020304" pitchFamily="18" charset="0"/>
              </a:rPr>
              <a:t>examine and address security vulnerabilities associated with the newly adopted 5G signaling protocol, Hypertext Transfer Protocol Version 2 (HTTP/2), </a:t>
            </a:r>
            <a:r>
              <a:rPr lang="en-US" dirty="0">
                <a:latin typeface="Times New Roman" panose="02020603050405020304" pitchFamily="18" charset="0"/>
                <a:cs typeface="Times New Roman" panose="02020603050405020304" pitchFamily="18" charset="0"/>
              </a:rPr>
              <a:t>which, like the SS7 and Diameter signaling protocols considered in earlier CSRICs, is vulnerable to attacks.  Researchers have discovered security issues related to the HTTP/2 protocol which could place millions of websites at risk of attack.  </a:t>
            </a:r>
            <a:r>
              <a:rPr lang="en-US" b="1" dirty="0">
                <a:latin typeface="Times New Roman" panose="02020603050405020304" pitchFamily="18" charset="0"/>
                <a:cs typeface="Times New Roman" panose="02020603050405020304" pitchFamily="18" charset="0"/>
              </a:rPr>
              <a:t>CSRIC VIII will confirm these vulnerabilities and identify others</a:t>
            </a:r>
            <a:r>
              <a:rPr lang="en-US" dirty="0">
                <a:latin typeface="Times New Roman" panose="02020603050405020304" pitchFamily="18" charset="0"/>
                <a:cs typeface="Times New Roman" panose="02020603050405020304" pitchFamily="18" charset="0"/>
              </a:rPr>
              <a:t>, assess their potential for harm, and recommend safeguards to harden 5G networks and protect critical business and consumer data from these and other cyber threats.  </a:t>
            </a:r>
            <a:r>
              <a:rPr lang="en-US" b="1" dirty="0">
                <a:latin typeface="Times New Roman" panose="02020603050405020304" pitchFamily="18" charset="0"/>
                <a:cs typeface="Times New Roman" panose="02020603050405020304" pitchFamily="18" charset="0"/>
              </a:rPr>
              <a:t>CSRIC VIII will also provide recommendations on how to remediate the risks associated with HTTP/2 and prevent them from carrying over to HTTP/3</a:t>
            </a:r>
            <a:r>
              <a:rPr lang="en-US" dirty="0">
                <a:latin typeface="Times New Roman" panose="02020603050405020304" pitchFamily="18" charset="0"/>
                <a:cs typeface="Times New Roman" panose="02020603050405020304" pitchFamily="18" charset="0"/>
              </a:rPr>
              <a:t>, the next release of the protocol.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1:</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441F9665-7589-4AD0-A24E-DACE6EAAFF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56331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355842"/>
            <a:ext cx="10515600" cy="4432562"/>
          </a:xfrm>
        </p:spPr>
        <p:txBody>
          <a:bodyPr>
            <a:normAutofit fontScale="92500"/>
          </a:bodyPr>
          <a:lstStyle/>
          <a:p>
            <a:pPr lvl="0"/>
            <a:r>
              <a:rPr lang="en-US" dirty="0">
                <a:latin typeface="Times New Roman" panose="02020603050405020304" pitchFamily="18" charset="0"/>
                <a:cs typeface="Times New Roman" panose="02020603050405020304" pitchFamily="18" charset="0"/>
              </a:rPr>
              <a:t>The FCC has learned of four main vulnerabilities and attack vectors related to HTTP/2:  </a:t>
            </a:r>
          </a:p>
          <a:p>
            <a:pPr lvl="1"/>
            <a:r>
              <a:rPr lang="en-US" dirty="0">
                <a:latin typeface="Times New Roman" panose="02020603050405020304" pitchFamily="18" charset="0"/>
                <a:cs typeface="Times New Roman" panose="02020603050405020304" pitchFamily="18" charset="0"/>
              </a:rPr>
              <a:t>(1) slow read attacks, which call on a malicious client to read responses very slowly; </a:t>
            </a:r>
          </a:p>
          <a:p>
            <a:pPr lvl="1"/>
            <a:r>
              <a:rPr lang="en-US" dirty="0">
                <a:latin typeface="Times New Roman" panose="02020603050405020304" pitchFamily="18" charset="0"/>
                <a:cs typeface="Times New Roman" panose="02020603050405020304" pitchFamily="18" charset="0"/>
              </a:rPr>
              <a:t>(2) HPACK Bombs, which are malicious archive files designed to crash the program or system reading them and often disable antivirus software; </a:t>
            </a:r>
          </a:p>
          <a:p>
            <a:pPr lvl="1"/>
            <a:r>
              <a:rPr lang="en-US" dirty="0">
                <a:latin typeface="Times New Roman" panose="02020603050405020304" pitchFamily="18" charset="0"/>
                <a:cs typeface="Times New Roman" panose="02020603050405020304" pitchFamily="18" charset="0"/>
              </a:rPr>
              <a:t>(3) Dependency Cycle attacks, which exploit a new flow mechanism designed to optimize networks to instead create an infinite loop which cannot be escaped; and </a:t>
            </a:r>
          </a:p>
          <a:p>
            <a:pPr lvl="1"/>
            <a:r>
              <a:rPr lang="en-US" dirty="0">
                <a:latin typeface="Times New Roman" panose="02020603050405020304" pitchFamily="18" charset="0"/>
                <a:cs typeface="Times New Roman" panose="02020603050405020304" pitchFamily="18" charset="0"/>
              </a:rPr>
              <a:t>(4) Stream Multiplexing Abuse, which uses security flaws in stream multiplexing functionality to crash servers, resulting in a denial of service to legitimate users.</a:t>
            </a:r>
          </a:p>
          <a:p>
            <a:r>
              <a:rPr lang="en-US" dirty="0">
                <a:latin typeface="Times New Roman" panose="02020603050405020304" pitchFamily="18" charset="0"/>
                <a:cs typeface="Times New Roman" panose="02020603050405020304" pitchFamily="18" charset="0"/>
              </a:rPr>
              <a:t>We will research these as well as other vulnerabilities and attack vectors identified by industry through industry SMEs and WG member expertise.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1: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F886A2C4-3F3F-4C15-81BA-181433F5F4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15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1: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7564812" y="604857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8" name="TextBox 7">
            <a:extLst>
              <a:ext uri="{FF2B5EF4-FFF2-40B4-BE49-F238E27FC236}">
                <a16:creationId xmlns:a16="http://schemas.microsoft.com/office/drawing/2014/main" id="{7315985B-49D3-427C-A3C4-37C48FF11AF1}"/>
              </a:ext>
            </a:extLst>
          </p:cNvPr>
          <p:cNvSpPr txBox="1"/>
          <p:nvPr/>
        </p:nvSpPr>
        <p:spPr>
          <a:xfrm>
            <a:off x="139164" y="1622672"/>
            <a:ext cx="5956836" cy="3895297"/>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Colin B. Andrews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Telecommunications Industry Association</a:t>
            </a:r>
          </a:p>
          <a:p>
            <a:pPr marL="457200" marR="0" lvl="1" indent="0" algn="l" defTabSz="914400" rtl="0" eaLnBrk="1" fontAlgn="auto" latinLnBrk="0" hangingPunct="1">
              <a:lnSpc>
                <a:spcPct val="150000"/>
              </a:lnSpc>
              <a:spcBef>
                <a:spcPts val="0"/>
              </a:spcBef>
              <a:spcAft>
                <a:spcPts val="60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Bergman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Consumer Technology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 Carothers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Goldberg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Security Agency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Angel V. Gomez</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Hayes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Jithin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Jagannath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Antwane Johnson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FEMA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Xiaoyang</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Lee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Marinho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0902FC43-044D-4383-A6EA-8099A4DE00B3}"/>
              </a:ext>
            </a:extLst>
          </p:cNvPr>
          <p:cNvSpPr txBox="1"/>
          <p:nvPr/>
        </p:nvSpPr>
        <p:spPr>
          <a:xfrm>
            <a:off x="6096000" y="1622672"/>
            <a:ext cx="5576123" cy="3693319"/>
          </a:xfrm>
          <a:prstGeom prst="rect">
            <a:avLst/>
          </a:prstGeom>
          <a:noFill/>
        </p:spPr>
        <p:txBody>
          <a:bodyPr wrap="square" rtlCol="0">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Maureen C. Mclaughlin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Danny McPherson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Verisign,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Derek Peterson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Wireless Broadband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Mitch Rappard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Palo Alto Networks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Mike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Recchione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Greg Schumacher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Anish Sharma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Mavenir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Christopher Wendt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Somos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7B474A9-43D4-4837-B573-E9841B64FD67}"/>
              </a:ext>
            </a:extLst>
          </p:cNvPr>
          <p:cNvSpPr txBox="1"/>
          <p:nvPr/>
        </p:nvSpPr>
        <p:spPr>
          <a:xfrm>
            <a:off x="139164" y="1003914"/>
            <a:ext cx="6094602" cy="607539"/>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Brian Daly</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p>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Travis Russell,*</a:t>
            </a: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Oracle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8ABE372-59AE-4DC2-A53D-02824260D668}"/>
              </a:ext>
            </a:extLst>
          </p:cNvPr>
          <p:cNvSpPr txBox="1"/>
          <p:nvPr/>
        </p:nvSpPr>
        <p:spPr>
          <a:xfrm>
            <a:off x="1613000" y="5967037"/>
            <a:ext cx="3365400" cy="338041"/>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600"/>
              </a:spcAft>
              <a:buClrTx/>
              <a:buSzTx/>
              <a:buFontTx/>
              <a:buNone/>
              <a:tabLst/>
              <a:defRPr/>
            </a:pPr>
            <a:r>
              <a:rPr kumimoji="0" lang="en-US" sz="16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FCC Liaison:</a:t>
            </a: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Ahmed Lahjouji</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5086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922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1: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5108100" y="6048573"/>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A3AC3304-21A3-43E4-ADC9-E60B0158CC52}"/>
              </a:ext>
            </a:extLst>
          </p:cNvPr>
          <p:cNvSpPr txBox="1"/>
          <p:nvPr/>
        </p:nvSpPr>
        <p:spPr>
          <a:xfrm>
            <a:off x="1208622" y="1161777"/>
            <a:ext cx="10000799" cy="4613058"/>
          </a:xfrm>
          <a:prstGeom prst="rect">
            <a:avLst/>
          </a:prstGeom>
          <a:noFill/>
        </p:spPr>
        <p:txBody>
          <a:bodyPr wrap="square" rtlCol="0">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Adam Barron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C. Dolly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Carroll Gray-Preston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 David Grossman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CTA</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Hinton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Bradley Jackson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Verizon Communication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Navin</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Jaffer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Yong Kim</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Verisign, Inc.</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Lucero</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FEMA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Mattson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McGarry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Telecommunications Industry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3870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0C210F-6460-9140-90C3-D48AF0210EAE}"/>
              </a:ext>
            </a:extLst>
          </p:cNvPr>
          <p:cNvSpPr txBox="1"/>
          <p:nvPr/>
        </p:nvSpPr>
        <p:spPr>
          <a:xfrm>
            <a:off x="0" y="617138"/>
            <a:ext cx="12192000" cy="646331"/>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In Memory</a:t>
            </a:r>
          </a:p>
        </p:txBody>
      </p:sp>
      <p:sp>
        <p:nvSpPr>
          <p:cNvPr id="3" name="TextBox 2">
            <a:extLst>
              <a:ext uri="{FF2B5EF4-FFF2-40B4-BE49-F238E27FC236}">
                <a16:creationId xmlns:a16="http://schemas.microsoft.com/office/drawing/2014/main" id="{941441F7-29A5-DD4B-A68E-867427AACE69}"/>
              </a:ext>
            </a:extLst>
          </p:cNvPr>
          <p:cNvSpPr txBox="1"/>
          <p:nvPr/>
        </p:nvSpPr>
        <p:spPr>
          <a:xfrm flipH="1">
            <a:off x="0" y="2286000"/>
            <a:ext cx="12192000"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CSRIC Community and WG1 lost a valuable member last month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John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Kimmons</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from Palindrome died suddenly in February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John has worked in previous CSRICs and has always been a valuable contributor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Our condolences to John’s family and friends</a:t>
            </a:r>
          </a:p>
        </p:txBody>
      </p:sp>
      <p:pic>
        <p:nvPicPr>
          <p:cNvPr id="4" name="Picture 7">
            <a:extLst>
              <a:ext uri="{FF2B5EF4-FFF2-40B4-BE49-F238E27FC236}">
                <a16:creationId xmlns:a16="http://schemas.microsoft.com/office/drawing/2014/main" id="{73E3A0B1-E382-D44B-BA86-FFEAE2D0F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3698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WG virtual meetings (initially biweekly) are underway</a:t>
            </a:r>
          </a:p>
          <a:p>
            <a:pPr lvl="1"/>
            <a:r>
              <a:rPr lang="en-US" dirty="0">
                <a:latin typeface="Times New Roman" panose="02020603050405020304" pitchFamily="18" charset="0"/>
                <a:cs typeface="Times New Roman" panose="02020603050405020304" pitchFamily="18" charset="0"/>
              </a:rPr>
              <a:t>Research/examine security vulnerabilities and attack vectors</a:t>
            </a:r>
          </a:p>
          <a:p>
            <a:pPr marL="457200" lvl="1"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Report on Security Vulnerabilities in HTTP/2, </a:t>
            </a:r>
            <a:r>
              <a:rPr lang="en-US" b="1" i="1" dirty="0">
                <a:latin typeface="Times New Roman" panose="02020603050405020304" pitchFamily="18" charset="0"/>
                <a:cs typeface="Times New Roman" panose="02020603050405020304" pitchFamily="18" charset="0"/>
              </a:rPr>
              <a:t>September 2022</a:t>
            </a:r>
          </a:p>
          <a:p>
            <a:pPr marL="0" lvl="0" indent="0">
              <a:buNone/>
            </a:pPr>
            <a:endParaRPr lang="en-US" dirty="0">
              <a:latin typeface="Times New Roman" panose="02020603050405020304" pitchFamily="18" charset="0"/>
              <a:cs typeface="Times New Roman" panose="02020603050405020304" pitchFamily="18" charset="0"/>
            </a:endParaRPr>
          </a:p>
          <a:p>
            <a:pPr lvl="0"/>
            <a:r>
              <a:rPr lang="en-US" dirty="0">
                <a:latin typeface="Times New Roman" panose="02020603050405020304" pitchFamily="18" charset="0"/>
                <a:cs typeface="Times New Roman" panose="02020603050405020304" pitchFamily="18" charset="0"/>
              </a:rPr>
              <a:t>Report on Best Practices to Mitigate Vulnerabilities in HTTP/2 and HTTP/3, </a:t>
            </a:r>
            <a:r>
              <a:rPr lang="en-US" b="1" i="1" dirty="0">
                <a:latin typeface="Times New Roman" panose="02020603050405020304" pitchFamily="18" charset="0"/>
                <a:cs typeface="Times New Roman" panose="02020603050405020304" pitchFamily="18" charset="0"/>
              </a:rPr>
              <a:t>June 2023</a:t>
            </a:r>
            <a:endParaRPr lang="en-US" dirty="0">
              <a:latin typeface="Times New Roman" panose="02020603050405020304" pitchFamily="18" charset="0"/>
              <a:cs typeface="Times New Roman" panose="02020603050405020304" pitchFamily="18" charset="0"/>
            </a:endParaRPr>
          </a:p>
          <a:p>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1: Deliverables/Schedule</a:t>
            </a:r>
          </a:p>
        </p:txBody>
      </p:sp>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4970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lvl="0"/>
            <a:r>
              <a:rPr lang="en-US" dirty="0">
                <a:latin typeface="Times New Roman" panose="02020603050405020304" pitchFamily="18" charset="0"/>
                <a:cs typeface="Times New Roman" panose="02020603050405020304" pitchFamily="18" charset="0"/>
              </a:rPr>
              <a:t>We have received two presentations so far from researchers on two topics:</a:t>
            </a:r>
          </a:p>
          <a:p>
            <a:pPr lvl="1"/>
            <a:r>
              <a:rPr lang="en-US" dirty="0">
                <a:latin typeface="Times New Roman" panose="02020603050405020304" pitchFamily="18" charset="0"/>
                <a:cs typeface="Times New Roman" panose="02020603050405020304" pitchFamily="18" charset="0"/>
              </a:rPr>
              <a:t>The first presentation on research presented at </a:t>
            </a:r>
            <a:r>
              <a:rPr lang="en-US" dirty="0" err="1">
                <a:latin typeface="Times New Roman" panose="02020603050405020304" pitchFamily="18" charset="0"/>
                <a:cs typeface="Times New Roman" panose="02020603050405020304" pitchFamily="18" charset="0"/>
              </a:rPr>
              <a:t>BlackHat</a:t>
            </a:r>
            <a:r>
              <a:rPr lang="en-US" dirty="0">
                <a:latin typeface="Times New Roman" panose="02020603050405020304" pitchFamily="18" charset="0"/>
                <a:cs typeface="Times New Roman" panose="02020603050405020304" pitchFamily="18" charset="0"/>
              </a:rPr>
              <a:t> on potential HTTP vulnerabilities</a:t>
            </a:r>
          </a:p>
          <a:p>
            <a:pPr lvl="1"/>
            <a:r>
              <a:rPr lang="en-US" dirty="0">
                <a:latin typeface="Times New Roman" panose="02020603050405020304" pitchFamily="18" charset="0"/>
                <a:cs typeface="Times New Roman" panose="02020603050405020304" pitchFamily="18" charset="0"/>
              </a:rPr>
              <a:t>The second presentation on research presented to the GSMA on network slicing vulnerabilities</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Team discussing OAuth and other linked vulnerabilities and how it relates to HTTP/2</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838200" y="274638"/>
            <a:ext cx="9652000"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1: Status of Work</a:t>
            </a:r>
          </a:p>
        </p:txBody>
      </p:sp>
      <p:pic>
        <p:nvPicPr>
          <p:cNvPr id="7" name="Picture 7">
            <a:extLst>
              <a:ext uri="{FF2B5EF4-FFF2-40B4-BE49-F238E27FC236}">
                <a16:creationId xmlns:a16="http://schemas.microsoft.com/office/drawing/2014/main" id="{69D598F0-B92B-401A-8E86-B8969783F3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26583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375288" y="2467481"/>
            <a:ext cx="3510355" cy="500447"/>
          </a:xfrm>
        </p:spPr>
        <p:txBody>
          <a:bodyPr vert="horz" lIns="91440" tIns="45720" rIns="91440" bIns="45720" rtlCol="0" anchor="b">
            <a:norm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3" name="Slide Number Placeholder 2">
            <a:extLst>
              <a:ext uri="{FF2B5EF4-FFF2-40B4-BE49-F238E27FC236}">
                <a16:creationId xmlns:a16="http://schemas.microsoft.com/office/drawing/2014/main" id="{33C4FB8F-9C48-4FA7-BAD9-74C2B8B74C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FD45215D-EC62-409E-B4E5-5D67BD4B9DB4}"/>
              </a:ext>
            </a:extLst>
          </p:cNvPr>
          <p:cNvSpPr txBox="1"/>
          <p:nvPr/>
        </p:nvSpPr>
        <p:spPr>
          <a:xfrm>
            <a:off x="7358340" y="3955076"/>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WG1: Co-chairs</a:t>
            </a:r>
            <a:endParaRPr lang="en-US" sz="20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098EA38-A9A8-4CD7-A3A5-40B76259E535}"/>
              </a:ext>
            </a:extLst>
          </p:cNvPr>
          <p:cNvSpPr txBox="1"/>
          <p:nvPr/>
        </p:nvSpPr>
        <p:spPr>
          <a:xfrm>
            <a:off x="7967511" y="4355186"/>
            <a:ext cx="3208210"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Brian Daly, AT&amp;T,</a:t>
            </a:r>
          </a:p>
          <a:p>
            <a:r>
              <a:rPr lang="en-US" sz="2000" dirty="0">
                <a:solidFill>
                  <a:srgbClr val="FF0000"/>
                </a:solidFill>
                <a:latin typeface="Times New Roman" panose="02020603050405020304" pitchFamily="18" charset="0"/>
                <a:cs typeface="Times New Roman" panose="02020603050405020304" pitchFamily="18" charset="0"/>
              </a:rPr>
              <a:t>Travis Russell, Oracle</a:t>
            </a:r>
          </a:p>
        </p:txBody>
      </p:sp>
      <p:sp>
        <p:nvSpPr>
          <p:cNvPr id="14" name="Title 1">
            <a:extLst>
              <a:ext uri="{FF2B5EF4-FFF2-40B4-BE49-F238E27FC236}">
                <a16:creationId xmlns:a16="http://schemas.microsoft.com/office/drawing/2014/main" id="{957B3C29-8F86-4DA9-8C13-F9B76ABAD49E}"/>
              </a:ext>
            </a:extLst>
          </p:cNvPr>
          <p:cNvSpPr txBox="1">
            <a:spLocks/>
          </p:cNvSpPr>
          <p:nvPr/>
        </p:nvSpPr>
        <p:spPr>
          <a:xfrm>
            <a:off x="7232274" y="2936972"/>
            <a:ext cx="4121525" cy="7165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WG1: 5G Signaling Protocols Security</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264634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28</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WG2: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34489" y="4322854"/>
            <a:ext cx="3260663"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Mike Barnes, </a:t>
            </a:r>
            <a:r>
              <a:rPr lang="en-US" sz="2000" dirty="0" err="1">
                <a:solidFill>
                  <a:srgbClr val="FF0000"/>
                </a:solidFill>
                <a:latin typeface="Times New Roman" panose="02020603050405020304" pitchFamily="18" charset="0"/>
                <a:cs typeface="Times New Roman" panose="02020603050405020304" pitchFamily="18" charset="0"/>
              </a:rPr>
              <a:t>Mavenir</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George Woodward, RWA</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WG2: Promoting Security, Reliability, and Interoperability of ORAN Equipment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73069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819275" y="1610811"/>
            <a:ext cx="8604884" cy="2475233"/>
          </a:xfrm>
        </p:spPr>
        <p:txBody>
          <a:bodyPr>
            <a:normAutofit fontScale="90000"/>
          </a:bodyPr>
          <a:lstStyle/>
          <a:p>
            <a:pPr eaLnBrk="1" hangingPunct="1"/>
            <a:r>
              <a:rPr lang="en-US" sz="3600" b="1" dirty="0">
                <a:latin typeface="Times New Roman" panose="02020603050405020304" pitchFamily="18" charset="0"/>
                <a:ea typeface="ＭＳ Ｐゴシック" pitchFamily="34" charset="-128"/>
                <a:cs typeface="Times New Roman" panose="02020603050405020304" pitchFamily="18" charset="0"/>
              </a:rPr>
              <a:t>Working Group 2:</a:t>
            </a:r>
            <a:br>
              <a:rPr lang="en-US" sz="3600" b="1" dirty="0">
                <a:latin typeface="Times New Roman" panose="02020603050405020304" pitchFamily="18" charset="0"/>
                <a:ea typeface="ＭＳ Ｐゴシック" pitchFamily="34" charset="-128"/>
                <a:cs typeface="Times New Roman" panose="02020603050405020304" pitchFamily="18" charset="0"/>
              </a:rPr>
            </a:br>
            <a:r>
              <a:rPr lang="en-US" sz="3600" b="1" dirty="0">
                <a:latin typeface="Times New Roman" panose="02020603050405020304" pitchFamily="18" charset="0"/>
                <a:ea typeface="ＭＳ Ｐゴシック" pitchFamily="34" charset="-128"/>
                <a:cs typeface="Times New Roman" panose="02020603050405020304" pitchFamily="18" charset="0"/>
              </a:rPr>
              <a:t>Promoting Security, Reliability, and Interoperability of Open Radio Access Network Equipment</a:t>
            </a:r>
            <a:br>
              <a:rPr lang="en-US" sz="3600" dirty="0">
                <a:latin typeface="Times New Roman" panose="02020603050405020304" pitchFamily="18" charset="0"/>
                <a:cs typeface="Times New Roman" panose="02020603050405020304" pitchFamily="18" charset="0"/>
              </a:rPr>
            </a:br>
            <a:endParaRPr lang="en-US" sz="36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31" y="3881117"/>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March 30,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Co-chairs: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Mike Barnes,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Mavenir</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George Woodward, RWA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FCC Liaison: Zenji Nakazawa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405837" y="2989930"/>
            <a:ext cx="3510355" cy="606450"/>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Opening Remarks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3</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542864" y="3805416"/>
            <a:ext cx="3373328" cy="461665"/>
          </a:xfrm>
          <a:prstGeom prst="rect">
            <a:avLst/>
          </a:prstGeom>
          <a:noFill/>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PSHSB Chief</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273432F-FCC2-4335-B900-FF2E3E9B5FC0}"/>
              </a:ext>
            </a:extLst>
          </p:cNvPr>
          <p:cNvSpPr txBox="1"/>
          <p:nvPr/>
        </p:nvSpPr>
        <p:spPr>
          <a:xfrm>
            <a:off x="8001939" y="4297998"/>
            <a:ext cx="2620296"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Debra Jordan, FCC</a:t>
            </a:r>
          </a:p>
        </p:txBody>
      </p:sp>
    </p:spTree>
    <p:extLst>
      <p:ext uri="{BB962C8B-B14F-4D97-AF65-F5344CB8AC3E}">
        <p14:creationId xmlns:p14="http://schemas.microsoft.com/office/powerpoint/2010/main" val="33429156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557867"/>
            <a:ext cx="10515600" cy="4619096"/>
          </a:xfrm>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The Chairwoman of the FCC directs CSRIC VIII to provide recommendations to advance security, reliability, and interoperability of Open Radio Access Network (ORAN) equipment in the United States and what new efforts can be undertaken to support secure and interoperable ORAN design and deployment.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Radio Access Network (RAN) is the final link between the network and the phone. It includes the antennae on towers, buildings, and in stadiums, plus the base stations. When a consumer makes a call or connects to a remote server, the antenna transmits and receives signals to and from the consumer’s mobile phone or other handheld device. The signal is then digitalized in the RAN base station and connected into the network.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The introduction of ORAN enables mobile network operators to use equipment from multiple vendors and still ensure interoperability. </a:t>
            </a:r>
          </a:p>
          <a:p>
            <a:pPr marL="0" indent="0">
              <a:buNone/>
            </a:pPr>
            <a:endParaRPr lang="en-US" sz="2000"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2:</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3C534A1F-B5EF-418A-873C-A3D3140927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29756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Autofit/>
          </a:bodyPr>
          <a:lstStyle/>
          <a:p>
            <a:pPr marL="0" indent="0">
              <a:buNone/>
            </a:pPr>
            <a:r>
              <a:rPr lang="en-US" sz="2000" dirty="0">
                <a:latin typeface="Times New Roman" panose="02020603050405020304" pitchFamily="18" charset="0"/>
                <a:cs typeface="Times New Roman" panose="02020603050405020304" pitchFamily="18" charset="0"/>
              </a:rPr>
              <a:t>CSRIC has previously considered security risks in emerging 5G networks.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CSRIC VIII will build on this work and expand it as one part of its exploration of the development and deployment challenges facing ORAN technology, including the extent ORAN technology may increase the threat attack surface and how best to mitigate such security challenges. </a:t>
            </a:r>
          </a:p>
          <a:p>
            <a:pPr marL="0" indent="0">
              <a:buNone/>
            </a:pP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Further, CSRIC VIII will consider how the FCC can support the goals of developing and deploying secure, open and interoperable networks when the FCC participates in standards-setting bodies like 3GPP and the Alliance for Telecommunications Industry Solutions.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2: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595C3229-1C8C-43C2-83D2-599FC45B4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83224"/>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14044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2: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8476260" y="604857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*Also a CSRIC VIII Member</a:t>
            </a:r>
          </a:p>
        </p:txBody>
      </p:sp>
      <p:sp>
        <p:nvSpPr>
          <p:cNvPr id="8" name="Content Placeholder 2">
            <a:extLst>
              <a:ext uri="{FF2B5EF4-FFF2-40B4-BE49-F238E27FC236}">
                <a16:creationId xmlns:a16="http://schemas.microsoft.com/office/drawing/2014/main" id="{999E97B9-A88D-4D94-A3F7-325736971209}"/>
              </a:ext>
            </a:extLst>
          </p:cNvPr>
          <p:cNvSpPr txBox="1">
            <a:spLocks/>
          </p:cNvSpPr>
          <p:nvPr/>
        </p:nvSpPr>
        <p:spPr>
          <a:xfrm>
            <a:off x="893762" y="1797146"/>
            <a:ext cx="6017078" cy="4741766"/>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Dew</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Marla Dowell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NIST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Andrew L. Drozd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Russ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Gyurek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Javed Khan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Altiostar</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Networks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Loushine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Jennifer Manner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Hughes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Jack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Nasielski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 Technologies,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Content Placeholder 2">
            <a:extLst>
              <a:ext uri="{FF2B5EF4-FFF2-40B4-BE49-F238E27FC236}">
                <a16:creationId xmlns:a16="http://schemas.microsoft.com/office/drawing/2014/main" id="{1A59B069-346A-4985-AD17-D720713DE9A6}"/>
              </a:ext>
            </a:extLst>
          </p:cNvPr>
          <p:cNvSpPr txBox="1">
            <a:spLocks/>
          </p:cNvSpPr>
          <p:nvPr/>
        </p:nvSpPr>
        <p:spPr>
          <a:xfrm>
            <a:off x="6430339" y="1798155"/>
            <a:ext cx="5761661" cy="4351338"/>
          </a:xfrm>
          <a:prstGeom prst="rect">
            <a:avLst/>
          </a:prstGeom>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Scott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Poretsky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Vishwanath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Ramamurthi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Stefan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Saroiu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Microsoft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Sawanobori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Schram</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NARUC</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Nick Solano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Eric Tamarkin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Jean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Trakinat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Claire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Vishik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Intel</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Henry Young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BSA | The Software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 name="Picture 7">
            <a:extLst>
              <a:ext uri="{FF2B5EF4-FFF2-40B4-BE49-F238E27FC236}">
                <a16:creationId xmlns:a16="http://schemas.microsoft.com/office/drawing/2014/main" id="{79E33C49-5899-4430-85F3-5D14A6CBD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467D0B9E-81B5-4D44-AC27-8FE4C55048DA}"/>
              </a:ext>
            </a:extLst>
          </p:cNvPr>
          <p:cNvSpPr txBox="1"/>
          <p:nvPr/>
        </p:nvSpPr>
        <p:spPr>
          <a:xfrm>
            <a:off x="1684426" y="5952396"/>
            <a:ext cx="609460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FCC Liaison: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Zenji Nakazawa</a:t>
            </a:r>
          </a:p>
        </p:txBody>
      </p:sp>
      <p:sp>
        <p:nvSpPr>
          <p:cNvPr id="12" name="TextBox 11">
            <a:extLst>
              <a:ext uri="{FF2B5EF4-FFF2-40B4-BE49-F238E27FC236}">
                <a16:creationId xmlns:a16="http://schemas.microsoft.com/office/drawing/2014/main" id="{C1DEA43D-7078-4947-8D23-AED22FA352E6}"/>
              </a:ext>
            </a:extLst>
          </p:cNvPr>
          <p:cNvSpPr txBox="1"/>
          <p:nvPr/>
        </p:nvSpPr>
        <p:spPr>
          <a:xfrm>
            <a:off x="893762" y="1097081"/>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Co-chairs: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Mike Barnes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Mavenir</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George Woodward</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RWA</a:t>
            </a:r>
          </a:p>
        </p:txBody>
      </p:sp>
    </p:spTree>
    <p:extLst>
      <p:ext uri="{BB962C8B-B14F-4D97-AF65-F5344CB8AC3E}">
        <p14:creationId xmlns:p14="http://schemas.microsoft.com/office/powerpoint/2010/main" val="367289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2: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6008890" y="6048573"/>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99F5C3F-06DE-48CE-B497-C137512586BF}"/>
              </a:ext>
            </a:extLst>
          </p:cNvPr>
          <p:cNvSpPr txBox="1"/>
          <p:nvPr/>
        </p:nvSpPr>
        <p:spPr>
          <a:xfrm>
            <a:off x="241956" y="1690688"/>
            <a:ext cx="6014466" cy="2951064"/>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Tx/>
              <a:buSzTx/>
              <a:tabLst/>
              <a:defRPr/>
            </a:pPr>
            <a:r>
              <a:rPr lang="en-US"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Reza </a:t>
            </a:r>
            <a:r>
              <a:rPr lang="en-US" b="1"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Arefi</a:t>
            </a:r>
            <a:r>
              <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Intel</a:t>
            </a:r>
          </a:p>
          <a:p>
            <a:pPr marR="0" lvl="1" algn="l" defTabSz="914400" rtl="0" eaLnBrk="1" fontAlgn="auto" latinLnBrk="0" hangingPunct="1">
              <a:lnSpc>
                <a:spcPct val="150000"/>
              </a:lnSpc>
              <a:spcBef>
                <a:spcPts val="0"/>
              </a:spcBef>
              <a:spcAft>
                <a:spcPts val="0"/>
              </a:spcAft>
              <a:buClrTx/>
              <a:buSzTx/>
              <a:tabLst/>
              <a:defRPr/>
            </a:pPr>
            <a:r>
              <a:rPr kumimoji="0" lang="en-US" sz="1800" b="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Brian Daly</a:t>
            </a:r>
            <a:r>
              <a:rPr kumimoji="0" lang="en-US" sz="180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AT&amp;T</a:t>
            </a:r>
            <a:endParaRPr kumimoji="0" lang="en-US" sz="1800" b="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Arvind Kumar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Mavenir</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lang="en-US" b="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Heidi Obermeyer</a:t>
            </a:r>
            <a:r>
              <a:rPr lang="en-US"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BSA | The Software Alliance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Anand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Palanigounder</a:t>
            </a:r>
            <a:r>
              <a:rPr lang="en-US"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Qualcomm</a:t>
            </a: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Sanil</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Rama Chandran, </a:t>
            </a:r>
            <a:r>
              <a:rPr kumimoji="0" lang="en-US" sz="180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Samsung</a:t>
            </a:r>
            <a:endParaRPr kumimoji="0" lang="en-US" sz="180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B. Ramsay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NARUC</a:t>
            </a:r>
          </a:p>
        </p:txBody>
      </p:sp>
      <p:pic>
        <p:nvPicPr>
          <p:cNvPr id="8" name="Picture 7">
            <a:extLst>
              <a:ext uri="{FF2B5EF4-FFF2-40B4-BE49-F238E27FC236}">
                <a16:creationId xmlns:a16="http://schemas.microsoft.com/office/drawing/2014/main" id="{0E5B7E89-9B0D-42AC-824F-FA9891C26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2AB72A1B-885F-4A94-ACD8-68CDE89B3F0A}"/>
              </a:ext>
            </a:extLst>
          </p:cNvPr>
          <p:cNvSpPr txBox="1"/>
          <p:nvPr/>
        </p:nvSpPr>
        <p:spPr>
          <a:xfrm>
            <a:off x="5534526" y="1690687"/>
            <a:ext cx="6277818" cy="2951064"/>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800" b="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Imtiaz Shaikh</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Ericsson</a:t>
            </a:r>
            <a:endParaRPr kumimoji="0" lang="en-US" sz="1800" b="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Lakhbir</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Singh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Sneed</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Hughes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1">
              <a:lnSpc>
                <a:spcPct val="150000"/>
              </a:lnSpc>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Ryan Stokes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Rural Wireless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Melanie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Tiano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Lap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Tse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Timothy O. Woods</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5271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rmAutofit/>
          </a:bodyPr>
          <a:lstStyle/>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7-June-2022: First Draft</a:t>
            </a:r>
          </a:p>
          <a:p>
            <a:pPr marL="0" marR="0">
              <a:lnSpc>
                <a:spcPct val="107000"/>
              </a:lnSpc>
              <a:spcBef>
                <a:spcPts val="0"/>
              </a:spcBef>
              <a:spcAft>
                <a:spcPts val="800"/>
              </a:spcAft>
            </a:pPr>
            <a:r>
              <a:rPr lang="en-US" dirty="0">
                <a:latin typeface="Times New Roman" panose="02020603050405020304" pitchFamily="18" charset="0"/>
                <a:cs typeface="Times New Roman" panose="02020603050405020304" pitchFamily="18" charset="0"/>
              </a:rPr>
              <a:t>13-Sept-2022: Review full document</a:t>
            </a:r>
          </a:p>
          <a:p>
            <a:r>
              <a:rPr lang="en-US" dirty="0">
                <a:latin typeface="Times New Roman" panose="02020603050405020304" pitchFamily="18" charset="0"/>
                <a:cs typeface="Times New Roman" panose="02020603050405020304" pitchFamily="18" charset="0"/>
              </a:rPr>
              <a:t>15-Nov-2022: Paper and Slides complete, submitted</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December 2022:  Report on Challenges to the Development of ORAN Technology and Recommendations on How to Overcome Them</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fontScale="90000"/>
          </a:bodyPr>
          <a:lstStyle/>
          <a:p>
            <a:pPr algn="ctr"/>
            <a:r>
              <a:rPr lang="en-US" sz="4000" b="1" dirty="0">
                <a:latin typeface="Times New Roman" panose="02020603050405020304" pitchFamily="18" charset="0"/>
                <a:cs typeface="Times New Roman" panose="02020603050405020304" pitchFamily="18" charset="0"/>
              </a:rPr>
              <a:t>Working Group 2: Deliverables/Schedule</a:t>
            </a:r>
          </a:p>
        </p:txBody>
      </p:sp>
      <p:pic>
        <p:nvPicPr>
          <p:cNvPr id="7" name="Picture 7">
            <a:extLst>
              <a:ext uri="{FF2B5EF4-FFF2-40B4-BE49-F238E27FC236}">
                <a16:creationId xmlns:a16="http://schemas.microsoft.com/office/drawing/2014/main" id="{62210F08-8A1D-4A81-A774-307FF243D7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2129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075" name="Title 1"/>
          <p:cNvSpPr>
            <a:spLocks noGrp="1"/>
          </p:cNvSpPr>
          <p:nvPr>
            <p:ph type="title"/>
          </p:nvPr>
        </p:nvSpPr>
        <p:spPr>
          <a:xfrm>
            <a:off x="1981200" y="274638"/>
            <a:ext cx="8508380" cy="1143000"/>
          </a:xfrm>
        </p:spPr>
        <p:txBody>
          <a:bodyPr>
            <a:normAutofit fontScale="90000"/>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Next Working Group 2 Meeting Agenda</a:t>
            </a: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Discuss progress on the seven white paper topic areas selected by the working group.</a:t>
            </a:r>
          </a:p>
        </p:txBody>
      </p:sp>
      <p:pic>
        <p:nvPicPr>
          <p:cNvPr id="6" name="Picture 7">
            <a:extLst>
              <a:ext uri="{FF2B5EF4-FFF2-40B4-BE49-F238E27FC236}">
                <a16:creationId xmlns:a16="http://schemas.microsoft.com/office/drawing/2014/main" id="{B1D310D2-CF6A-470C-A0F6-49B3C1DBD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196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36</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25204" y="3986274"/>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WG2: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13109" y="4335397"/>
            <a:ext cx="2804585"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Mike Barnes, </a:t>
            </a:r>
            <a:r>
              <a:rPr lang="en-US" sz="2000" dirty="0" err="1">
                <a:solidFill>
                  <a:srgbClr val="FF0000"/>
                </a:solidFill>
                <a:latin typeface="Times New Roman" panose="02020603050405020304" pitchFamily="18" charset="0"/>
                <a:cs typeface="Times New Roman" panose="02020603050405020304" pitchFamily="18" charset="0"/>
              </a:rPr>
              <a:t>Mavenir</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George Woodward, RWA</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WG2: Promoting Security, Reliability, and Interoperability of ORAN Equipment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09F863EF-26CC-4D2C-981C-654D09F1743E}"/>
              </a:ext>
            </a:extLst>
          </p:cNvPr>
          <p:cNvSpPr>
            <a:spLocks noGrp="1"/>
          </p:cNvSpPr>
          <p:nvPr>
            <p:ph type="title"/>
          </p:nvPr>
        </p:nvSpPr>
        <p:spPr>
          <a:xfrm>
            <a:off x="7624763" y="2471738"/>
            <a:ext cx="2873375" cy="419100"/>
          </a:xfrm>
        </p:spPr>
        <p:txBody>
          <a:bodyPr vert="horz" lIns="91440" tIns="45720" rIns="91440" bIns="45720" rtlCol="0" anchor="b">
            <a:normAutofit fontScale="90000"/>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9112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37</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WG4: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15049" y="4234754"/>
            <a:ext cx="3719864"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Mary Boyd, </a:t>
            </a:r>
            <a:r>
              <a:rPr lang="en-US" sz="2000" dirty="0" err="1">
                <a:solidFill>
                  <a:srgbClr val="FF0000"/>
                </a:solidFill>
                <a:latin typeface="Times New Roman" panose="02020603050405020304" pitchFamily="18" charset="0"/>
                <a:cs typeface="Times New Roman" panose="02020603050405020304" pitchFamily="18" charset="0"/>
              </a:rPr>
              <a:t>Intrado</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Mark Reddish, APCO </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2"/>
            <a:ext cx="4327341" cy="716596"/>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cap="small" dirty="0">
                <a:solidFill>
                  <a:srgbClr val="FFFFFF"/>
                </a:solidFill>
                <a:latin typeface="Times New Roman" panose="02020603050405020304" pitchFamily="18" charset="0"/>
                <a:cs typeface="Times New Roman" panose="02020603050405020304" pitchFamily="18" charset="0"/>
              </a:rPr>
              <a:t>WG4: 911 Service Over Wi-Fi</a:t>
            </a:r>
            <a:r>
              <a:rPr lang="en-US" sz="2400" cap="small" dirty="0">
                <a:solidFill>
                  <a:srgbClr val="FFFFFF"/>
                </a:solidFill>
                <a:latin typeface="+mn-lt"/>
                <a:cs typeface="Times New Roman" panose="02020603050405020304" pitchFamily="18" charset="0"/>
              </a:rPr>
              <a:t>	</a:t>
            </a:r>
            <a:endParaRPr lang="en-US" sz="24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1961711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839450" y="1612074"/>
            <a:ext cx="10859911" cy="1816926"/>
          </a:xfrm>
        </p:spPr>
        <p:txBody>
          <a:bodyPr>
            <a:normAutofit/>
          </a:bodyPr>
          <a:lstStyle/>
          <a:p>
            <a:pP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Group 4: 911 Service Over Wi-Fi</a:t>
            </a:r>
            <a:br>
              <a:rPr lang="en-US" sz="4000" dirty="0"/>
            </a:br>
            <a:endParaRPr lang="en-US" sz="4000" b="1" dirty="0">
              <a:ea typeface="ＭＳ Ｐゴシック" pitchFamily="34" charset="-128"/>
            </a:endParaRPr>
          </a:p>
        </p:txBody>
      </p:sp>
      <p:sp>
        <p:nvSpPr>
          <p:cNvPr id="2051" name="TextBox 5"/>
          <p:cNvSpPr txBox="1">
            <a:spLocks noChangeArrowheads="1"/>
          </p:cNvSpPr>
          <p:nvPr/>
        </p:nvSpPr>
        <p:spPr bwMode="auto">
          <a:xfrm>
            <a:off x="512395" y="3429000"/>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March 30,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ＭＳ Ｐゴシック"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Co-chairs: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Mary Boyd,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Intrado Life &amp; Safety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Mark Reddish,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APCO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FCC Liaison: Rasoul Safavian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2">
            <a:extLst>
              <a:ext uri="{FF2B5EF4-FFF2-40B4-BE49-F238E27FC236}">
                <a16:creationId xmlns:a16="http://schemas.microsoft.com/office/drawing/2014/main" id="{E30A2BCD-E7D8-2B40-84B2-E7EAC4FB0C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9705" y="1354813"/>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636782"/>
            <a:ext cx="10515600" cy="4351338"/>
          </a:xfrm>
        </p:spPr>
        <p:txBody>
          <a:bodyPr/>
          <a:lstStyle/>
          <a:p>
            <a:pPr marL="0" indent="0" algn="ctr">
              <a:buNone/>
            </a:pPr>
            <a:r>
              <a:rPr lang="en-US" dirty="0">
                <a:latin typeface="Times New Roman" panose="02020603050405020304" pitchFamily="18" charset="0"/>
                <a:cs typeface="Times New Roman" panose="02020603050405020304" pitchFamily="18" charset="0"/>
              </a:rPr>
              <a:t>The Chairwoman of the FCC directs CSRIC VIII to explore the public safety benefits, technical feasibility, and cost of options for making Wi-Fi access points and/or unlicensed spectrum available to the public to facilitate access to 911 services.  The ubiquitous nature of Wi-Fi access points suggests that, in the long term, various Wi-Fi solutions could be added to the “toolbox” of 911 connectivity options available to consumers, Public Safety Answering Points (PSAPs), and communications providers, and could complement the broader transition to an IP-based Next Generation 911 environment.  </a:t>
            </a:r>
          </a:p>
          <a:p>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4:</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39F88133-89E1-46B5-90D4-0D56F94C89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2156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405837" y="2989930"/>
            <a:ext cx="3510355" cy="606450"/>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Opening Remarks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4</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542864" y="3805416"/>
            <a:ext cx="3373328" cy="461665"/>
          </a:xfrm>
          <a:prstGeom prst="rect">
            <a:avLst/>
          </a:prstGeom>
          <a:noFill/>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CSRIC VIII Co-chair</a:t>
            </a:r>
            <a:endParaRPr lang="en-US" sz="24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2CA9AB90-87DA-4D7E-B53E-118F0C436F58}"/>
              </a:ext>
            </a:extLst>
          </p:cNvPr>
          <p:cNvSpPr txBox="1"/>
          <p:nvPr/>
        </p:nvSpPr>
        <p:spPr>
          <a:xfrm>
            <a:off x="7768911" y="4318397"/>
            <a:ext cx="3208210"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Nasrin </a:t>
            </a:r>
            <a:r>
              <a:rPr lang="en-US" sz="2400" dirty="0" err="1">
                <a:solidFill>
                  <a:srgbClr val="FF0000"/>
                </a:solidFill>
                <a:latin typeface="Times New Roman" panose="02020603050405020304" pitchFamily="18" charset="0"/>
                <a:cs typeface="Times New Roman" panose="02020603050405020304" pitchFamily="18" charset="0"/>
              </a:rPr>
              <a:t>Rezai</a:t>
            </a:r>
            <a:r>
              <a:rPr lang="en-US" sz="2400" dirty="0">
                <a:solidFill>
                  <a:srgbClr val="FF0000"/>
                </a:solidFill>
                <a:latin typeface="Times New Roman" panose="02020603050405020304" pitchFamily="18" charset="0"/>
                <a:cs typeface="Times New Roman" panose="02020603050405020304" pitchFamily="18" charset="0"/>
              </a:rPr>
              <a:t>, Verizon</a:t>
            </a:r>
          </a:p>
        </p:txBody>
      </p:sp>
    </p:spTree>
    <p:extLst>
      <p:ext uri="{BB962C8B-B14F-4D97-AF65-F5344CB8AC3E}">
        <p14:creationId xmlns:p14="http://schemas.microsoft.com/office/powerpoint/2010/main" val="676289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273797"/>
            <a:ext cx="10515600" cy="5082553"/>
          </a:xfrm>
        </p:spPr>
        <p:txBody>
          <a:bodyPr/>
          <a:lstStyle/>
          <a:p>
            <a:pPr marL="0" indent="0">
              <a:buNone/>
            </a:pPr>
            <a:r>
              <a:rPr lang="en-US" dirty="0">
                <a:latin typeface="Times New Roman" panose="02020603050405020304" pitchFamily="18" charset="0"/>
                <a:cs typeface="Times New Roman" panose="02020603050405020304" pitchFamily="18" charset="0"/>
              </a:rPr>
              <a:t>Bring industry stakeholders together to examine a range of </a:t>
            </a:r>
            <a:r>
              <a:rPr lang="en-US" b="1" dirty="0">
                <a:latin typeface="Times New Roman" panose="02020603050405020304" pitchFamily="18" charset="0"/>
                <a:cs typeface="Times New Roman" panose="02020603050405020304" pitchFamily="18" charset="0"/>
              </a:rPr>
              <a:t>technical issues </a:t>
            </a:r>
            <a:r>
              <a:rPr lang="en-US" dirty="0">
                <a:latin typeface="Times New Roman" panose="02020603050405020304" pitchFamily="18" charset="0"/>
                <a:cs typeface="Times New Roman" panose="02020603050405020304" pitchFamily="18" charset="0"/>
              </a:rPr>
              <a:t>with the goal of promoting consensus in the </a:t>
            </a:r>
            <a:r>
              <a:rPr lang="en-US" b="1" dirty="0">
                <a:latin typeface="Times New Roman" panose="02020603050405020304" pitchFamily="18" charset="0"/>
                <a:cs typeface="Times New Roman" panose="02020603050405020304" pitchFamily="18" charset="0"/>
              </a:rPr>
              <a:t>Wi-Fi ecosystem to support reliable 911 services (voice and text</a:t>
            </a:r>
            <a:r>
              <a:rPr lang="en-US" dirty="0">
                <a:latin typeface="Times New Roman" panose="02020603050405020304" pitchFamily="18" charset="0"/>
                <a:cs typeface="Times New Roman" panose="02020603050405020304" pitchFamily="18" charset="0"/>
              </a:rPr>
              <a:t>) under </a:t>
            </a:r>
            <a:r>
              <a:rPr lang="en-US" u="sng" dirty="0">
                <a:latin typeface="Times New Roman" panose="02020603050405020304" pitchFamily="18" charset="0"/>
                <a:cs typeface="Times New Roman" panose="02020603050405020304" pitchFamily="18" charset="0"/>
              </a:rPr>
              <a:t>normal conditions and when catastrophic events </a:t>
            </a:r>
            <a:r>
              <a:rPr lang="en-US" dirty="0">
                <a:latin typeface="Times New Roman" panose="02020603050405020304" pitchFamily="18" charset="0"/>
                <a:cs typeface="Times New Roman" panose="02020603050405020304" pitchFamily="18" charset="0"/>
              </a:rPr>
              <a:t>disrupt mobile service.  The primary focus will be to: </a:t>
            </a:r>
          </a:p>
          <a:p>
            <a:r>
              <a:rPr lang="en-US" dirty="0">
                <a:latin typeface="Times New Roman" panose="02020603050405020304" pitchFamily="18" charset="0"/>
                <a:cs typeface="Times New Roman" panose="02020603050405020304" pitchFamily="18" charset="0"/>
              </a:rPr>
              <a:t>examine and report on </a:t>
            </a:r>
            <a:r>
              <a:rPr lang="en-US" b="1" dirty="0">
                <a:latin typeface="Times New Roman" panose="02020603050405020304" pitchFamily="18" charset="0"/>
                <a:cs typeface="Times New Roman" panose="02020603050405020304" pitchFamily="18" charset="0"/>
              </a:rPr>
              <a:t>security issues </a:t>
            </a:r>
            <a:r>
              <a:rPr lang="en-US" dirty="0">
                <a:latin typeface="Times New Roman" panose="02020603050405020304" pitchFamily="18" charset="0"/>
                <a:cs typeface="Times New Roman" panose="02020603050405020304" pitchFamily="18" charset="0"/>
              </a:rPr>
              <a:t>including authentication and access control protocols, solutions </a:t>
            </a:r>
            <a:r>
              <a:rPr lang="en-US" b="1" dirty="0">
                <a:latin typeface="Times New Roman" panose="02020603050405020304" pitchFamily="18" charset="0"/>
                <a:cs typeface="Times New Roman" panose="02020603050405020304" pitchFamily="18" charset="0"/>
              </a:rPr>
              <a:t>to automatically activate Wi-Fi Calling </a:t>
            </a:r>
            <a:r>
              <a:rPr lang="en-US" dirty="0">
                <a:latin typeface="Times New Roman" panose="02020603050405020304" pitchFamily="18" charset="0"/>
                <a:cs typeface="Times New Roman" panose="02020603050405020304" pitchFamily="18" charset="0"/>
              </a:rPr>
              <a:t>on eligible mobile devices, when necessary;</a:t>
            </a:r>
          </a:p>
          <a:p>
            <a:r>
              <a:rPr lang="en-US" dirty="0">
                <a:latin typeface="Times New Roman" panose="02020603050405020304" pitchFamily="18" charset="0"/>
                <a:cs typeface="Times New Roman" panose="02020603050405020304" pitchFamily="18" charset="0"/>
              </a:rPr>
              <a:t>automatically determining the </a:t>
            </a:r>
            <a:r>
              <a:rPr lang="en-US" b="1" dirty="0">
                <a:latin typeface="Times New Roman" panose="02020603050405020304" pitchFamily="18" charset="0"/>
                <a:cs typeface="Times New Roman" panose="02020603050405020304" pitchFamily="18" charset="0"/>
              </a:rPr>
              <a:t>911 caller location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call routing </a:t>
            </a:r>
            <a:r>
              <a:rPr lang="en-US" dirty="0">
                <a:latin typeface="Times New Roman" panose="02020603050405020304" pitchFamily="18" charset="0"/>
                <a:cs typeface="Times New Roman" panose="02020603050405020304" pitchFamily="18" charset="0"/>
              </a:rPr>
              <a:t>issues, 911 call </a:t>
            </a:r>
            <a:r>
              <a:rPr lang="en-US" b="1" dirty="0">
                <a:latin typeface="Times New Roman" panose="02020603050405020304" pitchFamily="18" charset="0"/>
                <a:cs typeface="Times New Roman" panose="02020603050405020304" pitchFamily="18" charset="0"/>
              </a:rPr>
              <a:t>prioritization</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identifying missing standards</a:t>
            </a:r>
            <a:r>
              <a:rPr lang="en-US" dirty="0">
                <a:latin typeface="Times New Roman" panose="02020603050405020304" pitchFamily="18" charset="0"/>
                <a:cs typeface="Times New Roman" panose="02020603050405020304" pitchFamily="18" charset="0"/>
              </a:rPr>
              <a:t>, and </a:t>
            </a:r>
            <a:r>
              <a:rPr lang="en-US" b="1" dirty="0">
                <a:latin typeface="Times New Roman" panose="02020603050405020304" pitchFamily="18" charset="0"/>
                <a:cs typeface="Times New Roman" panose="02020603050405020304" pitchFamily="18" charset="0"/>
              </a:rPr>
              <a:t>timelines </a:t>
            </a:r>
            <a:r>
              <a:rPr lang="en-US" dirty="0">
                <a:latin typeface="Times New Roman" panose="02020603050405020304" pitchFamily="18" charset="0"/>
                <a:cs typeface="Times New Roman" panose="02020603050405020304" pitchFamily="18" charset="0"/>
              </a:rPr>
              <a:t>and </a:t>
            </a:r>
            <a:r>
              <a:rPr lang="en-US" b="1" dirty="0">
                <a:latin typeface="Times New Roman" panose="02020603050405020304" pitchFamily="18" charset="0"/>
                <a:cs typeface="Times New Roman" panose="02020603050405020304" pitchFamily="18" charset="0"/>
              </a:rPr>
              <a:t>costs for implementing </a:t>
            </a:r>
            <a:r>
              <a:rPr lang="en-US" dirty="0">
                <a:latin typeface="Times New Roman" panose="02020603050405020304" pitchFamily="18" charset="0"/>
                <a:cs typeface="Times New Roman" panose="02020603050405020304" pitchFamily="18" charset="0"/>
              </a:rPr>
              <a:t>911 over Wi-Fi solutions.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4: </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C2191B2C-2C78-4BA8-8046-2A12C9B17D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2984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4: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8067209" y="6204003"/>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*Also a CSRIC VIII Member</a:t>
            </a:r>
          </a:p>
        </p:txBody>
      </p:sp>
      <p:sp>
        <p:nvSpPr>
          <p:cNvPr id="7" name="TextBox 6">
            <a:extLst>
              <a:ext uri="{FF2B5EF4-FFF2-40B4-BE49-F238E27FC236}">
                <a16:creationId xmlns:a16="http://schemas.microsoft.com/office/drawing/2014/main" id="{0DA132CA-CC37-49BD-B585-A67E25406E07}"/>
              </a:ext>
            </a:extLst>
          </p:cNvPr>
          <p:cNvSpPr txBox="1"/>
          <p:nvPr/>
        </p:nvSpPr>
        <p:spPr>
          <a:xfrm>
            <a:off x="649396" y="1662496"/>
            <a:ext cx="5189290" cy="403187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Abley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Emergency Number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Annas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Riverside Fire Department, OEM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Bergman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Consumer Technology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Wade Buckner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International Association of Fire Chiefs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Kirk Burroughs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Apple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Chinmay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Dhodapkar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Google LLC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Edge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Katherine Elkins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NHTSA</a:t>
            </a: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Harold Feld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Knowledge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Fred Frantz</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Gibson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CommScope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D. Goerke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Texas 9-1-1 Alliance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Jeanna M. Green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Kevin Green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Somos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Grubb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Picture 7">
            <a:extLst>
              <a:ext uri="{FF2B5EF4-FFF2-40B4-BE49-F238E27FC236}">
                <a16:creationId xmlns:a16="http://schemas.microsoft.com/office/drawing/2014/main" id="{28766868-9938-4214-89B5-AF29D0C39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a:extLst>
              <a:ext uri="{FF2B5EF4-FFF2-40B4-BE49-F238E27FC236}">
                <a16:creationId xmlns:a16="http://schemas.microsoft.com/office/drawing/2014/main" id="{E59B6801-88EE-4C62-8A1F-AA9E26457512}"/>
              </a:ext>
            </a:extLst>
          </p:cNvPr>
          <p:cNvSpPr txBox="1"/>
          <p:nvPr/>
        </p:nvSpPr>
        <p:spPr>
          <a:xfrm>
            <a:off x="5838686" y="1599222"/>
            <a:ext cx="6216242" cy="452431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Hess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Comcast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0" algn="l" defTabSz="914400" rtl="0" eaLnBrk="1" fontAlgn="auto" latinLnBrk="0" hangingPunct="1">
              <a:lnSpc>
                <a:spcPct val="100000"/>
              </a:lnSpc>
              <a:spcBef>
                <a:spcPts val="0"/>
              </a:spcBef>
              <a:spcAft>
                <a:spcPts val="0"/>
              </a:spcAft>
              <a:buClrTx/>
              <a:buSzTx/>
              <a:tabLst/>
              <a:defRPr/>
            </a:pPr>
            <a:r>
              <a:rPr lang="en-US" sz="1600" b="1" dirty="0">
                <a:solidFill>
                  <a:prstClr val="black"/>
                </a:solidFill>
                <a:latin typeface="Times New Roman" panose="02020603050405020304" pitchFamily="18" charset="0"/>
                <a:cs typeface="Times New Roman" panose="02020603050405020304" pitchFamily="18" charset="0"/>
              </a:rPr>
              <a:t>Craig </a:t>
            </a:r>
            <a:r>
              <a:rPr lang="en-US" sz="1600" b="1" dirty="0" err="1">
                <a:solidFill>
                  <a:prstClr val="black"/>
                </a:solidFill>
                <a:latin typeface="Times New Roman" panose="02020603050405020304" pitchFamily="18" charset="0"/>
                <a:cs typeface="Times New Roman" panose="02020603050405020304" pitchFamily="18" charset="0"/>
              </a:rPr>
              <a:t>Hodan</a:t>
            </a:r>
            <a:r>
              <a:rPr lang="en-US" sz="1600" b="1" dirty="0">
                <a:solidFill>
                  <a:prstClr val="black"/>
                </a:solidFill>
                <a:latin typeface="Times New Roman" panose="02020603050405020304" pitchFamily="18" charset="0"/>
                <a:cs typeface="Times New Roman" panose="02020603050405020304" pitchFamily="18" charset="0"/>
              </a:rPr>
              <a:t>,</a:t>
            </a:r>
            <a:r>
              <a:rPr lang="en-US" sz="1600" dirty="0">
                <a:solidFill>
                  <a:prstClr val="black"/>
                </a:solidFill>
                <a:latin typeface="Times New Roman" panose="02020603050405020304" pitchFamily="18" charset="0"/>
                <a:cs typeface="Times New Roman" panose="02020603050405020304" pitchFamily="18" charset="0"/>
              </a:rPr>
              <a:t>*</a:t>
            </a:r>
            <a:r>
              <a:rPr lang="en-US" sz="1600" b="1" dirty="0">
                <a:solidFill>
                  <a:prstClr val="black"/>
                </a:solidFill>
                <a:latin typeface="Times New Roman" panose="02020603050405020304" pitchFamily="18" charset="0"/>
                <a:cs typeface="Times New Roman" panose="02020603050405020304" pitchFamily="18" charset="0"/>
              </a:rPr>
              <a:t> </a:t>
            </a:r>
            <a:r>
              <a:rPr lang="en-US" sz="1600" i="1" dirty="0">
                <a:solidFill>
                  <a:prstClr val="black"/>
                </a:solidFill>
                <a:latin typeface="Times New Roman" panose="02020603050405020304" pitchFamily="18" charset="0"/>
                <a:cs typeface="Times New Roman" panose="02020603050405020304" pitchFamily="18" charset="0"/>
              </a:rPr>
              <a:t>National Weather Service/NOAA </a:t>
            </a: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Everett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Kaneshige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NATOA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Kubik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William 'Andy' Leneweaver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Washington State Military Department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Lish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Susan Miller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en-US" sz="1600"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Charles (“Peter”) Musgrove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Theresa Reese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Travis Reutter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 America's Communications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Charlie Sasser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Association of State Technology Directors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 Schram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NARUC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Sean Scott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Malcolm Smith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Stuart Strickland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Hewlett Packard Enterprise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Jeff Torres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Steve Watkins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Jeffrey Wittek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Motorola Solutions</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5A2D67A2-B5E2-4648-91EC-B91EC1093A2E}"/>
              </a:ext>
            </a:extLst>
          </p:cNvPr>
          <p:cNvSpPr txBox="1"/>
          <p:nvPr/>
        </p:nvSpPr>
        <p:spPr>
          <a:xfrm>
            <a:off x="1398" y="968251"/>
            <a:ext cx="6094602" cy="641971"/>
          </a:xfrm>
          <a:prstGeom prst="rect">
            <a:avLst/>
          </a:prstGeom>
          <a:noFill/>
        </p:spPr>
        <p:txBody>
          <a:bodyPr wrap="square">
            <a:spAutoFit/>
          </a:bodyPr>
          <a:lstStyle/>
          <a:p>
            <a:pPr marL="228600" marR="0" lvl="0" indent="0" algn="l" defTabSz="914400" rtl="0" eaLnBrk="1" fontAlgn="auto" latinLnBrk="0" hangingPunct="1">
              <a:lnSpc>
                <a:spcPct val="115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Co-chairs:</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Mary Boyd,*</a:t>
            </a: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Intrado</a:t>
            </a:r>
            <a:endPar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228600" marR="0" lvl="0" indent="0" algn="l" defTabSz="914400" rtl="0" eaLnBrk="1" fontAlgn="auto" latinLnBrk="0" hangingPunct="1">
              <a:lnSpc>
                <a:spcPct val="115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Reddish,*</a:t>
            </a: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APCO </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FAF0B220-CA18-4579-B9ED-2D5AF8B7884C}"/>
              </a:ext>
            </a:extLst>
          </p:cNvPr>
          <p:cNvSpPr txBox="1"/>
          <p:nvPr/>
        </p:nvSpPr>
        <p:spPr>
          <a:xfrm>
            <a:off x="1699444" y="5833848"/>
            <a:ext cx="6094602" cy="358816"/>
          </a:xfrm>
          <a:prstGeom prst="rect">
            <a:avLst/>
          </a:prstGeom>
          <a:noFill/>
        </p:spPr>
        <p:txBody>
          <a:bodyPr wrap="square">
            <a:spAutoFit/>
          </a:bodyPr>
          <a:lstStyle/>
          <a:p>
            <a:pPr marL="228600" marR="0" lvl="0" indent="0" algn="l" defTabSz="914400" rtl="0" eaLnBrk="1" fontAlgn="auto" latinLnBrk="0" hangingPunct="1">
              <a:lnSpc>
                <a:spcPct val="115000"/>
              </a:lnSpc>
              <a:spcBef>
                <a:spcPts val="0"/>
              </a:spcBef>
              <a:spcAft>
                <a:spcPts val="60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FCC Liaison:</a:t>
            </a:r>
            <a:r>
              <a:rPr kumimoji="0" lang="en-US" sz="16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6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Rasoul Safavian</a:t>
            </a:r>
            <a:r>
              <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62602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4: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5249094" y="6074017"/>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7" name="Picture 7">
            <a:extLst>
              <a:ext uri="{FF2B5EF4-FFF2-40B4-BE49-F238E27FC236}">
                <a16:creationId xmlns:a16="http://schemas.microsoft.com/office/drawing/2014/main" id="{8724DBD0-99B8-45E4-A100-494310BE53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91BA402D-5DD5-4034-96EA-B1F2C0D033B5}"/>
              </a:ext>
            </a:extLst>
          </p:cNvPr>
          <p:cNvSpPr txBox="1"/>
          <p:nvPr/>
        </p:nvSpPr>
        <p:spPr>
          <a:xfrm>
            <a:off x="381000" y="1690688"/>
            <a:ext cx="5249779" cy="3366563"/>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 Anderson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Carol Ansley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Scott Blue</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Cisco</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Breen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Chappell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Nicholas Garcia</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Public Knowledge</a:t>
            </a:r>
          </a:p>
          <a:p>
            <a:pPr marR="0" lvl="1" algn="l" defTabSz="914400" rtl="0" eaLnBrk="1" fontAlgn="auto" latinLnBrk="0" hangingPunct="1">
              <a:lnSpc>
                <a:spcPct val="150000"/>
              </a:lnSpc>
              <a:spcBef>
                <a:spcPts val="0"/>
              </a:spcBef>
              <a:spcAft>
                <a:spcPts val="0"/>
              </a:spcAft>
              <a:buClrTx/>
              <a:buSzTx/>
              <a:tabLst/>
              <a:defRPr/>
            </a:pPr>
            <a:r>
              <a:rPr kumimoji="0" lang="en-US" sz="1800" b="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J. David Grossman</a:t>
            </a:r>
            <a:r>
              <a:rPr kumimoji="0" lang="en-US" sz="1800" b="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CTA</a:t>
            </a:r>
          </a:p>
          <a:p>
            <a:pPr marR="0" lvl="1" algn="l" defTabSz="914400" rtl="0" eaLnBrk="1" fontAlgn="auto" latinLnBrk="0" hangingPunct="1">
              <a:lnSpc>
                <a:spcPct val="150000"/>
              </a:lnSpc>
              <a:spcBef>
                <a:spcPts val="0"/>
              </a:spcBef>
              <a:spcAft>
                <a:spcPts val="0"/>
              </a:spcAft>
              <a:buClrTx/>
              <a:buSzTx/>
              <a:tabLst/>
              <a:defRPr/>
            </a:pPr>
            <a:r>
              <a:rPr lang="en-US"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Brian Hurley</a:t>
            </a:r>
            <a:r>
              <a:rPr lang="en-US"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ACA Connects</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1AC1E4D-771A-40EC-BA20-9F2DFCF584A8}"/>
              </a:ext>
            </a:extLst>
          </p:cNvPr>
          <p:cNvSpPr txBox="1"/>
          <p:nvPr/>
        </p:nvSpPr>
        <p:spPr>
          <a:xfrm>
            <a:off x="5871411" y="1690688"/>
            <a:ext cx="6096000" cy="2535566"/>
          </a:xfrm>
          <a:prstGeom prst="rect">
            <a:avLst/>
          </a:prstGeom>
          <a:noFill/>
        </p:spPr>
        <p:txBody>
          <a:bodyPr wrap="square">
            <a:spAutoFit/>
          </a:bodyPr>
          <a:lstStyle/>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Christian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Militeau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R="0" lvl="1" algn="l" defTabSz="914400" rtl="0" eaLnBrk="1" fontAlgn="auto" latinLnBrk="0" hangingPunct="1">
              <a:lnSpc>
                <a:spcPct val="150000"/>
              </a:lnSpc>
              <a:spcBef>
                <a:spcPts val="0"/>
              </a:spcBef>
              <a:spcAft>
                <a:spcPts val="0"/>
              </a:spcAft>
              <a:buClrTx/>
              <a:buSzTx/>
              <a:tabLst/>
              <a:defRPr/>
            </a:pPr>
            <a:r>
              <a:rPr lang="en-US"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Darrin </a:t>
            </a:r>
            <a:r>
              <a:rPr lang="en-US" b="1"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Morkunas</a:t>
            </a:r>
            <a:r>
              <a:rPr lang="en-US" b="1" i="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r>
              <a:rPr lang="en-US" i="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Intrado</a:t>
            </a:r>
            <a:endParaRPr kumimoji="0" lang="en-US" sz="180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James B. Ramsay</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NARUC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Praveen Srivastava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Thornycroft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Hewlett Packard Enterprise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R="0" lvl="1" algn="l" defTabSz="914400" rtl="0" eaLnBrk="1" fontAlgn="auto" latinLnBrk="0" hangingPunct="1">
              <a:lnSpc>
                <a:spcPct val="150000"/>
              </a:lnSpc>
              <a:spcBef>
                <a:spcPts val="0"/>
              </a:spcBef>
              <a:spcAft>
                <a:spcPts val="0"/>
              </a:spcAft>
              <a:buClrTx/>
              <a:buSzTx/>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Alison Venable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APCO</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6756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93762" y="1423497"/>
            <a:ext cx="10515600" cy="4351338"/>
          </a:xfrm>
        </p:spPr>
        <p:txBody>
          <a:bodyPr>
            <a:normAutofit lnSpcReduction="10000"/>
          </a:bodyPr>
          <a:lstStyle/>
          <a:p>
            <a:r>
              <a:rPr lang="en-US" b="1" dirty="0">
                <a:latin typeface="Times New Roman" panose="02020603050405020304" pitchFamily="18" charset="0"/>
                <a:cs typeface="Times New Roman" panose="02020603050405020304" pitchFamily="18" charset="0"/>
              </a:rPr>
              <a:t>Sub-Teams </a:t>
            </a:r>
            <a:r>
              <a:rPr lang="en-US" dirty="0">
                <a:latin typeface="Times New Roman" panose="02020603050405020304" pitchFamily="18" charset="0"/>
                <a:cs typeface="Times New Roman" panose="02020603050405020304" pitchFamily="18" charset="0"/>
              </a:rPr>
              <a:t>established:</a:t>
            </a:r>
          </a:p>
          <a:p>
            <a:pPr lvl="1"/>
            <a:r>
              <a:rPr lang="en-US" dirty="0">
                <a:latin typeface="Times New Roman" panose="02020603050405020304" pitchFamily="18" charset="0"/>
                <a:cs typeface="Times New Roman" panose="02020603050405020304" pitchFamily="18" charset="0"/>
              </a:rPr>
              <a:t>Technology (Active)</a:t>
            </a:r>
          </a:p>
          <a:p>
            <a:pPr lvl="1"/>
            <a:r>
              <a:rPr lang="en-US" dirty="0">
                <a:latin typeface="Times New Roman" panose="02020603050405020304" pitchFamily="18" charset="0"/>
                <a:cs typeface="Times New Roman" panose="02020603050405020304" pitchFamily="18" charset="0"/>
              </a:rPr>
              <a:t>Public Safety Benefits (Active)</a:t>
            </a:r>
          </a:p>
          <a:p>
            <a:pPr lvl="1"/>
            <a:r>
              <a:rPr lang="en-US" dirty="0">
                <a:latin typeface="Times New Roman" panose="02020603050405020304" pitchFamily="18" charset="0"/>
                <a:cs typeface="Times New Roman" panose="02020603050405020304" pitchFamily="18" charset="0"/>
              </a:rPr>
              <a:t>Cost (Awaiting outcomes of Technology &amp; Benefits)</a:t>
            </a:r>
          </a:p>
          <a:p>
            <a:r>
              <a:rPr lang="en-US" b="1" dirty="0">
                <a:latin typeface="Times New Roman" panose="02020603050405020304" pitchFamily="18" charset="0"/>
                <a:cs typeface="Times New Roman" panose="02020603050405020304" pitchFamily="18" charset="0"/>
              </a:rPr>
              <a:t>Meeting Schedules</a:t>
            </a:r>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Bi-Weekly (Full WG)</a:t>
            </a:r>
          </a:p>
          <a:p>
            <a:pPr lvl="1"/>
            <a:r>
              <a:rPr lang="en-US" dirty="0">
                <a:latin typeface="Times New Roman" panose="02020603050405020304" pitchFamily="18" charset="0"/>
                <a:cs typeface="Times New Roman" panose="02020603050405020304" pitchFamily="18" charset="0"/>
              </a:rPr>
              <a:t>Bi-Weekly (Sub-Teams)</a:t>
            </a:r>
          </a:p>
          <a:p>
            <a:r>
              <a:rPr lang="en-US" b="1" dirty="0">
                <a:latin typeface="Times New Roman" panose="02020603050405020304" pitchFamily="18" charset="0"/>
                <a:cs typeface="Times New Roman" panose="02020603050405020304" pitchFamily="18" charset="0"/>
              </a:rPr>
              <a:t>Baseline Report – In draft</a:t>
            </a:r>
          </a:p>
          <a:p>
            <a:pPr marL="0" indent="0">
              <a:buNone/>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Final Report on 911 Service over Wi-Fi, </a:t>
            </a:r>
            <a:r>
              <a:rPr lang="en-US" b="1" i="1" dirty="0">
                <a:latin typeface="Times New Roman" panose="02020603050405020304" pitchFamily="18" charset="0"/>
                <a:cs typeface="Times New Roman" panose="02020603050405020304" pitchFamily="18" charset="0"/>
              </a:rPr>
              <a:t>March 2023</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745067" y="274638"/>
            <a:ext cx="974513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Working Group 4: Deliverables/Schedule</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Older man in a video call">
            <a:extLst>
              <a:ext uri="{FF2B5EF4-FFF2-40B4-BE49-F238E27FC236}">
                <a16:creationId xmlns:a16="http://schemas.microsoft.com/office/drawing/2014/main" id="{9A17F4D5-A647-8E47-8793-C88019C838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3756" y="2062004"/>
            <a:ext cx="4003589" cy="2669059"/>
          </a:xfrm>
          <a:prstGeom prst="rect">
            <a:avLst/>
          </a:prstGeom>
          <a:effectLst>
            <a:softEdge rad="482600"/>
          </a:effectLst>
        </p:spPr>
      </p:pic>
      <p:pic>
        <p:nvPicPr>
          <p:cNvPr id="12" name="Picture 2">
            <a:extLst>
              <a:ext uri="{FF2B5EF4-FFF2-40B4-BE49-F238E27FC236}">
                <a16:creationId xmlns:a16="http://schemas.microsoft.com/office/drawing/2014/main" id="{B426EF21-F096-0146-B7F1-55C7B17FC9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38895" y="956714"/>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920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93762" y="1423497"/>
            <a:ext cx="10515600" cy="4351338"/>
          </a:xfrm>
        </p:spPr>
        <p:txBody>
          <a:bodyPr>
            <a:normAutofit/>
          </a:bodyPr>
          <a:lstStyle/>
          <a:p>
            <a:r>
              <a:rPr lang="en-US" dirty="0">
                <a:latin typeface="Times New Roman" panose="02020603050405020304" pitchFamily="18" charset="0"/>
                <a:cs typeface="Times New Roman" panose="02020603050405020304" pitchFamily="18" charset="0"/>
              </a:rPr>
              <a:t>Focus</a:t>
            </a:r>
          </a:p>
          <a:p>
            <a:pPr lvl="1"/>
            <a:r>
              <a:rPr lang="en-US" dirty="0">
                <a:latin typeface="Times New Roman" panose="02020603050405020304" pitchFamily="18" charset="0"/>
                <a:cs typeface="Times New Roman" panose="02020603050405020304" pitchFamily="18" charset="0"/>
              </a:rPr>
              <a:t>Analysis of Current Network Architectures / Emergency Call Flow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 Progress)</a:t>
            </a:r>
          </a:p>
          <a:p>
            <a:pPr lvl="1"/>
            <a:r>
              <a:rPr lang="en-US" dirty="0">
                <a:latin typeface="Times New Roman" panose="02020603050405020304" pitchFamily="18" charset="0"/>
                <a:cs typeface="Times New Roman" panose="02020603050405020304" pitchFamily="18" charset="0"/>
              </a:rPr>
              <a:t>Use Case Definitions (In Progress)</a:t>
            </a:r>
          </a:p>
          <a:p>
            <a:pPr lvl="1"/>
            <a:r>
              <a:rPr lang="en-US" dirty="0">
                <a:latin typeface="Times New Roman" panose="02020603050405020304" pitchFamily="18" charset="0"/>
                <a:cs typeface="Times New Roman" panose="02020603050405020304" pitchFamily="18" charset="0"/>
              </a:rPr>
              <a:t>Location Determination for Wi-Fi 911 Callers (In Progress)</a:t>
            </a:r>
          </a:p>
          <a:p>
            <a:pPr lvl="1"/>
            <a:r>
              <a:rPr lang="en-US" dirty="0">
                <a:latin typeface="Times New Roman" panose="02020603050405020304" pitchFamily="18" charset="0"/>
                <a:cs typeface="Times New Roman" panose="02020603050405020304" pitchFamily="18" charset="0"/>
              </a:rPr>
              <a:t>Feasibility Considerations (TBD)</a:t>
            </a:r>
          </a:p>
          <a:p>
            <a:pPr lvl="1"/>
            <a:r>
              <a:rPr lang="en-US" dirty="0">
                <a:latin typeface="Times New Roman" panose="02020603050405020304" pitchFamily="18" charset="0"/>
                <a:cs typeface="Times New Roman" panose="02020603050405020304" pitchFamily="18" charset="0"/>
              </a:rPr>
              <a:t>Recommendations (TBD)</a:t>
            </a:r>
          </a:p>
          <a:p>
            <a:r>
              <a:rPr lang="en-US" dirty="0">
                <a:latin typeface="Times New Roman" panose="02020603050405020304" pitchFamily="18" charset="0"/>
                <a:cs typeface="Times New Roman" panose="02020603050405020304" pitchFamily="18" charset="0"/>
              </a:rPr>
              <a:t>Status</a:t>
            </a:r>
          </a:p>
          <a:p>
            <a:pPr lvl="1"/>
            <a:r>
              <a:rPr lang="en-US" dirty="0">
                <a:latin typeface="Times New Roman" panose="02020603050405020304" pitchFamily="18" charset="0"/>
                <a:cs typeface="Times New Roman" panose="02020603050405020304" pitchFamily="18" charset="0"/>
              </a:rPr>
              <a:t>Active</a:t>
            </a: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745067" y="274638"/>
            <a:ext cx="974513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Sub-Team WG4: Technology Feasibility </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descr="Two colleagues planning on board with sticky notes">
            <a:extLst>
              <a:ext uri="{FF2B5EF4-FFF2-40B4-BE49-F238E27FC236}">
                <a16:creationId xmlns:a16="http://schemas.microsoft.com/office/drawing/2014/main" id="{DC58A75E-0454-6843-94DF-83DF8FBAA9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091" y="3943846"/>
            <a:ext cx="3616990" cy="2412504"/>
          </a:xfrm>
          <a:prstGeom prst="rect">
            <a:avLst/>
          </a:prstGeom>
          <a:effectLst>
            <a:softEdge rad="177800"/>
          </a:effectLst>
        </p:spPr>
      </p:pic>
      <p:pic>
        <p:nvPicPr>
          <p:cNvPr id="14" name="Picture 2">
            <a:extLst>
              <a:ext uri="{FF2B5EF4-FFF2-40B4-BE49-F238E27FC236}">
                <a16:creationId xmlns:a16="http://schemas.microsoft.com/office/drawing/2014/main" id="{A369C998-B8BD-5548-A613-CB9E1227C2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0200" y="3235013"/>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643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93762" y="1423497"/>
            <a:ext cx="10515600" cy="4351338"/>
          </a:xfrm>
        </p:spPr>
        <p:txBody>
          <a:bodyPr>
            <a:normAutofit/>
          </a:bodyPr>
          <a:lstStyle/>
          <a:p>
            <a:r>
              <a:rPr lang="en-US" dirty="0">
                <a:latin typeface="Times New Roman" panose="02020603050405020304" pitchFamily="18" charset="0"/>
                <a:cs typeface="Times New Roman" panose="02020603050405020304" pitchFamily="18" charset="0"/>
              </a:rPr>
              <a:t>Current Focus </a:t>
            </a:r>
            <a:r>
              <a:rPr lang="en-US" sz="1800" dirty="0">
                <a:latin typeface="Times New Roman" panose="02020603050405020304" pitchFamily="18" charset="0"/>
                <a:cs typeface="Times New Roman" panose="02020603050405020304" pitchFamily="18" charset="0"/>
              </a:rPr>
              <a:t>(To determine benefits of making Wi-Fi access points and unlicensed spectrum available for emergency calling services when cellular networks are not available)</a:t>
            </a:r>
          </a:p>
          <a:p>
            <a:pPr lvl="1"/>
            <a:r>
              <a:rPr lang="en-US" sz="2000" dirty="0">
                <a:latin typeface="Times New Roman" panose="02020603050405020304" pitchFamily="18" charset="0"/>
                <a:cs typeface="Times New Roman" panose="02020603050405020304" pitchFamily="18" charset="0"/>
              </a:rPr>
              <a:t>Analysis / Review of Use Cases  (In Progress)</a:t>
            </a:r>
          </a:p>
          <a:p>
            <a:pPr lvl="1"/>
            <a:r>
              <a:rPr lang="en-US" sz="2000" dirty="0">
                <a:latin typeface="Times New Roman" panose="02020603050405020304" pitchFamily="18" charset="0"/>
                <a:cs typeface="Times New Roman" panose="02020603050405020304" pitchFamily="18" charset="0"/>
              </a:rPr>
              <a:t>Defined multiple device types per Use Case  (100% completed)</a:t>
            </a:r>
          </a:p>
          <a:p>
            <a:pPr lvl="1"/>
            <a:r>
              <a:rPr lang="en-US" sz="2000" dirty="0">
                <a:latin typeface="Times New Roman" panose="02020603050405020304" pitchFamily="18" charset="0"/>
                <a:cs typeface="Times New Roman" panose="02020603050405020304" pitchFamily="18" charset="0"/>
              </a:rPr>
              <a:t>Public Benefits and Public Safety Challenges will be organized around Use Cases</a:t>
            </a:r>
          </a:p>
          <a:p>
            <a:pPr lvl="1"/>
            <a:r>
              <a:rPr lang="en-US" sz="2000" dirty="0">
                <a:latin typeface="Times New Roman" panose="02020603050405020304" pitchFamily="18" charset="0"/>
                <a:cs typeface="Times New Roman" panose="02020603050405020304" pitchFamily="18" charset="0"/>
              </a:rPr>
              <a:t>Defined multiple connection types: CMRS RAN - available, congested/weak, hard down. (100%)</a:t>
            </a:r>
          </a:p>
          <a:p>
            <a:pPr lvl="1"/>
            <a:r>
              <a:rPr lang="en-US" sz="2000" dirty="0">
                <a:latin typeface="Times New Roman" panose="02020603050405020304" pitchFamily="18" charset="0"/>
                <a:cs typeface="Times New Roman" panose="02020603050405020304" pitchFamily="18" charset="0"/>
              </a:rPr>
              <a:t>Defined Call Handling Network to be either cellular or over-the-top (OTT) (100%)</a:t>
            </a:r>
          </a:p>
          <a:p>
            <a:pPr lvl="1"/>
            <a:r>
              <a:rPr lang="en-US" sz="2000" dirty="0">
                <a:latin typeface="Times New Roman" panose="02020603050405020304" pitchFamily="18" charset="0"/>
                <a:cs typeface="Times New Roman" panose="02020603050405020304" pitchFamily="18" charset="0"/>
              </a:rPr>
              <a:t>Use Cases to be consistent within all sub-groups for Wi-Fi calling.  Working towards alignment. (30%)</a:t>
            </a:r>
          </a:p>
          <a:p>
            <a:r>
              <a:rPr lang="en-US" dirty="0">
                <a:latin typeface="Times New Roman" panose="02020603050405020304" pitchFamily="18" charset="0"/>
                <a:cs typeface="Times New Roman" panose="02020603050405020304" pitchFamily="18" charset="0"/>
              </a:rPr>
              <a:t>Recommendations (TBD)</a:t>
            </a:r>
          </a:p>
          <a:p>
            <a:r>
              <a:rPr lang="en-US" dirty="0">
                <a:latin typeface="Times New Roman" panose="02020603050405020304" pitchFamily="18" charset="0"/>
                <a:cs typeface="Times New Roman" panose="02020603050405020304" pitchFamily="18" charset="0"/>
              </a:rPr>
              <a:t>Status (Active)</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745067" y="274638"/>
            <a:ext cx="9745133" cy="1143000"/>
          </a:xfrm>
        </p:spPr>
        <p:txBody>
          <a:bodyPr>
            <a:noAutofit/>
          </a:bodyPr>
          <a:lstStyle/>
          <a:p>
            <a:pPr algn="ctr"/>
            <a:r>
              <a:rPr lang="en-US" sz="4000" b="1" dirty="0">
                <a:latin typeface="Times New Roman" panose="02020603050405020304" pitchFamily="18" charset="0"/>
                <a:cs typeface="Times New Roman" panose="02020603050405020304" pitchFamily="18" charset="0"/>
              </a:rPr>
              <a:t>Sub-Team WG4: Public Safety Benefits</a:t>
            </a:r>
          </a:p>
        </p:txBody>
      </p:sp>
      <p:pic>
        <p:nvPicPr>
          <p:cNvPr id="7" name="Picture 7">
            <a:extLst>
              <a:ext uri="{FF2B5EF4-FFF2-40B4-BE49-F238E27FC236}">
                <a16:creationId xmlns:a16="http://schemas.microsoft.com/office/drawing/2014/main" id="{0EEA4C49-9569-47AD-8B33-143FF3B4A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a:extLst>
              <a:ext uri="{FF2B5EF4-FFF2-40B4-BE49-F238E27FC236}">
                <a16:creationId xmlns:a16="http://schemas.microsoft.com/office/drawing/2014/main" id="{E22D7909-EA5D-3848-902F-ADDA3FAA0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5168" y="3852816"/>
            <a:ext cx="921847" cy="921847"/>
          </a:xfrm>
          <a:prstGeom prst="rect">
            <a:avLst/>
          </a:prstGeom>
          <a:noFill/>
          <a:effectLst>
            <a:softEdge rad="114300"/>
          </a:effectLst>
          <a:extLst>
            <a:ext uri="{909E8E84-426E-40DD-AFC4-6F175D3DCCD1}">
              <a14:hiddenFill xmlns:a14="http://schemas.microsoft.com/office/drawing/2010/main">
                <a:solidFill>
                  <a:srgbClr val="FFFFFF"/>
                </a:solidFill>
              </a14:hiddenFill>
            </a:ext>
          </a:extLst>
        </p:spPr>
      </p:pic>
      <p:pic>
        <p:nvPicPr>
          <p:cNvPr id="5" name="Picture 4" descr="Police car on the street">
            <a:extLst>
              <a:ext uri="{FF2B5EF4-FFF2-40B4-BE49-F238E27FC236}">
                <a16:creationId xmlns:a16="http://schemas.microsoft.com/office/drawing/2014/main" id="{EE6F269B-F41B-EE49-888C-D56884CB3E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35890" y="4586870"/>
            <a:ext cx="2928778" cy="1952042"/>
          </a:xfrm>
          <a:prstGeom prst="rect">
            <a:avLst/>
          </a:prstGeom>
          <a:effectLst>
            <a:softEdge rad="254000"/>
          </a:effectLst>
        </p:spPr>
      </p:pic>
    </p:spTree>
    <p:extLst>
      <p:ext uri="{BB962C8B-B14F-4D97-AF65-F5344CB8AC3E}">
        <p14:creationId xmlns:p14="http://schemas.microsoft.com/office/powerpoint/2010/main" val="3442807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3676A8-325C-44AB-AA81-818FB89FA3D3}"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10243" name="Title 1"/>
          <p:cNvSpPr>
            <a:spLocks noGrp="1"/>
          </p:cNvSpPr>
          <p:nvPr>
            <p:ph type="title" idx="4294967295"/>
          </p:nvPr>
        </p:nvSpPr>
        <p:spPr>
          <a:xfrm>
            <a:off x="1981200" y="274639"/>
            <a:ext cx="8229600" cy="868363"/>
          </a:xfrm>
        </p:spPr>
        <p:txBody>
          <a:bodyPr>
            <a:normAutofit/>
          </a:bodyPr>
          <a:lstStyle/>
          <a:p>
            <a:pP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Group 4: Next Steps</a:t>
            </a:r>
          </a:p>
        </p:txBody>
      </p:sp>
      <p:sp>
        <p:nvSpPr>
          <p:cNvPr id="10244" name="Content Placeholder 2"/>
          <p:cNvSpPr>
            <a:spLocks noGrp="1"/>
          </p:cNvSpPr>
          <p:nvPr>
            <p:ph idx="4294967295"/>
          </p:nvPr>
        </p:nvSpPr>
        <p:spPr>
          <a:xfrm>
            <a:off x="1981200" y="2055322"/>
            <a:ext cx="8229600" cy="4813300"/>
          </a:xfrm>
        </p:spPr>
        <p:txBody>
          <a:bodyPr>
            <a:normAutofit/>
          </a:bodyPr>
          <a:lstStyle/>
          <a:p>
            <a:pPr marL="231775" indent="-231775">
              <a:spcBef>
                <a:spcPts val="600"/>
              </a:spcBef>
            </a:pPr>
            <a:r>
              <a:rPr lang="en-US" sz="2600" dirty="0">
                <a:latin typeface="Times New Roman" panose="02020603050405020304" pitchFamily="18" charset="0"/>
                <a:ea typeface="ＭＳ Ｐゴシック" pitchFamily="34" charset="-128"/>
                <a:cs typeface="Times New Roman" panose="02020603050405020304" pitchFamily="18" charset="0"/>
              </a:rPr>
              <a:t>Bi-Weekly Meetings: Continue</a:t>
            </a:r>
          </a:p>
          <a:p>
            <a:pPr marL="231775" indent="-231775">
              <a:spcBef>
                <a:spcPts val="600"/>
              </a:spcBef>
            </a:pPr>
            <a:endParaRPr lang="en-US" sz="2600" dirty="0">
              <a:latin typeface="Times New Roman" panose="02020603050405020304" pitchFamily="18" charset="0"/>
              <a:ea typeface="ＭＳ Ｐゴシック" pitchFamily="34" charset="-128"/>
              <a:cs typeface="Times New Roman" panose="02020603050405020304" pitchFamily="18" charset="0"/>
            </a:endParaRPr>
          </a:p>
          <a:p>
            <a:pPr marL="231775" indent="-231775">
              <a:spcBef>
                <a:spcPts val="600"/>
              </a:spcBef>
            </a:pPr>
            <a:r>
              <a:rPr lang="en-US" sz="2600" dirty="0">
                <a:latin typeface="Times New Roman" panose="02020603050405020304" pitchFamily="18" charset="0"/>
                <a:ea typeface="ＭＳ Ｐゴシック" pitchFamily="34" charset="-128"/>
                <a:cs typeface="Times New Roman" panose="02020603050405020304" pitchFamily="18" charset="0"/>
              </a:rPr>
              <a:t>Draft: Baseline Report (In Progress)</a:t>
            </a:r>
          </a:p>
          <a:p>
            <a:pPr marL="231775" indent="-231775">
              <a:spcBef>
                <a:spcPts val="600"/>
              </a:spcBef>
            </a:pPr>
            <a:endParaRPr lang="en-US" sz="2600" dirty="0">
              <a:latin typeface="Times New Roman" panose="02020603050405020304" pitchFamily="18" charset="0"/>
              <a:ea typeface="ＭＳ Ｐゴシック" pitchFamily="34" charset="-128"/>
              <a:cs typeface="Times New Roman" panose="02020603050405020304" pitchFamily="18" charset="0"/>
            </a:endParaRPr>
          </a:p>
          <a:p>
            <a:pPr marL="231775" indent="-231775">
              <a:spcBef>
                <a:spcPts val="600"/>
              </a:spcBef>
            </a:pPr>
            <a:endParaRPr lang="en-US" sz="2600" dirty="0">
              <a:latin typeface="Times New Roman" panose="02020603050405020304" pitchFamily="18" charset="0"/>
              <a:ea typeface="ＭＳ Ｐゴシック" pitchFamily="34" charset="-128"/>
              <a:cs typeface="Times New Roman" panose="02020603050405020304" pitchFamily="18" charset="0"/>
            </a:endParaRPr>
          </a:p>
          <a:p>
            <a:pPr marL="631825" lvl="1" indent="-231775">
              <a:spcBef>
                <a:spcPts val="600"/>
              </a:spcBef>
            </a:pPr>
            <a:endParaRPr lang="en-US" sz="1900" dirty="0">
              <a:latin typeface="American Typewriter" panose="02090604020004020304" pitchFamily="18" charset="77"/>
              <a:ea typeface="ＭＳ Ｐゴシック" pitchFamily="34" charset="-128"/>
            </a:endParaRPr>
          </a:p>
          <a:p>
            <a:pPr marL="631825" lvl="1" indent="-231775">
              <a:spcBef>
                <a:spcPts val="600"/>
              </a:spcBef>
            </a:pPr>
            <a:endParaRPr lang="en-US" sz="1900" dirty="0">
              <a:latin typeface="American Typewriter" panose="02090604020004020304" pitchFamily="18" charset="77"/>
              <a:ea typeface="ＭＳ Ｐゴシック" pitchFamily="34" charset="-128"/>
            </a:endParaRPr>
          </a:p>
          <a:p>
            <a:pPr marL="231775" indent="-231775">
              <a:buNone/>
            </a:pPr>
            <a:endParaRPr lang="en-US" sz="3000" dirty="0">
              <a:ea typeface="ＭＳ Ｐゴシック" pitchFamily="34" charset="-128"/>
            </a:endParaRPr>
          </a:p>
          <a:p>
            <a:pPr marL="0" indent="0">
              <a:buNone/>
            </a:pPr>
            <a:r>
              <a:rPr lang="en-US" sz="3000" dirty="0">
                <a:ea typeface="ＭＳ Ｐゴシック" pitchFamily="34" charset="-128"/>
              </a:rPr>
              <a:t>				</a:t>
            </a:r>
          </a:p>
          <a:p>
            <a:pPr marL="0" indent="0">
              <a:buNone/>
            </a:pPr>
            <a:r>
              <a:rPr lang="en-US" sz="3000" dirty="0">
                <a:ea typeface="ＭＳ Ｐゴシック" pitchFamily="34" charset="-128"/>
              </a:rPr>
              <a:t>				</a:t>
            </a:r>
          </a:p>
        </p:txBody>
      </p:sp>
      <p:pic>
        <p:nvPicPr>
          <p:cNvPr id="6" name="Picture 7">
            <a:extLst>
              <a:ext uri="{FF2B5EF4-FFF2-40B4-BE49-F238E27FC236}">
                <a16:creationId xmlns:a16="http://schemas.microsoft.com/office/drawing/2014/main" id="{DC058020-688E-4A1D-9422-907AEC0C7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descr="Hands of person wearing gray sweater typing on laptop with a tablet, digital pen, and cup of coffee">
            <a:extLst>
              <a:ext uri="{FF2B5EF4-FFF2-40B4-BE49-F238E27FC236}">
                <a16:creationId xmlns:a16="http://schemas.microsoft.com/office/drawing/2014/main" id="{19D3587A-03E2-8944-9243-355BE2B970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7995" y="3534032"/>
            <a:ext cx="4312250" cy="2879124"/>
          </a:xfrm>
          <a:prstGeom prst="rect">
            <a:avLst/>
          </a:prstGeom>
          <a:effectLst>
            <a:softEdge rad="304800"/>
          </a:effectLst>
        </p:spPr>
      </p:pic>
    </p:spTree>
    <p:extLst>
      <p:ext uri="{BB962C8B-B14F-4D97-AF65-F5344CB8AC3E}">
        <p14:creationId xmlns:p14="http://schemas.microsoft.com/office/powerpoint/2010/main" val="4112833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519790"/>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47</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3848158"/>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WG4: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921979" y="4227779"/>
            <a:ext cx="3469921" cy="707886"/>
          </a:xfrm>
          <a:prstGeom prst="rect">
            <a:avLst/>
          </a:prstGeom>
          <a:noFill/>
        </p:spPr>
        <p:txBody>
          <a:bodyPr wrap="square">
            <a:spAutoFit/>
          </a:bodyPr>
          <a:lstStyle/>
          <a:p>
            <a:r>
              <a:rPr lang="en-US" sz="2000" dirty="0">
                <a:solidFill>
                  <a:srgbClr val="FF0000"/>
                </a:solidFill>
                <a:latin typeface="Times New Roman" panose="02020603050405020304" pitchFamily="18" charset="0"/>
                <a:cs typeface="Times New Roman" panose="02020603050405020304" pitchFamily="18" charset="0"/>
              </a:rPr>
              <a:t>Mary Boyd, </a:t>
            </a:r>
            <a:r>
              <a:rPr lang="en-US" sz="2000" dirty="0" err="1">
                <a:solidFill>
                  <a:srgbClr val="FF0000"/>
                </a:solidFill>
                <a:latin typeface="Times New Roman" panose="02020603050405020304" pitchFamily="18" charset="0"/>
                <a:cs typeface="Times New Roman" panose="02020603050405020304" pitchFamily="18" charset="0"/>
              </a:rPr>
              <a:t>Intrado</a:t>
            </a:r>
            <a:r>
              <a:rPr lang="en-US" sz="2000" dirty="0">
                <a:solidFill>
                  <a:srgbClr val="FF0000"/>
                </a:solidFill>
                <a:latin typeface="Times New Roman" panose="02020603050405020304" pitchFamily="18" charset="0"/>
                <a:cs typeface="Times New Roman" panose="02020603050405020304" pitchFamily="18" charset="0"/>
              </a:rPr>
              <a:t> </a:t>
            </a:r>
          </a:p>
          <a:p>
            <a:r>
              <a:rPr lang="en-US" sz="2000" dirty="0">
                <a:solidFill>
                  <a:srgbClr val="FF0000"/>
                </a:solidFill>
                <a:latin typeface="Times New Roman" panose="02020603050405020304" pitchFamily="18" charset="0"/>
                <a:cs typeface="Times New Roman" panose="02020603050405020304" pitchFamily="18" charset="0"/>
              </a:rPr>
              <a:t>Mark Reddish, APCO </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1"/>
            <a:ext cx="4327341" cy="91118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cap="small" dirty="0">
                <a:solidFill>
                  <a:srgbClr val="FFFFFF"/>
                </a:solidFill>
                <a:latin typeface="Times New Roman" panose="02020603050405020304" pitchFamily="18" charset="0"/>
                <a:cs typeface="Times New Roman" panose="02020603050405020304" pitchFamily="18" charset="0"/>
              </a:rPr>
              <a:t>WG4: 911 Service Over Wi-Fi</a:t>
            </a:r>
            <a:r>
              <a:rPr lang="en-US" sz="2400" cap="small" dirty="0">
                <a:solidFill>
                  <a:srgbClr val="FFFFFF"/>
                </a:solidFill>
                <a:latin typeface="+mn-lt"/>
                <a:cs typeface="Times New Roman" panose="02020603050405020304" pitchFamily="18" charset="0"/>
              </a:rPr>
              <a:t>	</a:t>
            </a:r>
            <a:endParaRPr lang="en-US" sz="2400" b="1" dirty="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6445185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48</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222775" y="4707985"/>
            <a:ext cx="4121525" cy="707886"/>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Presenter – Todd Gibson, T-Mobile (WG5 Member)</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633935" y="4093698"/>
            <a:ext cx="3299206"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Rittwik Jana, VMWare</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WG5: Managing Software &amp; Cloud Services Supply Chain Security for Comm. Infrastructure	</a:t>
            </a: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162D4CB-E3CF-4189-989D-3F4ACD0F1495}"/>
              </a:ext>
            </a:extLst>
          </p:cNvPr>
          <p:cNvSpPr txBox="1"/>
          <p:nvPr/>
        </p:nvSpPr>
        <p:spPr>
          <a:xfrm>
            <a:off x="7527687" y="3838162"/>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WG5: Chair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76357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793558" y="1988191"/>
            <a:ext cx="9021198" cy="2267720"/>
          </a:xfrm>
        </p:spPr>
        <p:txBody>
          <a:bodyPr>
            <a:normAutofit fontScale="90000"/>
          </a:bodyPr>
          <a:lstStyle/>
          <a:p>
            <a:r>
              <a:rPr lang="en-US" sz="4000" b="1" dirty="0">
                <a:latin typeface="Times New Roman" panose="02020603050405020304" pitchFamily="18" charset="0"/>
                <a:ea typeface="ＭＳ Ｐゴシック" pitchFamily="34" charset="-128"/>
                <a:cs typeface="Times New Roman" panose="02020603050405020304" pitchFamily="18" charset="0"/>
              </a:rPr>
              <a:t>Working Group 5:</a:t>
            </a:r>
            <a:br>
              <a:rPr lang="en-US" sz="4000" b="1" dirty="0">
                <a:latin typeface="Times New Roman" panose="02020603050405020304" pitchFamily="18" charset="0"/>
                <a:ea typeface="ＭＳ Ｐゴシック" pitchFamily="34" charset="-128"/>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Managing Software &amp; Cloud Services Supply Chain Security for Communications Infrastructure </a:t>
            </a:r>
            <a:br>
              <a:rPr lang="en-US" sz="4000"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31" y="3906036"/>
            <a:ext cx="1141693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March 30, 2022</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Chair: Rittwik Jana,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VMWare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Saswat Misra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5</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8" y="4016201"/>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WG3: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73160" y="4443699"/>
            <a:ext cx="2999713" cy="707886"/>
          </a:xfrm>
          <a:prstGeom prst="rect">
            <a:avLst/>
          </a:prstGeom>
          <a:noFill/>
        </p:spPr>
        <p:txBody>
          <a:bodyPr wrap="square">
            <a:spAutoFit/>
          </a:bodyPr>
          <a:lstStyle/>
          <a:p>
            <a:r>
              <a:rPr lang="it-IT" sz="2000" dirty="0">
                <a:solidFill>
                  <a:srgbClr val="FF0000"/>
                </a:solidFill>
                <a:latin typeface="Times New Roman" panose="02020603050405020304" pitchFamily="18" charset="0"/>
                <a:cs typeface="Times New Roman" panose="02020603050405020304" pitchFamily="18" charset="0"/>
              </a:rPr>
              <a:t>Micaela Giuhat, Microsoft </a:t>
            </a:r>
          </a:p>
          <a:p>
            <a:r>
              <a:rPr lang="it-IT" sz="2000" dirty="0">
                <a:solidFill>
                  <a:srgbClr val="FF0000"/>
                </a:solidFill>
                <a:latin typeface="Times New Roman" panose="02020603050405020304" pitchFamily="18" charset="0"/>
                <a:cs typeface="Times New Roman" panose="02020603050405020304" pitchFamily="18" charset="0"/>
              </a:rPr>
              <a:t>John Roese, Dell</a:t>
            </a:r>
            <a:endParaRPr lang="en-US" sz="2000" dirty="0">
              <a:solidFill>
                <a:srgbClr val="FF0000"/>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137648" y="2936971"/>
            <a:ext cx="4216152" cy="898155"/>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WG3: Leveraging Virtualization Technology to Promote Secure, Reliable 5G Networks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27593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39417" y="1417638"/>
            <a:ext cx="10515600" cy="4351338"/>
          </a:xfrm>
        </p:spPr>
        <p:txBody>
          <a:bodyPr>
            <a:normAutofit/>
          </a:bodyPr>
          <a:lstStyle/>
          <a:p>
            <a:r>
              <a:rPr lang="en-US" sz="1600" dirty="0">
                <a:latin typeface="Times New Roman" panose="02020603050405020304" pitchFamily="18" charset="0"/>
                <a:cs typeface="Times New Roman" panose="02020603050405020304" pitchFamily="18" charset="0"/>
              </a:rPr>
              <a:t>The Chairwoman of the </a:t>
            </a:r>
            <a:r>
              <a:rPr lang="en-US" sz="1600" dirty="0">
                <a:highlight>
                  <a:srgbClr val="FFFF00"/>
                </a:highlight>
                <a:latin typeface="Times New Roman" panose="02020603050405020304" pitchFamily="18" charset="0"/>
                <a:cs typeface="Times New Roman" panose="02020603050405020304" pitchFamily="18" charset="0"/>
              </a:rPr>
              <a:t>FCC directs CSRIC VIII to review risks to service provider operations from attacks in service providers’ software and cloud services stacks and develop mitigation strategies for these vulnerabilities</a:t>
            </a:r>
            <a:r>
              <a:rPr lang="en-US" sz="1600" dirty="0">
                <a:latin typeface="Times New Roman" panose="02020603050405020304" pitchFamily="18" charset="0"/>
                <a:cs typeface="Times New Roman" panose="02020603050405020304" pitchFamily="18" charset="0"/>
              </a:rPr>
              <a:t>.  In order to improve supply chain security in the communications industry, the FCC has barred the use of Universal Service Fund support to pay for equipment and services produced or provided by any company posing a national security threat to the integrity of communications networks or the communications supply chain, and the FCC will be reimbursing providers to remove, replace, and dispose of insecure equipment and services.  Additionally, prior CSRIC work, such as the CSRIC IV Report on Cybersecurity Risk Management and Best Practices (March 2015), and the CSRIC II Report on Cybersecurity Best Practices (March 2011), focused on attacks that mostly affect traffic on the network or attacks on users through the network. </a:t>
            </a:r>
          </a:p>
          <a:p>
            <a:r>
              <a:rPr lang="en-US" sz="1600" dirty="0">
                <a:latin typeface="Times New Roman" panose="02020603050405020304" pitchFamily="18" charset="0"/>
                <a:cs typeface="Times New Roman" panose="02020603050405020304" pitchFamily="18" charset="0"/>
              </a:rPr>
              <a:t>However, recent breaches of trusted vendors of software have exposed risks in other segments of the supply chain that have resulted in previously trusted systems becoming compromised.  Specifically, attackers have inserted malware in to signed code with valid, but compromised, digital certificates.  These recent breaches have highlighted that the threat is pervasive and extends well beyond the telecommunications network itself to software components and cloud-based services that service providers rely on to manage and operate their networks.  Attacks on these operational networks could have a significant impact on emergency 911 calls and national security communications.</a:t>
            </a:r>
          </a:p>
          <a:p>
            <a:r>
              <a:rPr lang="en-US" sz="1600" dirty="0">
                <a:latin typeface="Times New Roman" panose="02020603050405020304" pitchFamily="18" charset="0"/>
                <a:cs typeface="Times New Roman" panose="02020603050405020304" pitchFamily="18" charset="0"/>
              </a:rPr>
              <a:t>The </a:t>
            </a:r>
            <a:r>
              <a:rPr lang="en-US" sz="1600" dirty="0">
                <a:highlight>
                  <a:srgbClr val="FFFF00"/>
                </a:highlight>
                <a:latin typeface="Times New Roman" panose="02020603050405020304" pitchFamily="18" charset="0"/>
                <a:cs typeface="Times New Roman" panose="02020603050405020304" pitchFamily="18" charset="0"/>
              </a:rPr>
              <a:t>FCC further directs CSRIC VIII to recommend best practices to mitigate the risks for each vulnerability</a:t>
            </a:r>
            <a:r>
              <a:rPr lang="en-US" sz="1600" dirty="0">
                <a:latin typeface="Times New Roman" panose="02020603050405020304" pitchFamily="18" charset="0"/>
                <a:cs typeface="Times New Roman" panose="02020603050405020304" pitchFamily="18" charset="0"/>
              </a:rPr>
              <a:t> it identifies, considering the matrix of capabilities of large and small service providers, large and small software vendors, and large and small cloud service providers.</a:t>
            </a:r>
          </a:p>
          <a:p>
            <a:endParaRPr lang="en-US" sz="1600"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5:</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0C34B595-FDF7-4FC0-8118-9DB16A0FC0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0346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marL="0" indent="0">
              <a:buNone/>
            </a:pPr>
            <a:r>
              <a:rPr lang="en-US" b="1" i="1" dirty="0">
                <a:latin typeface="Times New Roman" panose="02020603050405020304" pitchFamily="18" charset="0"/>
                <a:cs typeface="Times New Roman" panose="02020603050405020304" pitchFamily="18" charset="0"/>
              </a:rPr>
              <a:t>Milestones: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Report on Recommended Best Practices to Improve Communications Supply Chain Security,  </a:t>
            </a:r>
            <a:r>
              <a:rPr lang="en-US" b="1" i="1" dirty="0">
                <a:latin typeface="Times New Roman" panose="02020603050405020304" pitchFamily="18" charset="0"/>
                <a:cs typeface="Times New Roman" panose="02020603050405020304" pitchFamily="18" charset="0"/>
              </a:rPr>
              <a:t>September 2022</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Report on Recommended Best Practices to Improve Supply Chain Security of Infrastructure and Network Management Systems,  </a:t>
            </a:r>
            <a:r>
              <a:rPr lang="en-US" b="1" i="1" dirty="0">
                <a:latin typeface="Times New Roman" panose="02020603050405020304" pitchFamily="18" charset="0"/>
                <a:cs typeface="Times New Roman" panose="02020603050405020304" pitchFamily="18" charset="0"/>
              </a:rPr>
              <a:t>June 2023</a:t>
            </a:r>
            <a:endParaRPr lang="en-US" dirty="0">
              <a:latin typeface="Times New Roman" panose="02020603050405020304" pitchFamily="18" charset="0"/>
              <a:cs typeface="Times New Roman" panose="02020603050405020304" pitchFamily="18" charset="0"/>
            </a:endParaRPr>
          </a:p>
          <a:p>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5: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7" name="Picture 7">
            <a:extLst>
              <a:ext uri="{FF2B5EF4-FFF2-40B4-BE49-F238E27FC236}">
                <a16:creationId xmlns:a16="http://schemas.microsoft.com/office/drawing/2014/main" id="{04B61F48-C62B-4F67-952A-2F872813A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27851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5: Members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17" name="Rectangle 16">
            <a:extLst>
              <a:ext uri="{FF2B5EF4-FFF2-40B4-BE49-F238E27FC236}">
                <a16:creationId xmlns:a16="http://schemas.microsoft.com/office/drawing/2014/main" id="{F96E4713-239F-45C8-9D86-54C57E9ED27D}"/>
              </a:ext>
            </a:extLst>
          </p:cNvPr>
          <p:cNvSpPr/>
          <p:nvPr/>
        </p:nvSpPr>
        <p:spPr>
          <a:xfrm>
            <a:off x="5828713" y="6171684"/>
            <a:ext cx="2768643" cy="307777"/>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VIII Member</a:t>
            </a:r>
          </a:p>
        </p:txBody>
      </p:sp>
      <p:sp>
        <p:nvSpPr>
          <p:cNvPr id="7" name="TextBox 6">
            <a:extLst>
              <a:ext uri="{FF2B5EF4-FFF2-40B4-BE49-F238E27FC236}">
                <a16:creationId xmlns:a16="http://schemas.microsoft.com/office/drawing/2014/main" id="{FE6E0529-DBA3-9E46-B212-E6688D2858F6}"/>
              </a:ext>
            </a:extLst>
          </p:cNvPr>
          <p:cNvSpPr txBox="1"/>
          <p:nvPr/>
        </p:nvSpPr>
        <p:spPr>
          <a:xfrm>
            <a:off x="156975" y="1654346"/>
            <a:ext cx="7244282" cy="375064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 Alderfer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Charter Communications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Anderson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Jan H.L. (John-Luc) Bakker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BlackBerry Corporation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Donna Bethea-Murphy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Inmarsat</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Shirley Bloomfield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NTCA-The Rural Broadband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 Carothers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Josh Cech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S&amp;T Telephone Cooperative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 Golub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Anu Jagannath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ANDRO Computational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Mohammad Khaled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Ericsson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Chad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Kliewer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Pioneer Telephone Cooperative,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Jason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Lish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Martin McGrath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Nokia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8C42EBED-C8B1-482B-AAA7-568E3EE56119}"/>
              </a:ext>
            </a:extLst>
          </p:cNvPr>
          <p:cNvSpPr txBox="1"/>
          <p:nvPr/>
        </p:nvSpPr>
        <p:spPr>
          <a:xfrm>
            <a:off x="5756944" y="1619992"/>
            <a:ext cx="6278081" cy="3750642"/>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Maureen C. Mclaughlin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George Popovich</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Motorola Solutions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Travis Reutter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 America's Communications Association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Nasrin Rezai</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Roznovsky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Mavenir</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Sean Scott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Jim Stringer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Richard “Dick”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Tenney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Claire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Vishik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Intel</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Kelly Williams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NAB</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Timothy Wilson-Johnston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Cisco Systems,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Henry Young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BSA | The Software Alliance</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Timothy Youngblood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T-Mobile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F011A800-41EB-4E06-A99D-521BB8526FE0}"/>
              </a:ext>
            </a:extLst>
          </p:cNvPr>
          <p:cNvSpPr txBox="1"/>
          <p:nvPr/>
        </p:nvSpPr>
        <p:spPr>
          <a:xfrm>
            <a:off x="1398" y="1093871"/>
            <a:ext cx="6094602" cy="375552"/>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Chair:</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Rittwik</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Jana,*</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VMWare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7">
            <a:extLst>
              <a:ext uri="{FF2B5EF4-FFF2-40B4-BE49-F238E27FC236}">
                <a16:creationId xmlns:a16="http://schemas.microsoft.com/office/drawing/2014/main" id="{44EFC111-F0A3-4B90-BF5B-7619DF783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EB118FF4-7900-4EBC-ADE1-F9F8942FAA2F}"/>
              </a:ext>
            </a:extLst>
          </p:cNvPr>
          <p:cNvSpPr txBox="1"/>
          <p:nvPr/>
        </p:nvSpPr>
        <p:spPr>
          <a:xfrm>
            <a:off x="1787525" y="5854933"/>
            <a:ext cx="6094602" cy="375552"/>
          </a:xfrm>
          <a:prstGeom prst="rect">
            <a:avLst/>
          </a:prstGeom>
          <a:noFill/>
        </p:spPr>
        <p:txBody>
          <a:bodyPr wrap="square">
            <a:spAutoFit/>
          </a:bodyPr>
          <a:lstStyle/>
          <a:p>
            <a:pPr marL="228600" marR="0" lvl="0" indent="0" algn="l" defTabSz="914400" rtl="0" eaLnBrk="1" fontAlgn="auto" latinLnBrk="0" hangingPunct="1">
              <a:lnSpc>
                <a:spcPct val="107000"/>
              </a:lnSpc>
              <a:spcBef>
                <a:spcPts val="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FCC Liaison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Saswat Misra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147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3CDEE8E-92AF-4081-9E14-333881A36E8A}"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4" name="Title 1">
            <a:extLst>
              <a:ext uri="{FF2B5EF4-FFF2-40B4-BE49-F238E27FC236}">
                <a16:creationId xmlns:a16="http://schemas.microsoft.com/office/drawing/2014/main" id="{F62585F2-0184-43B9-A610-097DFABBDFC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Working Group 5: Alternates*</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
        <p:nvSpPr>
          <p:cNvPr id="6" name="Rectangle 5">
            <a:extLst>
              <a:ext uri="{FF2B5EF4-FFF2-40B4-BE49-F238E27FC236}">
                <a16:creationId xmlns:a16="http://schemas.microsoft.com/office/drawing/2014/main" id="{FDD25A67-A291-4DC0-B6EE-F8E66D4CD7AA}"/>
              </a:ext>
            </a:extLst>
          </p:cNvPr>
          <p:cNvSpPr/>
          <p:nvPr/>
        </p:nvSpPr>
        <p:spPr>
          <a:xfrm>
            <a:off x="4960337" y="5868662"/>
            <a:ext cx="5592443"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Alternates are not a member of the Working Group and may not vote.</a:t>
            </a:r>
            <a:endPar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75D9F7BE-1F5C-46E5-BE73-8E0D52C10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E2CBFB23-8468-498A-A88B-0F95010A35AB}"/>
              </a:ext>
            </a:extLst>
          </p:cNvPr>
          <p:cNvSpPr txBox="1"/>
          <p:nvPr/>
        </p:nvSpPr>
        <p:spPr>
          <a:xfrm>
            <a:off x="1787525" y="1412430"/>
            <a:ext cx="8026167" cy="4197559"/>
          </a:xfrm>
          <a:prstGeom prst="rect">
            <a:avLst/>
          </a:prstGeom>
          <a:noFill/>
        </p:spPr>
        <p:txBody>
          <a:bodyPr wrap="square">
            <a:spAutoFit/>
          </a:bodyPr>
          <a:lstStyle/>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Reza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Arefi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Intel</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Tom Breen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SecuLore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Solutions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Carmel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CISA</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Cathleen M. Dwyer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Verizon Communications</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Todd Gibson</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 </a:t>
            </a:r>
            <a:r>
              <a:rPr kumimoji="0" lang="en-US" sz="1800" b="0" i="1"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rPr>
              <a:t>T-Mobile</a:t>
            </a:r>
            <a:r>
              <a:rPr kumimoji="0" lang="en-US" sz="1800" b="0" i="0" u="none" strike="noStrike" kern="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Brandon Hinton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Satellite Industry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Brian Hurley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ACA Connects</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Tamber Ray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NTCA - The Rural Broadband Association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Roy</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A.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Schiel</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Lumen Technologies, Inc.</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816677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326357"/>
            <a:ext cx="10515600" cy="4351338"/>
          </a:xfrm>
        </p:spPr>
        <p:txBody>
          <a:bodyPr>
            <a:normAutofit/>
          </a:bodyPr>
          <a:lstStyle/>
          <a:p>
            <a:pPr marL="0" indent="0">
              <a:buNone/>
            </a:pPr>
            <a:endParaRPr lang="en-US" u="sng" dirty="0">
              <a:latin typeface="Times New Roman" panose="02020603050405020304" pitchFamily="18" charset="0"/>
              <a:cs typeface="Times New Roman" panose="02020603050405020304" pitchFamily="18" charset="0"/>
            </a:endParaRPr>
          </a:p>
          <a:p>
            <a:pPr marL="0" indent="0">
              <a:buNone/>
            </a:pPr>
            <a:r>
              <a:rPr lang="en-US" u="sng" dirty="0">
                <a:latin typeface="Times New Roman" panose="02020603050405020304" pitchFamily="18" charset="0"/>
                <a:cs typeface="Times New Roman" panose="02020603050405020304" pitchFamily="18" charset="0"/>
              </a:rPr>
              <a:t>Report: Best Practices to Improve Communications Supply Chain Security</a:t>
            </a:r>
          </a:p>
          <a:p>
            <a:pPr lvl="1"/>
            <a:r>
              <a:rPr lang="en-US" dirty="0">
                <a:latin typeface="Times New Roman" panose="02020603050405020304" pitchFamily="18" charset="0"/>
                <a:cs typeface="Times New Roman" panose="02020603050405020304" pitchFamily="18" charset="0"/>
              </a:rPr>
              <a:t>Interim internal WG reports </a:t>
            </a:r>
          </a:p>
          <a:p>
            <a:pPr lvl="1"/>
            <a:r>
              <a:rPr lang="en-US" dirty="0">
                <a:latin typeface="Times New Roman" panose="02020603050405020304" pitchFamily="18" charset="0"/>
                <a:cs typeface="Times New Roman" panose="02020603050405020304" pitchFamily="18" charset="0"/>
              </a:rPr>
              <a:t>Final report September 2022</a:t>
            </a:r>
          </a:p>
          <a:p>
            <a:endParaRPr lang="en-US" dirty="0">
              <a:latin typeface="Times New Roman" panose="02020603050405020304" pitchFamily="18" charset="0"/>
              <a:cs typeface="Times New Roman" panose="02020603050405020304" pitchFamily="18" charset="0"/>
            </a:endParaRPr>
          </a:p>
          <a:p>
            <a:pPr marL="0" indent="0">
              <a:buNone/>
            </a:pPr>
            <a:r>
              <a:rPr lang="en-US" u="sng" dirty="0">
                <a:latin typeface="Times New Roman" panose="02020603050405020304" pitchFamily="18" charset="0"/>
                <a:cs typeface="Times New Roman" panose="02020603050405020304" pitchFamily="18" charset="0"/>
              </a:rPr>
              <a:t>Meeting schedule</a:t>
            </a:r>
          </a:p>
          <a:p>
            <a:pPr lvl="1"/>
            <a:r>
              <a:rPr lang="en-US" dirty="0">
                <a:latin typeface="Times New Roman" panose="02020603050405020304" pitchFamily="18" charset="0"/>
                <a:cs typeface="Times New Roman" panose="02020603050405020304" pitchFamily="18" charset="0"/>
              </a:rPr>
              <a:t>Once every two weeks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54756" y="274638"/>
            <a:ext cx="9835444" cy="1143000"/>
          </a:xfrm>
        </p:spPr>
        <p:txBody>
          <a:bodyPr>
            <a:normAutofit/>
          </a:bodyPr>
          <a:lstStyle/>
          <a:p>
            <a:pPr algn="ctr"/>
            <a:r>
              <a:rPr lang="en-US" sz="4000" b="1" dirty="0">
                <a:latin typeface="Times New Roman" panose="02020603050405020304" pitchFamily="18" charset="0"/>
                <a:cs typeface="Times New Roman" panose="02020603050405020304" pitchFamily="18" charset="0"/>
              </a:rPr>
              <a:t>Working Group 5: Deliverables/Schedule</a:t>
            </a:r>
          </a:p>
        </p:txBody>
      </p:sp>
      <p:pic>
        <p:nvPicPr>
          <p:cNvPr id="7" name="Picture 7">
            <a:extLst>
              <a:ext uri="{FF2B5EF4-FFF2-40B4-BE49-F238E27FC236}">
                <a16:creationId xmlns:a16="http://schemas.microsoft.com/office/drawing/2014/main" id="{CFEF5C8D-9EFD-4C9D-B574-44CDEDDBD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8701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A4E48-5A98-4B25-A731-5AB0FCA9021C}"/>
              </a:ext>
            </a:extLst>
          </p:cNvPr>
          <p:cNvSpPr>
            <a:spLocks noGrp="1"/>
          </p:cNvSpPr>
          <p:nvPr>
            <p:ph type="title"/>
          </p:nvPr>
        </p:nvSpPr>
        <p:spPr/>
        <p:txBody>
          <a:bodyPr>
            <a:normAutofit/>
          </a:bodyPr>
          <a:lstStyle/>
          <a:p>
            <a:pPr algn="ctr"/>
            <a:r>
              <a:rPr lang="en-US" sz="4000" b="1" dirty="0">
                <a:latin typeface="Times New Roman" panose="02020603050405020304" pitchFamily="18" charset="0"/>
                <a:cs typeface="Times New Roman" panose="02020603050405020304" pitchFamily="18" charset="0"/>
              </a:rPr>
              <a:t>Working Group 5: Progress</a:t>
            </a:r>
          </a:p>
        </p:txBody>
      </p:sp>
      <p:sp>
        <p:nvSpPr>
          <p:cNvPr id="6" name="Content Placeholder 2">
            <a:extLst>
              <a:ext uri="{FF2B5EF4-FFF2-40B4-BE49-F238E27FC236}">
                <a16:creationId xmlns:a16="http://schemas.microsoft.com/office/drawing/2014/main" id="{888B09F0-5BE2-4BF9-8C52-45CC80AC3FD7}"/>
              </a:ext>
            </a:extLst>
          </p:cNvPr>
          <p:cNvSpPr>
            <a:spLocks noGrp="1"/>
          </p:cNvSpPr>
          <p:nvPr>
            <p:ph idx="1"/>
          </p:nvPr>
        </p:nvSpPr>
        <p:spPr>
          <a:xfrm>
            <a:off x="838200" y="1825625"/>
            <a:ext cx="10515600" cy="4351338"/>
          </a:xfrm>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Draft report template ready</a:t>
            </a:r>
          </a:p>
          <a:p>
            <a:pPr lvl="1"/>
            <a:r>
              <a:rPr lang="en-US" dirty="0">
                <a:latin typeface="Times New Roman" panose="02020603050405020304" pitchFamily="18" charset="0"/>
                <a:cs typeface="Times New Roman" panose="02020603050405020304" pitchFamily="18" charset="0"/>
              </a:rPr>
              <a:t>Report outline with preliminary content</a:t>
            </a:r>
          </a:p>
          <a:p>
            <a:pPr lvl="2"/>
            <a:r>
              <a:rPr lang="en-US" dirty="0">
                <a:latin typeface="Times New Roman" panose="02020603050405020304" pitchFamily="18" charset="0"/>
                <a:cs typeface="Times New Roman" panose="02020603050405020304" pitchFamily="18" charset="0"/>
              </a:rPr>
              <a:t>Co-rapporteurs: Todd Gibson, Dick Tenney</a:t>
            </a:r>
          </a:p>
          <a:p>
            <a:pPr lvl="2"/>
            <a:r>
              <a:rPr lang="en-US" dirty="0">
                <a:latin typeface="Times New Roman" panose="02020603050405020304" pitchFamily="18" charset="0"/>
                <a:cs typeface="Times New Roman" panose="02020603050405020304" pitchFamily="18" charset="0"/>
              </a:rPr>
              <a:t>Content framework has been mostly completed</a:t>
            </a:r>
          </a:p>
          <a:p>
            <a:pPr lvl="1"/>
            <a:r>
              <a:rPr lang="en-US" dirty="0">
                <a:latin typeface="Times New Roman" panose="02020603050405020304" pitchFamily="18" charset="0"/>
                <a:cs typeface="Times New Roman" panose="02020603050405020304" pitchFamily="18" charset="0"/>
              </a:rPr>
              <a:t>Solar Winds section has been drafted and WG reviewed</a:t>
            </a:r>
          </a:p>
          <a:p>
            <a:pPr lvl="1"/>
            <a:r>
              <a:rPr lang="en-US" dirty="0">
                <a:latin typeface="Times New Roman" panose="02020603050405020304" pitchFamily="18" charset="0"/>
                <a:cs typeface="Times New Roman" panose="02020603050405020304" pitchFamily="18" charset="0"/>
              </a:rPr>
              <a:t>Log4j and Kaseya VSA sections have been drafted and slated for WG review</a:t>
            </a:r>
          </a:p>
          <a:p>
            <a:r>
              <a:rPr lang="en-US" dirty="0">
                <a:latin typeface="Times New Roman" panose="02020603050405020304" pitchFamily="18" charset="0"/>
                <a:cs typeface="Times New Roman" panose="02020603050405020304" pitchFamily="18" charset="0"/>
              </a:rPr>
              <a:t>Scope definition discussions underway</a:t>
            </a:r>
          </a:p>
          <a:p>
            <a:pPr lvl="1"/>
            <a:r>
              <a:rPr lang="en-US" dirty="0">
                <a:latin typeface="Times New Roman" panose="02020603050405020304" pitchFamily="18" charset="0"/>
                <a:cs typeface="Times New Roman" panose="02020603050405020304" pitchFamily="18" charset="0"/>
              </a:rPr>
              <a:t>Presentation from Member SMEs </a:t>
            </a:r>
          </a:p>
          <a:p>
            <a:pPr lvl="2"/>
            <a:r>
              <a:rPr lang="en-US" dirty="0">
                <a:latin typeface="Times New Roman" panose="02020603050405020304" pitchFamily="18" charset="0"/>
                <a:cs typeface="Times New Roman" panose="02020603050405020304" pitchFamily="18" charset="0"/>
              </a:rPr>
              <a:t>Tom Anderson - ATIS Whitepaper on Supply Chain</a:t>
            </a:r>
          </a:p>
          <a:p>
            <a:pPr lvl="2"/>
            <a:r>
              <a:rPr lang="en-US" dirty="0">
                <a:latin typeface="Times New Roman" panose="02020603050405020304" pitchFamily="18" charset="0"/>
                <a:cs typeface="Times New Roman" panose="02020603050405020304" pitchFamily="18" charset="0"/>
              </a:rPr>
              <a:t>Claire </a:t>
            </a:r>
            <a:r>
              <a:rPr lang="en-US" dirty="0" err="1">
                <a:latin typeface="Times New Roman" panose="02020603050405020304" pitchFamily="18" charset="0"/>
                <a:cs typeface="Times New Roman" panose="02020603050405020304" pitchFamily="18" charset="0"/>
              </a:rPr>
              <a:t>Vishik</a:t>
            </a:r>
            <a:r>
              <a:rPr lang="en-US" dirty="0">
                <a:latin typeface="Times New Roman" panose="02020603050405020304" pitchFamily="18" charset="0"/>
                <a:cs typeface="Times New Roman" panose="02020603050405020304" pitchFamily="18" charset="0"/>
              </a:rPr>
              <a:t> - NSTAC Report to the President on Software Assurance</a:t>
            </a:r>
          </a:p>
          <a:p>
            <a:pPr lvl="2"/>
            <a:r>
              <a:rPr lang="en-US" dirty="0">
                <a:latin typeface="Times New Roman" panose="02020603050405020304" pitchFamily="18" charset="0"/>
                <a:cs typeface="Times New Roman" panose="02020603050405020304" pitchFamily="18" charset="0"/>
              </a:rPr>
              <a:t>Henry Young - BSA framework review</a:t>
            </a:r>
          </a:p>
          <a:p>
            <a:pPr lvl="1"/>
            <a:r>
              <a:rPr lang="en-US" dirty="0">
                <a:latin typeface="Times New Roman" panose="02020603050405020304" pitchFamily="18" charset="0"/>
                <a:cs typeface="Times New Roman" panose="02020603050405020304" pitchFamily="18" charset="0"/>
              </a:rPr>
              <a:t>Invited Guest SME presentation</a:t>
            </a:r>
          </a:p>
          <a:p>
            <a:pPr lvl="2"/>
            <a:r>
              <a:rPr lang="en-US" dirty="0">
                <a:latin typeface="Times New Roman" panose="02020603050405020304" pitchFamily="18" charset="0"/>
                <a:cs typeface="Times New Roman" panose="02020603050405020304" pitchFamily="18" charset="0"/>
              </a:rPr>
              <a:t>Allan Friedman (CISA-DHS) - SBOM</a:t>
            </a:r>
          </a:p>
        </p:txBody>
      </p:sp>
    </p:spTree>
    <p:extLst>
      <p:ext uri="{BB962C8B-B14F-4D97-AF65-F5344CB8AC3E}">
        <p14:creationId xmlns:p14="http://schemas.microsoft.com/office/powerpoint/2010/main" val="26074040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56</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53764" y="3736810"/>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WG5: Chair</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625232" y="4090920"/>
            <a:ext cx="3719864" cy="461665"/>
          </a:xfrm>
          <a:prstGeom prst="rect">
            <a:avLst/>
          </a:prstGeom>
          <a:noFill/>
        </p:spPr>
        <p:txBody>
          <a:bodyPr wrap="square">
            <a:spAutoFit/>
          </a:bodyPr>
          <a:lstStyle/>
          <a:p>
            <a:r>
              <a:rPr lang="en-US" sz="2400" dirty="0" err="1">
                <a:solidFill>
                  <a:srgbClr val="FF0000"/>
                </a:solidFill>
                <a:latin typeface="Times New Roman" panose="02020603050405020304" pitchFamily="18" charset="0"/>
                <a:cs typeface="Times New Roman" panose="02020603050405020304" pitchFamily="18" charset="0"/>
              </a:rPr>
              <a:t>Rittwik</a:t>
            </a:r>
            <a:r>
              <a:rPr lang="en-US" sz="2400" dirty="0">
                <a:solidFill>
                  <a:srgbClr val="FF0000"/>
                </a:solidFill>
                <a:latin typeface="Times New Roman" panose="02020603050405020304" pitchFamily="18" charset="0"/>
                <a:cs typeface="Times New Roman" panose="02020603050405020304" pitchFamily="18" charset="0"/>
              </a:rPr>
              <a:t> Jana, VMWare</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232274" y="2936972"/>
            <a:ext cx="4121525" cy="716596"/>
          </a:xfrm>
          <a:prstGeom prst="rect">
            <a:avLst/>
          </a:prstGeom>
        </p:spPr>
        <p:txBody>
          <a:bodyPr vert="horz" lIns="91440" tIns="45720" rIns="91440" bIns="45720" rtlCol="0" anchor="b">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cap="small" dirty="0">
                <a:solidFill>
                  <a:srgbClr val="FFFFFF"/>
                </a:solidFill>
                <a:latin typeface="Times New Roman" panose="02020603050405020304" pitchFamily="18" charset="0"/>
                <a:cs typeface="Times New Roman" panose="02020603050405020304" pitchFamily="18" charset="0"/>
              </a:rPr>
              <a:t>WG5: Managing Software &amp; Cloud Services Supply Chain Security for Comm. Infrastructure</a:t>
            </a:r>
            <a:r>
              <a:rPr lang="en-US" sz="2000" cap="small" dirty="0">
                <a:solidFill>
                  <a:srgbClr val="FFFFFF"/>
                </a:solidFill>
                <a:latin typeface="+mn-lt"/>
                <a:cs typeface="Times New Roman" panose="02020603050405020304" pitchFamily="18" charset="0"/>
              </a:rPr>
              <a:t>	</a:t>
            </a:r>
            <a:endParaRPr lang="en-US" sz="2000" b="1" dirty="0">
              <a:solidFill>
                <a:srgbClr val="FF0000"/>
              </a:solidFill>
              <a:latin typeface="+mn-lt"/>
              <a:cs typeface="Times New Roman" panose="02020603050405020304" pitchFamily="18" charset="0"/>
            </a:endParaRPr>
          </a:p>
        </p:txBody>
      </p:sp>
      <p:sp>
        <p:nvSpPr>
          <p:cNvPr id="16" name="TextBox 15">
            <a:extLst>
              <a:ext uri="{FF2B5EF4-FFF2-40B4-BE49-F238E27FC236}">
                <a16:creationId xmlns:a16="http://schemas.microsoft.com/office/drawing/2014/main" id="{E54BC697-5537-401B-8E0E-21A20ADF3A06}"/>
              </a:ext>
            </a:extLst>
          </p:cNvPr>
          <p:cNvSpPr txBox="1"/>
          <p:nvPr/>
        </p:nvSpPr>
        <p:spPr>
          <a:xfrm>
            <a:off x="7222775" y="4707985"/>
            <a:ext cx="4121525" cy="707886"/>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Presenter – Todd Gibson, T-Mobile (WG5 Member)</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6731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Presentation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57</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78741"/>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WG6: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808952" y="4369973"/>
            <a:ext cx="2968169" cy="646331"/>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Farrokh Khatibi, Qualcomm</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Francisco Sanchez, SBA</a:t>
            </a:r>
          </a:p>
        </p:txBody>
      </p:sp>
      <p:sp>
        <p:nvSpPr>
          <p:cNvPr id="16" name="Title 1">
            <a:extLst>
              <a:ext uri="{FF2B5EF4-FFF2-40B4-BE49-F238E27FC236}">
                <a16:creationId xmlns:a16="http://schemas.microsoft.com/office/drawing/2014/main" id="{00DCC80D-39A1-49EE-B646-F14366BD6A3A}"/>
              </a:ext>
            </a:extLst>
          </p:cNvPr>
          <p:cNvSpPr txBox="1">
            <a:spLocks/>
          </p:cNvSpPr>
          <p:nvPr/>
        </p:nvSpPr>
        <p:spPr>
          <a:xfrm>
            <a:off x="7026458" y="2936971"/>
            <a:ext cx="4327341" cy="86069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cap="small" dirty="0">
                <a:solidFill>
                  <a:srgbClr val="FFFFFF"/>
                </a:solidFill>
                <a:latin typeface="Times New Roman" panose="02020603050405020304" pitchFamily="18" charset="0"/>
                <a:cs typeface="Times New Roman" panose="02020603050405020304" pitchFamily="18" charset="0"/>
              </a:rPr>
              <a:t>WG6: Leveraging Mobile Device Applications and Firmware to Enhance WEA</a:t>
            </a:r>
            <a:r>
              <a:rPr lang="en-US" sz="2000" cap="small" dirty="0">
                <a:solidFill>
                  <a:srgbClr val="FFFFFF"/>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81412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133600" y="3228109"/>
            <a:ext cx="8636000" cy="1384582"/>
          </a:xfrm>
        </p:spPr>
        <p:txBody>
          <a:bodyPr>
            <a:normAutofit fontScale="90000"/>
          </a:bodyPr>
          <a:lstStyle/>
          <a:p>
            <a:pPr eaLnBrk="1" hangingPunct="1"/>
            <a:r>
              <a:rPr lang="en-US" sz="4400" b="1" dirty="0">
                <a:latin typeface="Times New Roman" panose="02020603050405020304" pitchFamily="18" charset="0"/>
                <a:ea typeface="ＭＳ Ｐゴシック" pitchFamily="34" charset="-128"/>
                <a:cs typeface="Times New Roman" panose="02020603050405020304" pitchFamily="18" charset="0"/>
              </a:rPr>
              <a:t>Working Group 6: </a:t>
            </a:r>
            <a:br>
              <a:rPr lang="en-US" sz="4400" b="1" dirty="0">
                <a:latin typeface="Times New Roman" panose="02020603050405020304" pitchFamily="18" charset="0"/>
                <a:ea typeface="ＭＳ Ｐゴシック" pitchFamily="34" charset="-128"/>
                <a:cs typeface="Times New Roman" panose="02020603050405020304" pitchFamily="18" charset="0"/>
              </a:rPr>
            </a:br>
            <a:r>
              <a:rPr lang="en-US" sz="4400" b="1" dirty="0">
                <a:latin typeface="Times New Roman" panose="02020603050405020304" pitchFamily="18" charset="0"/>
                <a:ea typeface="ＭＳ Ｐゴシック" pitchFamily="34" charset="-128"/>
                <a:cs typeface="Times New Roman" panose="02020603050405020304" pitchFamily="18" charset="0"/>
              </a:rPr>
              <a:t>Leveraging Mobile Device Applications and Firmware to Enhance Wireless Emergency Alerts</a:t>
            </a:r>
            <a:br>
              <a:rPr lang="en-US" sz="4400" b="1" dirty="0">
                <a:latin typeface="+mn-lt"/>
              </a:rPr>
            </a:br>
            <a:br>
              <a:rPr lang="en-US" sz="4000" b="1" dirty="0">
                <a:ea typeface="ＭＳ Ｐゴシック" pitchFamily="34" charset="-128"/>
              </a:rPr>
            </a:br>
            <a:endParaRPr lang="en-US" sz="4000" b="1" dirty="0">
              <a:ea typeface="ＭＳ Ｐゴシック" pitchFamily="34" charset="-128"/>
            </a:endParaRPr>
          </a:p>
        </p:txBody>
      </p:sp>
      <p:sp>
        <p:nvSpPr>
          <p:cNvPr id="2051" name="TextBox 5"/>
          <p:cNvSpPr txBox="1">
            <a:spLocks noChangeArrowheads="1"/>
          </p:cNvSpPr>
          <p:nvPr/>
        </p:nvSpPr>
        <p:spPr bwMode="auto">
          <a:xfrm>
            <a:off x="1034287" y="4396750"/>
            <a:ext cx="10319513"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Co-chairs: </a:t>
            </a:r>
          </a:p>
          <a:p>
            <a:pPr marL="742950" marR="0" lvl="1" indent="-28575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Farrokh Khatibi,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Qualcomm Technologies, Inc. </a:t>
            </a:r>
          </a:p>
          <a:p>
            <a:pPr marL="742950" marR="0" lvl="1" indent="-28575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Francisco Sanchez, </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 </a:t>
            </a:r>
            <a:r>
              <a:rPr kumimoji="0" lang="en-US" sz="2000" b="0"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Small Business Administration (SBA)</a:t>
            </a:r>
            <a:endPar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742950" marR="0" lvl="1" indent="-28575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ＭＳ Ｐゴシック" pitchFamily="34" charset="-128"/>
                <a:cs typeface="Times New Roman" panose="02020603050405020304" pitchFamily="18" charset="0"/>
              </a:rPr>
              <a:t>FCC Liaison: James Wiley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34" charset="0"/>
              <a:ea typeface="ＭＳ Ｐゴシック" pitchFamily="34" charset="-128"/>
              <a:cs typeface="+mn-cs"/>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150" y="100285"/>
            <a:ext cx="3136900" cy="191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A2D1B8D6-5300-4F4C-8915-114B9170893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54749EC5-4283-4B87-B8F0-5DDEB3404A84}"/>
              </a:ext>
            </a:extLst>
          </p:cNvPr>
          <p:cNvSpPr/>
          <p:nvPr/>
        </p:nvSpPr>
        <p:spPr>
          <a:xfrm>
            <a:off x="4604630" y="3883379"/>
            <a:ext cx="303794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March 30</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2022</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rmAutofit lnSpcReduction="10000"/>
          </a:bodyPr>
          <a:lstStyle/>
          <a:p>
            <a:pPr marL="0" indent="0">
              <a:buNone/>
            </a:pPr>
            <a:r>
              <a:rPr lang="en-US" sz="2000" dirty="0">
                <a:latin typeface="Times New Roman" panose="02020603050405020304" pitchFamily="18" charset="0"/>
                <a:cs typeface="Times New Roman" panose="02020603050405020304" pitchFamily="18" charset="0"/>
              </a:rPr>
              <a:t>The Chairwoman of the FCC directs CSRIC VIII to identify the software or functional requirements necessary to allow Wireless Emergency Alerts (WEA) software to pull capabilities from other mobile device applications and firmware to enhance the presentation of WEA alert messages.  When WEA launched, mobile device manufacturers in collaboration with Commercial Mobile Service Providers that participate in WEA created specific programming procedures and rules for allowing their WEA applications to access and retrieve WEA messages.  These programming procedures and rules are not available to third-party developers and do not currently allow the WEA software to interface with other mobile device functionality.  This policy protects consumer privacy and the integrity of WEA messages, but also prevents WEA from leveraging many mobile device capabilities that could make WEA’s presentation of emergency information to the public more effective.  To provide just two examples,  </a:t>
            </a:r>
            <a:r>
              <a:rPr lang="en-US" sz="2000" dirty="0">
                <a:highlight>
                  <a:srgbClr val="FFFF00"/>
                </a:highlight>
                <a:latin typeface="Times New Roman" panose="02020603050405020304" pitchFamily="18" charset="0"/>
                <a:cs typeface="Times New Roman" panose="02020603050405020304" pitchFamily="18" charset="0"/>
              </a:rPr>
              <a:t>researchers have found that allowing WEA to leverage the mapping capabilities of popular smartphone applications could reduce the amount of time the public spends trying to confirm that an emergency alert is relevant to them before taking action to protect their lives and property</a:t>
            </a:r>
            <a:r>
              <a:rPr lang="en-US" sz="2000" dirty="0">
                <a:highlight>
                  <a:srgbClr val="00FFFF"/>
                </a:highlight>
                <a:latin typeface="Times New Roman" panose="02020603050405020304" pitchFamily="18" charset="0"/>
                <a:cs typeface="Times New Roman" panose="02020603050405020304" pitchFamily="18" charset="0"/>
              </a:rPr>
              <a:t>.  Mobile devices also often contain a suite of accessibility features that, if leveraged in the WEA context, could make the emergency information that WEA messages contain more accessible to individuals with access and functional needs. </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eaLnBrk="1" hangingPunct="1"/>
            <a:r>
              <a:rPr lang="en-US" sz="4000" b="1" dirty="0">
                <a:latin typeface="Times New Roman" panose="02020603050405020304" pitchFamily="18" charset="0"/>
                <a:ea typeface="ＭＳ Ｐゴシック" pitchFamily="34" charset="-128"/>
                <a:cs typeface="Times New Roman" panose="02020603050405020304" pitchFamily="18" charset="0"/>
              </a:rPr>
              <a:t>Working </a:t>
            </a:r>
            <a:r>
              <a:rPr lang="en-US" sz="4000" b="1" dirty="0">
                <a:latin typeface="Times New Roman" panose="02020603050405020304" pitchFamily="18" charset="0"/>
                <a:cs typeface="Times New Roman" panose="02020603050405020304" pitchFamily="18" charset="0"/>
              </a:rPr>
              <a:t>Group 6:</a:t>
            </a:r>
            <a:r>
              <a:rPr lang="en-US" sz="4000" b="1" dirty="0">
                <a:latin typeface="Times New Roman" panose="02020603050405020304" pitchFamily="18" charset="0"/>
                <a:ea typeface="ＭＳ Ｐゴシック" pitchFamily="34" charset="-128"/>
                <a:cs typeface="Times New Roman" panose="02020603050405020304" pitchFamily="18" charset="0"/>
              </a:rPr>
              <a:t> Background</a:t>
            </a:r>
          </a:p>
        </p:txBody>
      </p:sp>
      <p:pic>
        <p:nvPicPr>
          <p:cNvPr id="7" name="Picture 7">
            <a:extLst>
              <a:ext uri="{FF2B5EF4-FFF2-40B4-BE49-F238E27FC236}">
                <a16:creationId xmlns:a16="http://schemas.microsoft.com/office/drawing/2014/main" id="{DA66A728-4133-42A3-ABBC-B028A0D064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9705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383808" y="1665156"/>
            <a:ext cx="9424381" cy="1988671"/>
          </a:xfrm>
        </p:spPr>
        <p:txBody>
          <a:bodyPr>
            <a:noAutofit/>
          </a:bodyPr>
          <a:lstStyle/>
          <a:p>
            <a:r>
              <a:rPr lang="en-US" sz="3600" b="1" dirty="0">
                <a:latin typeface="Times New Roman" panose="02020603050405020304" pitchFamily="18" charset="0"/>
                <a:ea typeface="ＭＳ Ｐゴシック" pitchFamily="34" charset="-128"/>
                <a:cs typeface="Times New Roman" panose="02020603050405020304" pitchFamily="18" charset="0"/>
              </a:rPr>
              <a:t>Working Group 3:</a:t>
            </a:r>
            <a:br>
              <a:rPr lang="en-US" sz="3600" b="1" dirty="0">
                <a:latin typeface="Times New Roman" panose="02020603050405020304" pitchFamily="18" charset="0"/>
                <a:ea typeface="ＭＳ Ｐゴシック" pitchFamily="34" charset="-128"/>
                <a:cs typeface="Times New Roman" panose="02020603050405020304" pitchFamily="18" charset="0"/>
              </a:rPr>
            </a:br>
            <a:r>
              <a:rPr lang="en-US"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Leveraging Virtualization Technology to Promote Secure, Reliable 5G Networks</a:t>
            </a:r>
            <a:endParaRPr lang="en-US" sz="3600" b="1" dirty="0">
              <a:latin typeface="Times New Roman" panose="02020603050405020304" pitchFamily="18" charset="0"/>
              <a:ea typeface="ＭＳ Ｐゴシック" pitchFamily="34" charset="-128"/>
              <a:cs typeface="Times New Roman" panose="02020603050405020304" pitchFamily="18" charset="0"/>
            </a:endParaRPr>
          </a:p>
        </p:txBody>
      </p:sp>
      <p:sp>
        <p:nvSpPr>
          <p:cNvPr id="2051" name="TextBox 5"/>
          <p:cNvSpPr txBox="1">
            <a:spLocks noChangeArrowheads="1"/>
          </p:cNvSpPr>
          <p:nvPr/>
        </p:nvSpPr>
        <p:spPr bwMode="auto">
          <a:xfrm>
            <a:off x="387529" y="3808470"/>
            <a:ext cx="11416937"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algn="ctr" eaLnBrk="1" hangingPunct="1"/>
            <a:endParaRPr lang="en-US" sz="2400" dirty="0">
              <a:latin typeface="Times New Roman" panose="02020603050405020304" pitchFamily="18" charset="0"/>
              <a:cs typeface="Times New Roman" panose="02020603050405020304" pitchFamily="18" charset="0"/>
            </a:endParaRPr>
          </a:p>
          <a:p>
            <a:pPr algn="ctr" eaLnBrk="1" hangingPunct="1"/>
            <a:endParaRPr lang="en-US" sz="2400" dirty="0">
              <a:latin typeface="Times New Roman" panose="02020603050405020304" pitchFamily="18" charset="0"/>
              <a:cs typeface="Times New Roman" panose="02020603050405020304" pitchFamily="18" charset="0"/>
            </a:endParaRPr>
          </a:p>
          <a:p>
            <a:pPr eaLnBrk="1" hangingPunct="1"/>
            <a:r>
              <a:rPr lang="en-US" sz="2400" dirty="0">
                <a:latin typeface="Times New Roman" panose="02020603050405020304" pitchFamily="18" charset="0"/>
                <a:cs typeface="Times New Roman" panose="02020603050405020304" pitchFamily="18" charset="0"/>
              </a:rPr>
              <a:t>Co-chairs: </a:t>
            </a:r>
          </a:p>
          <a:p>
            <a:pPr eaLnBrk="1" hangingPunct="1"/>
            <a:r>
              <a:rPr lang="en-US" sz="2400" dirty="0">
                <a:latin typeface="Times New Roman" panose="02020603050405020304" pitchFamily="18" charset="0"/>
                <a:cs typeface="Times New Roman" panose="02020603050405020304" pitchFamily="18" charset="0"/>
              </a:rPr>
              <a:t>	Micaela Giuhat, Microsoft</a:t>
            </a:r>
          </a:p>
          <a:p>
            <a:pPr eaLnBrk="1" hangingPunct="1"/>
            <a:r>
              <a:rPr lang="en-US" sz="2400" dirty="0">
                <a:latin typeface="Times New Roman" panose="02020603050405020304" pitchFamily="18" charset="0"/>
                <a:cs typeface="Times New Roman" panose="02020603050405020304" pitchFamily="18" charset="0"/>
              </a:rPr>
              <a:t>	John Roese, Dell</a:t>
            </a:r>
          </a:p>
          <a:p>
            <a:pPr eaLnBrk="1" hangingPunct="1"/>
            <a:endParaRPr lang="en-US" sz="2400" dirty="0">
              <a:latin typeface="Times New Roman" panose="02020603050405020304" pitchFamily="18" charset="0"/>
              <a:cs typeface="Times New Roman" panose="02020603050405020304" pitchFamily="18" charset="0"/>
            </a:endParaRPr>
          </a:p>
          <a:p>
            <a:pPr eaLnBrk="1" hangingPunct="1"/>
            <a:r>
              <a:rPr lang="en-US" sz="2000" dirty="0">
                <a:latin typeface="Times New Roman" panose="02020603050405020304" pitchFamily="18" charset="0"/>
                <a:cs typeface="Times New Roman" panose="02020603050405020304" pitchFamily="18" charset="0"/>
              </a:rPr>
              <a:t>FCC Liaison: Jeff Goldthorp</a:t>
            </a:r>
          </a:p>
          <a:p>
            <a:pPr eaLnBrk="1" hangingPunct="1"/>
            <a:endParaRPr lang="en-US" dirty="0">
              <a:latin typeface="Calibri" pitchFamily="34" charset="0"/>
            </a:endParaRPr>
          </a:p>
        </p:txBody>
      </p:sp>
      <p:pic>
        <p:nvPicPr>
          <p:cNvPr id="20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95" y="217851"/>
            <a:ext cx="2613761" cy="159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72FEA836-87A0-4D47-9A84-4A7F22EA51E1}"/>
              </a:ext>
            </a:extLst>
          </p:cNvPr>
          <p:cNvSpPr>
            <a:spLocks noGrp="1"/>
          </p:cNvSpPr>
          <p:nvPr>
            <p:ph type="sldNum" sz="quarter" idx="12"/>
          </p:nvPr>
        </p:nvSpPr>
        <p:spPr/>
        <p:txBody>
          <a:bodyPr/>
          <a:lstStyle/>
          <a:p>
            <a:fld id="{F850A357-A51B-4CFC-9187-672DAAD82F39}" type="slidenum">
              <a:rPr lang="en-US" smtClean="0"/>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838200" y="1636889"/>
            <a:ext cx="10515600" cy="4540074"/>
          </a:xfrm>
        </p:spPr>
        <p:txBody>
          <a:bodyPr>
            <a:normAutofit/>
          </a:bodyPr>
          <a:lstStyle/>
          <a:p>
            <a:pPr marL="0" indent="0">
              <a:buNone/>
            </a:pPr>
            <a:r>
              <a:rPr lang="en-US" sz="2000" dirty="0">
                <a:latin typeface="Times New Roman" panose="02020603050405020304" pitchFamily="18" charset="0"/>
                <a:cs typeface="Times New Roman" panose="02020603050405020304" pitchFamily="18" charset="0"/>
              </a:rPr>
              <a:t>To define an Application Programming Interface (API) to enable mobile device capabilities that could make WEA’s presentation of emergency information to the public more effective, including any features necessary to continue to secure WEA messages and protect consumer privacy.  In addition to technical issues, CSRIC VIII should also identify any resource constraints or procedural issues that could affect the timely deployment of this Application Programming Interface and recommend appropriate mitigations.</a:t>
            </a: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ea typeface="ＭＳ Ｐゴシック" pitchFamily="34" charset="-128"/>
                <a:cs typeface="Times New Roman" panose="02020603050405020304" pitchFamily="18" charset="0"/>
              </a:rPr>
              <a:t>Objectives</a:t>
            </a:r>
          </a:p>
        </p:txBody>
      </p:sp>
      <p:pic>
        <p:nvPicPr>
          <p:cNvPr id="4" name="Picture 3">
            <a:extLst>
              <a:ext uri="{FF2B5EF4-FFF2-40B4-BE49-F238E27FC236}">
                <a16:creationId xmlns:a16="http://schemas.microsoft.com/office/drawing/2014/main" id="{D7BE860F-2096-43D3-8348-24C50F9F16D9}"/>
              </a:ext>
            </a:extLst>
          </p:cNvPr>
          <p:cNvPicPr>
            <a:picLocks noChangeAspect="1"/>
          </p:cNvPicPr>
          <p:nvPr/>
        </p:nvPicPr>
        <p:blipFill>
          <a:blip r:embed="rId3"/>
          <a:stretch>
            <a:fillRect/>
          </a:stretch>
        </p:blipFill>
        <p:spPr>
          <a:xfrm>
            <a:off x="7191375" y="3429000"/>
            <a:ext cx="2362200" cy="3305175"/>
          </a:xfrm>
          <a:prstGeom prst="rect">
            <a:avLst/>
          </a:prstGeom>
        </p:spPr>
      </p:pic>
      <p:pic>
        <p:nvPicPr>
          <p:cNvPr id="7" name="Picture 7">
            <a:extLst>
              <a:ext uri="{FF2B5EF4-FFF2-40B4-BE49-F238E27FC236}">
                <a16:creationId xmlns:a16="http://schemas.microsoft.com/office/drawing/2014/main" id="{3BF88182-5050-48DD-ADE7-885BE25642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1539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99911" y="274638"/>
            <a:ext cx="10227733" cy="1143000"/>
          </a:xfrm>
        </p:spPr>
        <p:txBody>
          <a:bodyPr>
            <a:no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cs typeface="Times New Roman" panose="02020603050405020304" pitchFamily="18" charset="0"/>
              </a:rPr>
              <a:t>Deliverables/Schedule</a:t>
            </a:r>
          </a:p>
        </p:txBody>
      </p:sp>
      <p:sp>
        <p:nvSpPr>
          <p:cNvPr id="7" name="Content Placeholder 2">
            <a:extLst>
              <a:ext uri="{FF2B5EF4-FFF2-40B4-BE49-F238E27FC236}">
                <a16:creationId xmlns:a16="http://schemas.microsoft.com/office/drawing/2014/main" id="{D3AFD20A-F057-4194-B40A-B0C4CE45FB74}"/>
              </a:ext>
            </a:extLst>
          </p:cNvPr>
          <p:cNvSpPr txBox="1">
            <a:spLocks/>
          </p:cNvSpPr>
          <p:nvPr/>
        </p:nvSpPr>
        <p:spPr>
          <a:xfrm>
            <a:off x="838200" y="18256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Report on WEA Application Programming Interface, </a:t>
            </a:r>
            <a:r>
              <a:rPr kumimoji="0" lang="en-US" sz="2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March 2023</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7C9406DB-F116-4F5B-B10B-D4D9C23079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6677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a:t>
            </a:r>
            <a:r>
              <a:rPr lang="en-US" sz="4000" b="1" dirty="0">
                <a:solidFill>
                  <a:prstClr val="black"/>
                </a:solidFill>
                <a:latin typeface="Times New Roman" panose="02020603050405020304" pitchFamily="18" charset="0"/>
                <a:ea typeface="ＭＳ Ｐゴシック" pitchFamily="34" charset="-128"/>
                <a:cs typeface="Times New Roman" panose="02020603050405020304" pitchFamily="18" charset="0"/>
              </a:rPr>
              <a:t> </a:t>
            </a:r>
            <a:r>
              <a:rPr lang="en-US" sz="4000" b="1" dirty="0">
                <a:solidFill>
                  <a:prstClr val="black"/>
                </a:solidFill>
                <a:latin typeface="Times New Roman" panose="02020603050405020304" pitchFamily="18" charset="0"/>
                <a:cs typeface="Times New Roman" panose="02020603050405020304" pitchFamily="18" charset="0"/>
              </a:rPr>
              <a:t>Group 6: </a:t>
            </a:r>
            <a:r>
              <a:rPr lang="en-US" sz="4000" b="1" dirty="0">
                <a:latin typeface="Times New Roman" panose="02020603050405020304" pitchFamily="18" charset="0"/>
                <a:cs typeface="Times New Roman" panose="02020603050405020304" pitchFamily="18" charset="0"/>
              </a:rPr>
              <a:t>Members</a:t>
            </a:r>
          </a:p>
        </p:txBody>
      </p:sp>
      <p:sp>
        <p:nvSpPr>
          <p:cNvPr id="8" name="Rectangle 7">
            <a:extLst>
              <a:ext uri="{FF2B5EF4-FFF2-40B4-BE49-F238E27FC236}">
                <a16:creationId xmlns:a16="http://schemas.microsoft.com/office/drawing/2014/main" id="{70371A31-BCFE-4839-A573-30A218CAF6DD}"/>
              </a:ext>
            </a:extLst>
          </p:cNvPr>
          <p:cNvSpPr/>
          <p:nvPr/>
        </p:nvSpPr>
        <p:spPr>
          <a:xfrm>
            <a:off x="1964589" y="5716479"/>
            <a:ext cx="2449581"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FCC Liaison: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James Wiley</a:t>
            </a:r>
          </a:p>
        </p:txBody>
      </p:sp>
      <p:sp>
        <p:nvSpPr>
          <p:cNvPr id="9" name="Rectangle 8">
            <a:extLst>
              <a:ext uri="{FF2B5EF4-FFF2-40B4-BE49-F238E27FC236}">
                <a16:creationId xmlns:a16="http://schemas.microsoft.com/office/drawing/2014/main" id="{BD476876-CEAB-4D56-9D9A-B7D4D99091B5}"/>
              </a:ext>
            </a:extLst>
          </p:cNvPr>
          <p:cNvSpPr/>
          <p:nvPr/>
        </p:nvSpPr>
        <p:spPr>
          <a:xfrm>
            <a:off x="5847645" y="6055033"/>
            <a:ext cx="32512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*Also a CSRIC Member</a:t>
            </a:r>
          </a:p>
        </p:txBody>
      </p:sp>
      <p:pic>
        <p:nvPicPr>
          <p:cNvPr id="12" name="Picture 7">
            <a:extLst>
              <a:ext uri="{FF2B5EF4-FFF2-40B4-BE49-F238E27FC236}">
                <a16:creationId xmlns:a16="http://schemas.microsoft.com/office/drawing/2014/main" id="{E3C69882-07DE-4DDE-98A5-A9B2CD0DEA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a:extLst>
              <a:ext uri="{FF2B5EF4-FFF2-40B4-BE49-F238E27FC236}">
                <a16:creationId xmlns:a16="http://schemas.microsoft.com/office/drawing/2014/main" id="{589729D8-1275-4641-96EA-0F4E368BC2DE}"/>
              </a:ext>
            </a:extLst>
          </p:cNvPr>
          <p:cNvSpPr txBox="1"/>
          <p:nvPr/>
        </p:nvSpPr>
        <p:spPr>
          <a:xfrm>
            <a:off x="41499" y="1185547"/>
            <a:ext cx="6107184" cy="946285"/>
          </a:xfrm>
          <a:prstGeom prst="rect">
            <a:avLst/>
          </a:prstGeom>
          <a:noFill/>
        </p:spPr>
        <p:txBody>
          <a:bodyPr wrap="square">
            <a:spAutoFit/>
          </a:bodyPr>
          <a:lstStyle/>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Co-chairs: </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Farrokh Khatibi</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Qualcomm</a:t>
            </a:r>
          </a:p>
          <a:p>
            <a:pPr marL="228600" marR="0" lvl="0" indent="0" algn="l" defTabSz="914400" rtl="0" eaLnBrk="1" fontAlgn="auto" latinLnBrk="0" hangingPunct="1">
              <a:lnSpc>
                <a:spcPct val="10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Francisco Sanchez</a:t>
            </a:r>
            <a:r>
              <a:rPr kumimoji="0" lang="en-US" sz="18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 Small Business 				        Administration (SBA)</a:t>
            </a:r>
          </a:p>
        </p:txBody>
      </p:sp>
      <p:sp>
        <p:nvSpPr>
          <p:cNvPr id="21" name="TextBox 12">
            <a:extLst>
              <a:ext uri="{FF2B5EF4-FFF2-40B4-BE49-F238E27FC236}">
                <a16:creationId xmlns:a16="http://schemas.microsoft.com/office/drawing/2014/main" id="{E821B41D-58DD-4701-BE4B-ACDA66BEFAB4}"/>
              </a:ext>
            </a:extLst>
          </p:cNvPr>
          <p:cNvSpPr txBox="1"/>
          <p:nvPr/>
        </p:nvSpPr>
        <p:spPr>
          <a:xfrm>
            <a:off x="337924" y="2131832"/>
            <a:ext cx="6094602" cy="346748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Annas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Riverside Fire Department, OEM</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Rebecca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Baudendistel</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NYC Emergency Management</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Terri Brooks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T-Mobile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Wade Buckner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International Association of Fire Chiefs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Kirk Burroughs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Apple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Brian K. Daly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AT&amp;T, Inc.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Harold Feld</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Knowledge</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Craig Fugate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America’s Public Television Stations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Michael Gerber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Weather Service/NOAA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Dana Golub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Public Broadcasting Service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Stephen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Guiwits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US Geological Survey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Mark Hess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Comcast Corporation</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2" name="TextBox 13">
            <a:extLst>
              <a:ext uri="{FF2B5EF4-FFF2-40B4-BE49-F238E27FC236}">
                <a16:creationId xmlns:a16="http://schemas.microsoft.com/office/drawing/2014/main" id="{59301BB8-CF3F-495B-8A3F-AF02BCACE627}"/>
              </a:ext>
            </a:extLst>
          </p:cNvPr>
          <p:cNvSpPr txBox="1"/>
          <p:nvPr/>
        </p:nvSpPr>
        <p:spPr>
          <a:xfrm>
            <a:off x="5930478" y="2131832"/>
            <a:ext cx="6094602" cy="346748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Antwane Johnson</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FEMA</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Robert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Kubik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Samsung Electronics America</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Jennifer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Lazo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City of Los Angeles Emergency Management Dept.</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John Marinho</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CTIA</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Susan Miller</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Krisztina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Pusok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American Consumer Institute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Matthew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Straeb</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Global Security Systems,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Tomczak</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FirstNet Authority</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Dara Ung</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Comtech Telecommunications Corp.</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Larry </a:t>
            </a:r>
            <a:r>
              <a:rPr kumimoji="0" lang="en-US" sz="16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Walke</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National Association for Broadcasters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Steve Watkins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Cox Communications</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Chia-Kaung (Jack) Yu</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6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Google LLC</a:t>
            </a: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42603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DD5A3E25-0842-43EE-901B-BA590748A92E}"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1981200" y="274638"/>
            <a:ext cx="8509000" cy="1143000"/>
          </a:xfrm>
        </p:spPr>
        <p:txBody>
          <a:bodyPr>
            <a:normAutofit/>
          </a:bodyPr>
          <a:lstStyle/>
          <a:p>
            <a:pPr algn="ctr"/>
            <a:r>
              <a:rPr lang="en-US" sz="4000" b="1" dirty="0">
                <a:latin typeface="Times New Roman" panose="02020603050405020304" pitchFamily="18" charset="0"/>
                <a:ea typeface="ＭＳ Ｐゴシック" pitchFamily="34" charset="-128"/>
                <a:cs typeface="Times New Roman" panose="02020603050405020304" pitchFamily="18" charset="0"/>
              </a:rPr>
              <a:t>Working Group 6: Alternates*</a:t>
            </a:r>
            <a:endParaRPr lang="en-US" sz="4000" b="1" dirty="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2C827C58-13CF-4FA2-9C1A-430C2897AA9A}"/>
              </a:ext>
            </a:extLst>
          </p:cNvPr>
          <p:cNvSpPr/>
          <p:nvPr/>
        </p:nvSpPr>
        <p:spPr>
          <a:xfrm>
            <a:off x="4723641" y="4763062"/>
            <a:ext cx="6630159"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Alternates are not a member of the Working Group and may not vote.</a:t>
            </a:r>
            <a:endParaRPr kumimoji="0" lang="en-US" sz="1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7" name="Picture 7">
            <a:extLst>
              <a:ext uri="{FF2B5EF4-FFF2-40B4-BE49-F238E27FC236}">
                <a16:creationId xmlns:a16="http://schemas.microsoft.com/office/drawing/2014/main" id="{8B247E75-B547-4092-82A7-0C02E989C4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DC748B38-5AB3-43CD-A5EE-B82580263F55}"/>
              </a:ext>
            </a:extLst>
          </p:cNvPr>
          <p:cNvSpPr txBox="1"/>
          <p:nvPr/>
        </p:nvSpPr>
        <p:spPr>
          <a:xfrm>
            <a:off x="1903835" y="1822752"/>
            <a:ext cx="8663730" cy="1978106"/>
          </a:xfrm>
          <a:prstGeom prst="rect">
            <a:avLst/>
          </a:prstGeom>
          <a:noFill/>
        </p:spPr>
        <p:txBody>
          <a:bodyPr wrap="square">
            <a:spAutoFit/>
          </a:bodyPr>
          <a:lstStyle/>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Nicholas Garcia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Public Knowledge</a:t>
            </a: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Kevin Green</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FirstNet Authority</a:t>
            </a: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Al Kenyon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FEMA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Edward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Longe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American Consumer Institute</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Charles (“Peter”) Musgrove</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ATIS</a:t>
            </a:r>
          </a:p>
          <a:p>
            <a:pPr marL="457200" marR="0" lvl="1" indent="0" algn="l"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Peter Scott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PBS</a:t>
            </a:r>
            <a:endParaRPr kumimoji="0" lang="en-US" sz="1800" b="0"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14892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2CC6-2B8D-4FFA-890C-3DB1B60C7147}"/>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Working Group 6: Status</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CD5CDF-9C7D-4788-87F2-0831E29F422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Working Group Membership: Finalized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Working Group Meetings</a:t>
            </a:r>
          </a:p>
          <a:p>
            <a:pPr lvl="1"/>
            <a:r>
              <a:rPr lang="en-US" dirty="0">
                <a:latin typeface="Times New Roman" panose="02020603050405020304" pitchFamily="18" charset="0"/>
                <a:cs typeface="Times New Roman" panose="02020603050405020304" pitchFamily="18" charset="0"/>
              </a:rPr>
              <a:t>Bi-weekly conference calls, with additional calls as needed</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Document Library Established (ATIS Workspace)</a:t>
            </a:r>
          </a:p>
          <a:p>
            <a:pPr lvl="1"/>
            <a:r>
              <a:rPr lang="en-US" dirty="0">
                <a:latin typeface="Times New Roman" panose="02020603050405020304" pitchFamily="18" charset="0"/>
                <a:cs typeface="Times New Roman" panose="02020603050405020304" pitchFamily="18" charset="0"/>
              </a:rPr>
              <a:t>Contributions / Reference Documents / Calendars</a:t>
            </a:r>
          </a:p>
          <a:p>
            <a:endParaRPr lang="en-US" dirty="0"/>
          </a:p>
        </p:txBody>
      </p:sp>
      <p:sp>
        <p:nvSpPr>
          <p:cNvPr id="102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3676A8-325C-44AB-AA81-818FB89FA3D3}"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6" name="Picture 7">
            <a:extLst>
              <a:ext uri="{FF2B5EF4-FFF2-40B4-BE49-F238E27FC236}">
                <a16:creationId xmlns:a16="http://schemas.microsoft.com/office/drawing/2014/main" id="{07864C6F-8031-4B93-9ED2-14B7653EA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5911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02CC6-2B8D-4FFA-890C-3DB1B60C7147}"/>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Working Group 6: Status</a:t>
            </a:r>
            <a:endParaRPr lang="en-US" sz="44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CD5CDF-9C7D-4788-87F2-0831E29F4229}"/>
              </a:ext>
            </a:extLst>
          </p:cNvPr>
          <p:cNvSpPr>
            <a:spLocks noGrp="1"/>
          </p:cNvSpPr>
          <p:nvPr>
            <p:ph idx="1"/>
          </p:nvPr>
        </p:nvSpPr>
        <p:spPr>
          <a:xfrm>
            <a:off x="575939" y="1551782"/>
            <a:ext cx="11040122" cy="4351338"/>
          </a:xfrm>
        </p:spPr>
        <p:txBody>
          <a:bodyPr>
            <a:normAutofit/>
          </a:bodyPr>
          <a:lstStyle/>
          <a:p>
            <a:pPr>
              <a:spcBef>
                <a:spcPts val="0"/>
              </a:spcBef>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Reviewed existing WEA parameters available in the handset.</a:t>
            </a:r>
          </a:p>
          <a:p>
            <a:pPr>
              <a:spcBef>
                <a:spcPts val="0"/>
              </a:spcBef>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Reviewed Application Programming Interface (API) in the handset for Android and iOS Operating Systems.</a:t>
            </a:r>
          </a:p>
          <a:p>
            <a:pPr>
              <a:spcBef>
                <a:spcPts val="0"/>
              </a:spcBef>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Compiling a list of relevant use cases.</a:t>
            </a:r>
          </a:p>
          <a:p>
            <a:pPr>
              <a:spcBef>
                <a:spcPts val="0"/>
              </a:spcBef>
              <a:tabLst>
                <a:tab pos="457200" algn="l"/>
              </a:tabLs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Analyzing use cases to determine which ones:</a:t>
            </a:r>
          </a:p>
          <a:p>
            <a:pPr lvl="1">
              <a:spcBef>
                <a:spcPts val="0"/>
              </a:spcBef>
              <a:tabLst>
                <a:tab pos="9144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could be supported by exposing existing WEA parameters to secure applications;</a:t>
            </a:r>
          </a:p>
          <a:p>
            <a:pPr lvl="1">
              <a:spcBef>
                <a:spcPts val="0"/>
              </a:spcBef>
              <a:tabLst>
                <a:tab pos="914400" algn="l"/>
              </a:tabLst>
            </a:pPr>
            <a:r>
              <a:rPr lang="en-US" dirty="0">
                <a:effectLst/>
                <a:latin typeface="Times New Roman" panose="02020603050405020304" pitchFamily="18" charset="0"/>
                <a:ea typeface="Calibri" panose="020F0502020204030204" pitchFamily="34" charset="0"/>
                <a:cs typeface="Times New Roman" panose="02020603050405020304" pitchFamily="18" charset="0"/>
              </a:rPr>
              <a:t>may require enhancements to the existing WEA (i.e., new parameters required);</a:t>
            </a:r>
          </a:p>
          <a:p>
            <a:pPr lvl="1">
              <a:spcBef>
                <a:spcPts val="0"/>
              </a:spcBef>
              <a:tabLst>
                <a:tab pos="9144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m</a:t>
            </a:r>
            <a:r>
              <a:rPr lang="en-US" dirty="0">
                <a:effectLst/>
                <a:latin typeface="Times New Roman" panose="02020603050405020304" pitchFamily="18" charset="0"/>
                <a:ea typeface="Calibri" panose="020F0502020204030204" pitchFamily="34" charset="0"/>
                <a:cs typeface="Times New Roman" panose="02020603050405020304" pitchFamily="18" charset="0"/>
              </a:rPr>
              <a:t>ay require major changes to the existing WEA, </a:t>
            </a:r>
            <a:r>
              <a:rPr lang="en-US" dirty="0">
                <a:latin typeface="Times New Roman" panose="02020603050405020304" pitchFamily="18" charset="0"/>
                <a:ea typeface="Calibri" panose="020F0502020204030204" pitchFamily="34" charset="0"/>
                <a:cs typeface="Times New Roman" panose="02020603050405020304" pitchFamily="18" charset="0"/>
              </a:rPr>
              <a:t>require alternative alerting techniques, or they are </a:t>
            </a:r>
            <a:r>
              <a:rPr lang="en-US" dirty="0">
                <a:effectLst/>
                <a:latin typeface="Times New Roman" panose="02020603050405020304" pitchFamily="18" charset="0"/>
                <a:ea typeface="Calibri" panose="020F0502020204030204" pitchFamily="34" charset="0"/>
                <a:cs typeface="Times New Roman" panose="02020603050405020304" pitchFamily="18" charset="0"/>
              </a:rPr>
              <a:t>beyond the scope of WEA;</a:t>
            </a:r>
          </a:p>
          <a:p>
            <a:pPr lvl="1">
              <a:spcBef>
                <a:spcPts val="0"/>
              </a:spcBef>
              <a:tabLst>
                <a:tab pos="914400" algn="l"/>
              </a:tabLst>
            </a:pPr>
            <a:r>
              <a:rPr lang="en-US" dirty="0">
                <a:latin typeface="Times New Roman" panose="02020603050405020304" pitchFamily="18" charset="0"/>
                <a:ea typeface="Calibri" panose="020F0502020204030204" pitchFamily="34" charset="0"/>
                <a:cs typeface="Times New Roman" panose="02020603050405020304" pitchFamily="18" charset="0"/>
              </a:rPr>
              <a:t>m</a:t>
            </a:r>
            <a:r>
              <a:rPr lang="en-US" dirty="0">
                <a:effectLst/>
                <a:latin typeface="Times New Roman" panose="02020603050405020304" pitchFamily="18" charset="0"/>
                <a:ea typeface="Calibri" panose="020F0502020204030204" pitchFamily="34" charset="0"/>
                <a:cs typeface="Times New Roman" panose="02020603050405020304" pitchFamily="18" charset="0"/>
              </a:rPr>
              <a:t>ay require </a:t>
            </a:r>
            <a:r>
              <a:rPr lang="en-US" dirty="0">
                <a:latin typeface="Times New Roman" panose="02020603050405020304" pitchFamily="18" charset="0"/>
                <a:ea typeface="Calibri" panose="020F0502020204030204" pitchFamily="34" charset="0"/>
                <a:cs typeface="Times New Roman" panose="02020603050405020304" pitchFamily="18" charset="0"/>
              </a:rPr>
              <a:t>standards, </a:t>
            </a:r>
            <a:r>
              <a:rPr lang="en-US" dirty="0">
                <a:effectLst/>
                <a:latin typeface="Times New Roman" panose="02020603050405020304" pitchFamily="18" charset="0"/>
                <a:ea typeface="Calibri" panose="020F0502020204030204" pitchFamily="34" charset="0"/>
                <a:cs typeface="Times New Roman" panose="02020603050405020304" pitchFamily="18" charset="0"/>
              </a:rPr>
              <a:t>policy, and/or legislative changes.</a:t>
            </a:r>
          </a:p>
          <a:p>
            <a:pPr marL="342900" marR="0" lvl="0" indent="-342900">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cs typeface="Times New Roman" panose="02020603050405020304" pitchFamily="18" charset="0"/>
              </a:rPr>
              <a:t>Some use cases are outside the scope of CSRIC VIII WG6, but will be included in the report for future consideration</a:t>
            </a:r>
            <a:r>
              <a:rPr lang="en-US" sz="2400" dirty="0">
                <a:latin typeface="Calibri" panose="020F0502020204030204" pitchFamily="34" charset="0"/>
                <a:cs typeface="Times New Roman" panose="02020603050405020304" pitchFamily="18" charset="0"/>
              </a:rPr>
              <a:t>.</a:t>
            </a:r>
          </a:p>
        </p:txBody>
      </p:sp>
      <p:sp>
        <p:nvSpPr>
          <p:cNvPr id="1024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3676A8-325C-44AB-AA81-818FB89FA3D3}" type="slidenum">
              <a:rPr kumimoji="0" 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pic>
        <p:nvPicPr>
          <p:cNvPr id="6" name="Picture 7">
            <a:extLst>
              <a:ext uri="{FF2B5EF4-FFF2-40B4-BE49-F238E27FC236}">
                <a16:creationId xmlns:a16="http://schemas.microsoft.com/office/drawing/2014/main" id="{07864C6F-8031-4B93-9ED2-14B7653EA8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550C0-A8F2-4806-82C0-00512B51CA3E}"/>
              </a:ext>
            </a:extLst>
          </p:cNvPr>
          <p:cNvSpPr>
            <a:spLocks noGrp="1"/>
          </p:cNvSpPr>
          <p:nvPr>
            <p:ph type="title"/>
          </p:nvPr>
        </p:nvSpPr>
        <p:spPr/>
        <p:txBody>
          <a:bodyPr/>
          <a:lstStyle/>
          <a:p>
            <a:pPr algn="ctr"/>
            <a:r>
              <a:rPr lang="en-US" sz="4400" b="1" dirty="0">
                <a:latin typeface="Times New Roman" panose="02020603050405020304" pitchFamily="18" charset="0"/>
                <a:ea typeface="ＭＳ Ｐゴシック" pitchFamily="34" charset="-128"/>
                <a:cs typeface="Times New Roman" panose="02020603050405020304" pitchFamily="18" charset="0"/>
              </a:rPr>
              <a:t>Working Group 6: Next Steps</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1B3176E-4E59-440C-B825-B5815975E981}"/>
              </a:ext>
            </a:extLst>
          </p:cNvPr>
          <p:cNvSpPr>
            <a:spLocks noGrp="1"/>
          </p:cNvSpPr>
          <p:nvPr>
            <p:ph idx="1"/>
          </p:nvPr>
        </p:nvSpPr>
        <p:spPr/>
        <p:txBody>
          <a:bodyPr/>
          <a:lstStyle/>
          <a:p>
            <a:pPr marL="231775" indent="-231775" eaLnBrk="1" hangingPunct="1">
              <a:lnSpc>
                <a:spcPct val="90000"/>
              </a:lnSpc>
              <a:spcBef>
                <a:spcPts val="600"/>
              </a:spcBef>
            </a:pPr>
            <a:r>
              <a:rPr lang="en-US" sz="2800" dirty="0">
                <a:latin typeface="Times New Roman" panose="02020603050405020304" pitchFamily="18" charset="0"/>
                <a:ea typeface="ＭＳ Ｐゴシック" pitchFamily="34" charset="-128"/>
                <a:cs typeface="Times New Roman" panose="02020603050405020304" pitchFamily="18" charset="0"/>
              </a:rPr>
              <a:t>Conduct routine </a:t>
            </a:r>
            <a:r>
              <a:rPr lang="en-US" dirty="0">
                <a:latin typeface="Times New Roman" panose="02020603050405020304" pitchFamily="18" charset="0"/>
                <a:cs typeface="Times New Roman" panose="02020603050405020304" pitchFamily="18" charset="0"/>
              </a:rPr>
              <a:t>bi-weekly </a:t>
            </a:r>
            <a:r>
              <a:rPr lang="en-US" sz="2800" dirty="0">
                <a:latin typeface="Times New Roman" panose="02020603050405020304" pitchFamily="18" charset="0"/>
                <a:ea typeface="ＭＳ Ｐゴシック" pitchFamily="34" charset="-128"/>
                <a:cs typeface="Times New Roman" panose="02020603050405020304" pitchFamily="18" charset="0"/>
              </a:rPr>
              <a:t>conference calls</a:t>
            </a:r>
          </a:p>
          <a:p>
            <a:pPr marL="631825" lvl="1" indent="-231775" eaLnBrk="1" hangingPunct="1">
              <a:lnSpc>
                <a:spcPct val="90000"/>
              </a:lnSpc>
              <a:spcBef>
                <a:spcPts val="600"/>
              </a:spcBef>
            </a:pPr>
            <a:r>
              <a:rPr lang="en-US" dirty="0">
                <a:latin typeface="Times New Roman" panose="02020603050405020304" pitchFamily="18" charset="0"/>
                <a:ea typeface="ＭＳ Ｐゴシック" pitchFamily="34" charset="-128"/>
                <a:cs typeface="Times New Roman" panose="02020603050405020304" pitchFamily="18" charset="0"/>
              </a:rPr>
              <a:t>Continue to analyze use cases</a:t>
            </a:r>
            <a:endParaRPr lang="en-US" sz="2400" dirty="0">
              <a:latin typeface="Times New Roman" panose="02020603050405020304" pitchFamily="18" charset="0"/>
              <a:ea typeface="ＭＳ Ｐゴシック" pitchFamily="34" charset="-128"/>
              <a:cs typeface="Times New Roman" panose="02020603050405020304" pitchFamily="18" charset="0"/>
            </a:endParaRPr>
          </a:p>
          <a:p>
            <a:pPr marL="631825" lvl="1" indent="-231775" eaLnBrk="1" hangingPunct="1">
              <a:lnSpc>
                <a:spcPct val="90000"/>
              </a:lnSpc>
              <a:spcBef>
                <a:spcPts val="600"/>
              </a:spcBef>
            </a:pPr>
            <a:r>
              <a:rPr lang="en-US" sz="2400" dirty="0">
                <a:latin typeface="Times New Roman" panose="02020603050405020304" pitchFamily="18" charset="0"/>
                <a:ea typeface="ＭＳ Ｐゴシック" pitchFamily="34" charset="-128"/>
                <a:cs typeface="Times New Roman" panose="02020603050405020304" pitchFamily="18" charset="0"/>
              </a:rPr>
              <a:t>Develop new Recommendations</a:t>
            </a:r>
          </a:p>
          <a:p>
            <a:pPr marL="631825" lvl="1" indent="-231775" eaLnBrk="1" hangingPunct="1">
              <a:lnSpc>
                <a:spcPct val="90000"/>
              </a:lnSpc>
              <a:spcBef>
                <a:spcPts val="600"/>
              </a:spcBef>
            </a:pPr>
            <a:endParaRPr lang="en-US" sz="2400" dirty="0">
              <a:latin typeface="Times New Roman" panose="02020603050405020304" pitchFamily="18" charset="0"/>
              <a:ea typeface="ＭＳ Ｐゴシック" pitchFamily="34" charset="-128"/>
              <a:cs typeface="Times New Roman" panose="02020603050405020304" pitchFamily="18" charset="0"/>
            </a:endParaRPr>
          </a:p>
          <a:p>
            <a:pPr marL="231775" indent="-231775" eaLnBrk="1" hangingPunct="1">
              <a:lnSpc>
                <a:spcPct val="90000"/>
              </a:lnSpc>
              <a:spcBef>
                <a:spcPts val="600"/>
              </a:spcBef>
            </a:pPr>
            <a:r>
              <a:rPr lang="en-US" sz="2800" dirty="0">
                <a:latin typeface="Times New Roman" panose="02020603050405020304" pitchFamily="18" charset="0"/>
                <a:ea typeface="ＭＳ Ｐゴシック" pitchFamily="34" charset="-128"/>
                <a:cs typeface="Times New Roman" panose="02020603050405020304" pitchFamily="18" charset="0"/>
              </a:rPr>
              <a:t>Provide periodic status updates to Steering Committee and Council</a:t>
            </a:r>
          </a:p>
        </p:txBody>
      </p:sp>
      <p:sp>
        <p:nvSpPr>
          <p:cNvPr id="4" name="Slide Number Placeholder 3">
            <a:extLst>
              <a:ext uri="{FF2B5EF4-FFF2-40B4-BE49-F238E27FC236}">
                <a16:creationId xmlns:a16="http://schemas.microsoft.com/office/drawing/2014/main" id="{EED0544C-25B8-46E6-8A14-EAE200E8677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50A357-A51B-4CFC-9187-672DAAD82F39}"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7">
            <a:extLst>
              <a:ext uri="{FF2B5EF4-FFF2-40B4-BE49-F238E27FC236}">
                <a16:creationId xmlns:a16="http://schemas.microsoft.com/office/drawing/2014/main" id="{125F9710-8971-4FDF-BB7D-727E84BEC6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64213"/>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97352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625232" y="2472249"/>
            <a:ext cx="2873439" cy="418044"/>
          </a:xfrm>
        </p:spPr>
        <p:txBody>
          <a:bodyPr vert="horz" lIns="91440" tIns="45720" rIns="91440" bIns="45720" rtlCol="0" anchor="b">
            <a:no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Discussion</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59EB370F-0D90-4EB5-B66B-B2F81E2BE5D4}"/>
              </a:ext>
            </a:extLst>
          </p:cNvPr>
          <p:cNvSpPr>
            <a:spLocks noGrp="1"/>
          </p:cNvSpPr>
          <p:nvPr>
            <p:ph type="sldNum" sz="quarter" idx="12"/>
          </p:nvPr>
        </p:nvSpPr>
        <p:spPr/>
        <p:txBody>
          <a:bodyPr/>
          <a:lstStyle/>
          <a:p>
            <a:fld id="{F850A357-A51B-4CFC-9187-672DAAD82F39}" type="slidenum">
              <a:rPr lang="en-US" smtClean="0"/>
              <a:t>67</a:t>
            </a:fld>
            <a:endParaRPr lang="en-US"/>
          </a:p>
        </p:txBody>
      </p:sp>
      <p:sp>
        <p:nvSpPr>
          <p:cNvPr id="10" name="TextBox 9">
            <a:extLst>
              <a:ext uri="{FF2B5EF4-FFF2-40B4-BE49-F238E27FC236}">
                <a16:creationId xmlns:a16="http://schemas.microsoft.com/office/drawing/2014/main" id="{9DE83D10-2CCD-4FFC-8E60-8462591F2083}"/>
              </a:ext>
            </a:extLst>
          </p:cNvPr>
          <p:cNvSpPr txBox="1"/>
          <p:nvPr/>
        </p:nvSpPr>
        <p:spPr>
          <a:xfrm>
            <a:off x="7375287" y="3978741"/>
            <a:ext cx="3373328" cy="400110"/>
          </a:xfrm>
          <a:prstGeom prst="rect">
            <a:avLst/>
          </a:prstGeom>
          <a:noFill/>
        </p:spPr>
        <p:txBody>
          <a:bodyPr wrap="square">
            <a:spAutoFit/>
          </a:bodyPr>
          <a:lstStyle/>
          <a:p>
            <a:pPr algn="ctr"/>
            <a:r>
              <a:rPr lang="en-US" sz="2000" dirty="0">
                <a:solidFill>
                  <a:srgbClr val="FF0000"/>
                </a:solidFill>
                <a:latin typeface="Times New Roman" panose="02020603050405020304" pitchFamily="18" charset="0"/>
                <a:cs typeface="Times New Roman" panose="02020603050405020304" pitchFamily="18" charset="0"/>
              </a:rPr>
              <a:t>WG6: Co-chairs</a:t>
            </a:r>
            <a:endParaRPr lang="en-US" sz="2000" dirty="0">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FC95EF7F-7F5E-4433-B12B-3F7E6789D481}"/>
              </a:ext>
            </a:extLst>
          </p:cNvPr>
          <p:cNvSpPr txBox="1"/>
          <p:nvPr/>
        </p:nvSpPr>
        <p:spPr>
          <a:xfrm>
            <a:off x="7744936" y="4306384"/>
            <a:ext cx="3003679" cy="646331"/>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Farrokh Khatibi, Qualcomm</a:t>
            </a:r>
            <a:br>
              <a:rPr lang="en-US" dirty="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Francisco Sanchez, SBA</a:t>
            </a:r>
          </a:p>
        </p:txBody>
      </p:sp>
      <p:sp>
        <p:nvSpPr>
          <p:cNvPr id="12" name="Title 1">
            <a:extLst>
              <a:ext uri="{FF2B5EF4-FFF2-40B4-BE49-F238E27FC236}">
                <a16:creationId xmlns:a16="http://schemas.microsoft.com/office/drawing/2014/main" id="{13F5CEFA-75F0-4B71-B377-D2768C7FFF1E}"/>
              </a:ext>
            </a:extLst>
          </p:cNvPr>
          <p:cNvSpPr txBox="1">
            <a:spLocks/>
          </p:cNvSpPr>
          <p:nvPr/>
        </p:nvSpPr>
        <p:spPr>
          <a:xfrm>
            <a:off x="7026458" y="2936971"/>
            <a:ext cx="4327341" cy="86069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200" cap="small" dirty="0">
                <a:solidFill>
                  <a:srgbClr val="FFFFFF"/>
                </a:solidFill>
                <a:latin typeface="Times New Roman" panose="02020603050405020304" pitchFamily="18" charset="0"/>
                <a:cs typeface="Times New Roman" panose="02020603050405020304" pitchFamily="18" charset="0"/>
              </a:rPr>
              <a:t>WG6: Leveraging Mobile Device Applications and Firmware to Enhance WEA</a:t>
            </a:r>
            <a:r>
              <a:rPr lang="en-US" sz="2000" cap="small" dirty="0">
                <a:solidFill>
                  <a:srgbClr val="FFFFFF"/>
                </a:solidFill>
                <a:latin typeface="Times New Roman" panose="02020603050405020304" pitchFamily="18" charset="0"/>
                <a:cs typeface="Times New Roman" panose="02020603050405020304" pitchFamily="18" charset="0"/>
              </a:rPr>
              <a:t>	</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54000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232274" y="3196861"/>
            <a:ext cx="3677054" cy="460417"/>
          </a:xfrm>
        </p:spPr>
        <p:txBody>
          <a:bodyPr vert="horz" lIns="91440" tIns="45720" rIns="91440" bIns="45720" rtlCol="0" anchor="b">
            <a:normAutofit fontScale="90000"/>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Closing Remarks  </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17CE1581-F769-4073-A9DD-A900ABFB0378}"/>
              </a:ext>
            </a:extLst>
          </p:cNvPr>
          <p:cNvSpPr>
            <a:spLocks noGrp="1"/>
          </p:cNvSpPr>
          <p:nvPr>
            <p:ph type="sldNum" sz="quarter" idx="12"/>
          </p:nvPr>
        </p:nvSpPr>
        <p:spPr/>
        <p:txBody>
          <a:bodyPr/>
          <a:lstStyle/>
          <a:p>
            <a:fld id="{F850A357-A51B-4CFC-9187-672DAAD82F39}" type="slidenum">
              <a:rPr lang="en-US" smtClean="0"/>
              <a:t>68</a:t>
            </a:fld>
            <a:endParaRPr lang="en-US"/>
          </a:p>
        </p:txBody>
      </p:sp>
      <p:sp>
        <p:nvSpPr>
          <p:cNvPr id="10" name="TextBox 9">
            <a:extLst>
              <a:ext uri="{FF2B5EF4-FFF2-40B4-BE49-F238E27FC236}">
                <a16:creationId xmlns:a16="http://schemas.microsoft.com/office/drawing/2014/main" id="{FC781EE6-3DDE-4867-8E9E-9FC985AFEB03}"/>
              </a:ext>
            </a:extLst>
          </p:cNvPr>
          <p:cNvSpPr txBox="1"/>
          <p:nvPr/>
        </p:nvSpPr>
        <p:spPr>
          <a:xfrm>
            <a:off x="7439689" y="3811936"/>
            <a:ext cx="3373328" cy="461665"/>
          </a:xfrm>
          <a:prstGeom prst="rect">
            <a:avLst/>
          </a:prstGeom>
          <a:noFill/>
        </p:spPr>
        <p:txBody>
          <a:bodyPr wrap="square">
            <a:spAutoFit/>
          </a:bodyPr>
          <a:lstStyle/>
          <a:p>
            <a:pPr algn="ctr"/>
            <a:r>
              <a:rPr lang="en-US" sz="2400" dirty="0">
                <a:solidFill>
                  <a:srgbClr val="FF0000"/>
                </a:solidFill>
                <a:latin typeface="Times New Roman" panose="02020603050405020304" pitchFamily="18" charset="0"/>
                <a:cs typeface="Times New Roman" panose="02020603050405020304" pitchFamily="18" charset="0"/>
              </a:rPr>
              <a:t>CSRIC VIII Co-chair</a:t>
            </a:r>
            <a:endParaRPr lang="en-US" sz="2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729195A7-27DC-4D44-8FD8-B642035C5AF5}"/>
              </a:ext>
            </a:extLst>
          </p:cNvPr>
          <p:cNvSpPr txBox="1"/>
          <p:nvPr/>
        </p:nvSpPr>
        <p:spPr>
          <a:xfrm>
            <a:off x="7615673" y="4297486"/>
            <a:ext cx="3197344" cy="461665"/>
          </a:xfrm>
          <a:prstGeom prst="rect">
            <a:avLst/>
          </a:prstGeom>
          <a:noFill/>
        </p:spPr>
        <p:txBody>
          <a:bodyPr wrap="square">
            <a:spAutoFit/>
          </a:bodyPr>
          <a:lstStyle/>
          <a:p>
            <a:r>
              <a:rPr lang="en-US" sz="2400" dirty="0">
                <a:solidFill>
                  <a:srgbClr val="FF0000"/>
                </a:solidFill>
                <a:latin typeface="Times New Roman" panose="02020603050405020304" pitchFamily="18" charset="0"/>
                <a:cs typeface="Times New Roman" panose="02020603050405020304" pitchFamily="18" charset="0"/>
              </a:rPr>
              <a:t>Billy Bob Brown, CISA</a:t>
            </a:r>
          </a:p>
        </p:txBody>
      </p:sp>
    </p:spTree>
    <p:extLst>
      <p:ext uri="{BB962C8B-B14F-4D97-AF65-F5344CB8AC3E}">
        <p14:creationId xmlns:p14="http://schemas.microsoft.com/office/powerpoint/2010/main" val="18299821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559812" y="3095538"/>
            <a:ext cx="3510355" cy="1730904"/>
          </a:xfrm>
        </p:spPr>
        <p:txBody>
          <a:bodyPr vert="horz" lIns="91440" tIns="45720" rIns="91440" bIns="45720" rtlCol="0" anchor="b">
            <a:normAutofit/>
          </a:bodyPr>
          <a:lstStyle/>
          <a:p>
            <a:pPr algn="ctr"/>
            <a:r>
              <a:rPr lang="en-US" sz="2800" cap="small" dirty="0">
                <a:solidFill>
                  <a:srgbClr val="FFFFFF"/>
                </a:solidFill>
                <a:latin typeface="Times New Roman" panose="02020603050405020304" pitchFamily="18" charset="0"/>
                <a:cs typeface="Times New Roman" panose="02020603050405020304" pitchFamily="18" charset="0"/>
              </a:rPr>
              <a:t>Adjourn Meeting</a:t>
            </a:r>
            <a:br>
              <a:rPr lang="en-US" sz="2800" dirty="0">
                <a:solidFill>
                  <a:srgbClr val="FFFFFF"/>
                </a:solidFill>
                <a:latin typeface="+mn-lt"/>
                <a:cs typeface="Times New Roman" panose="02020603050405020304" pitchFamily="18" charset="0"/>
              </a:rPr>
            </a:br>
            <a:br>
              <a:rPr lang="en-US" sz="2800" dirty="0">
                <a:solidFill>
                  <a:srgbClr val="FFFFFF"/>
                </a:solidFill>
                <a:latin typeface="+mn-lt"/>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Suzon Cameron, DFO</a:t>
            </a: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BB71FA35-8EB0-494D-BFDD-59D882A87330}"/>
              </a:ext>
            </a:extLst>
          </p:cNvPr>
          <p:cNvSpPr>
            <a:spLocks noGrp="1"/>
          </p:cNvSpPr>
          <p:nvPr>
            <p:ph type="sldNum" sz="quarter" idx="12"/>
          </p:nvPr>
        </p:nvSpPr>
        <p:spPr/>
        <p:txBody>
          <a:bodyPr/>
          <a:lstStyle/>
          <a:p>
            <a:fld id="{F850A357-A51B-4CFC-9187-672DAAD82F39}" type="slidenum">
              <a:rPr lang="en-US" smtClean="0"/>
              <a:t>69</a:t>
            </a:fld>
            <a:endParaRPr lang="en-US"/>
          </a:p>
        </p:txBody>
      </p:sp>
    </p:spTree>
    <p:extLst>
      <p:ext uri="{BB962C8B-B14F-4D97-AF65-F5344CB8AC3E}">
        <p14:creationId xmlns:p14="http://schemas.microsoft.com/office/powerpoint/2010/main" val="273468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7</a:t>
            </a:fld>
            <a:endParaRPr lang="en-US" dirty="0">
              <a:solidFill>
                <a:srgbClr val="898989"/>
              </a:solidFill>
              <a:latin typeface="Calibri" pitchFamily="34" charset="0"/>
            </a:endParaRP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0097"/>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a:xfrm>
            <a:off x="692331" y="1404661"/>
            <a:ext cx="10515600" cy="4641674"/>
          </a:xfrm>
        </p:spPr>
        <p:txBody>
          <a:bodyPr>
            <a:normAutofit/>
          </a:bodyPr>
          <a:lstStyle/>
          <a:p>
            <a:pPr marL="457200" marR="0" indent="-457200" algn="l" fontAlgn="ctr">
              <a:spcBef>
                <a:spcPts val="0"/>
              </a:spcBef>
              <a:spcAft>
                <a:spcPts val="0"/>
              </a:spcAft>
              <a:buFont typeface="+mj-lt"/>
              <a:buAutoNum type="arabicPeriod"/>
            </a:pPr>
            <a:r>
              <a:rPr lang="en-US" sz="2400" b="0" i="0" dirty="0">
                <a:solidFill>
                  <a:srgbClr val="000000"/>
                </a:solidFill>
                <a:effectLst/>
                <a:latin typeface="Times New Roman" panose="02020603050405020304" pitchFamily="18" charset="0"/>
              </a:rPr>
              <a:t>Report on How Virtualization Technologies can be Used to Promote 5G Security and Reliability - </a:t>
            </a:r>
            <a:r>
              <a:rPr lang="en-US" sz="2400" b="1" i="1" dirty="0">
                <a:solidFill>
                  <a:srgbClr val="000000"/>
                </a:solidFill>
                <a:effectLst/>
                <a:latin typeface="Times New Roman" panose="02020603050405020304" pitchFamily="18" charset="0"/>
              </a:rPr>
              <a:t>December 2022</a:t>
            </a:r>
          </a:p>
          <a:p>
            <a:pPr marL="457200" marR="0" indent="-457200" algn="l" fontAlgn="ctr">
              <a:spcBef>
                <a:spcPts val="0"/>
              </a:spcBef>
              <a:spcAft>
                <a:spcPts val="0"/>
              </a:spcAft>
              <a:buFont typeface="+mj-lt"/>
              <a:buAutoNum type="arabicPeriod"/>
            </a:pPr>
            <a:endParaRPr lang="en-US" sz="2400" b="1" i="1" dirty="0">
              <a:solidFill>
                <a:srgbClr val="000000"/>
              </a:solidFill>
              <a:effectLst/>
              <a:latin typeface="Times New Roman" panose="02020603050405020304" pitchFamily="18" charset="0"/>
            </a:endParaRPr>
          </a:p>
          <a:p>
            <a:pPr marL="457200" marR="0" indent="-457200" algn="l" fontAlgn="ctr">
              <a:spcBef>
                <a:spcPts val="0"/>
              </a:spcBef>
              <a:spcAft>
                <a:spcPts val="0"/>
              </a:spcAft>
              <a:buFont typeface="+mj-lt"/>
              <a:buAutoNum type="arabicPeriod"/>
            </a:pPr>
            <a:r>
              <a:rPr lang="en-US" sz="2400" b="0" i="0" dirty="0">
                <a:solidFill>
                  <a:srgbClr val="000000"/>
                </a:solidFill>
                <a:effectLst/>
                <a:latin typeface="Times New Roman" panose="02020603050405020304" pitchFamily="18" charset="0"/>
              </a:rPr>
              <a:t>Report on Recommendation on the Role of the FCC in Promoting the Availability of Standards for More Secure, Reliable 5G Environment Through the Use of Virtualization Technology - </a:t>
            </a:r>
            <a:r>
              <a:rPr lang="en-US" sz="2400" b="1" i="1" dirty="0">
                <a:solidFill>
                  <a:srgbClr val="000000"/>
                </a:solidFill>
                <a:effectLst/>
                <a:latin typeface="Times New Roman" panose="02020603050405020304" pitchFamily="18" charset="0"/>
              </a:rPr>
              <a:t>June 2023</a:t>
            </a:r>
            <a:endParaRPr lang="en-US" sz="2400" b="0" i="0" dirty="0">
              <a:solidFill>
                <a:srgbClr val="000000"/>
              </a:solidFill>
              <a:effectLst/>
              <a:latin typeface="Calibri" panose="020F0502020204030204" pitchFamily="34" charset="0"/>
            </a:endParaRPr>
          </a:p>
          <a:p>
            <a:pPr marL="457200" marR="0">
              <a:lnSpc>
                <a:spcPct val="105000"/>
              </a:lnSpc>
              <a:spcBef>
                <a:spcPts val="0"/>
              </a:spcBef>
              <a:spcAft>
                <a:spcPts val="600"/>
              </a:spcAft>
            </a:pPr>
            <a:endPar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692331" y="136525"/>
            <a:ext cx="8509000" cy="1143000"/>
          </a:xfrm>
        </p:spPr>
        <p:txBody>
          <a:bodyPr>
            <a:normAutofit/>
          </a:bodyPr>
          <a:lstStyle/>
          <a:p>
            <a:pPr eaLnBrk="1" hangingPunct="1"/>
            <a:r>
              <a:rPr lang="en-US" sz="4000" b="1" dirty="0">
                <a:latin typeface="Times New Roman" panose="02020603050405020304" pitchFamily="18" charset="0"/>
                <a:cs typeface="Times New Roman" panose="02020603050405020304" pitchFamily="18" charset="0"/>
              </a:rPr>
              <a:t>Working Group 3: </a:t>
            </a:r>
            <a:r>
              <a:rPr lang="en-US" sz="4000" b="1" dirty="0">
                <a:latin typeface="Times New Roman" panose="02020603050405020304" pitchFamily="18" charset="0"/>
                <a:ea typeface="ＭＳ Ｐゴシック" pitchFamily="34" charset="-128"/>
                <a:cs typeface="Times New Roman" panose="02020603050405020304" pitchFamily="18" charset="0"/>
              </a:rPr>
              <a:t>Milestones</a:t>
            </a:r>
          </a:p>
        </p:txBody>
      </p:sp>
    </p:spTree>
    <p:extLst>
      <p:ext uri="{BB962C8B-B14F-4D97-AF65-F5344CB8AC3E}">
        <p14:creationId xmlns:p14="http://schemas.microsoft.com/office/powerpoint/2010/main" val="32302325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245A10-7F37-4569-80D2-2F692931E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8">
            <a:extLst>
              <a:ext uri="{FF2B5EF4-FFF2-40B4-BE49-F238E27FC236}">
                <a16:creationId xmlns:a16="http://schemas.microsoft.com/office/drawing/2014/main" id="{9267F70F-11C6-4597-9381-D0D80FC18F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6152" y="2355786"/>
            <a:ext cx="4985748"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B28074A-DFBE-4D04-8693-C18702996F02}"/>
              </a:ext>
            </a:extLst>
          </p:cNvPr>
          <p:cNvSpPr>
            <a:spLocks noGrp="1"/>
          </p:cNvSpPr>
          <p:nvPr>
            <p:ph type="title"/>
          </p:nvPr>
        </p:nvSpPr>
        <p:spPr>
          <a:xfrm>
            <a:off x="7268731" y="3048450"/>
            <a:ext cx="4086712" cy="1444128"/>
          </a:xfrm>
        </p:spPr>
        <p:txBody>
          <a:bodyPr vert="horz" lIns="91440" tIns="45720" rIns="91440" bIns="45720" rtlCol="0" anchor="b">
            <a:normAutofit/>
          </a:bodyPr>
          <a:lstStyle/>
          <a:p>
            <a:pPr algn="ctr"/>
            <a:r>
              <a:rPr lang="en-US" sz="2400" cap="small" dirty="0">
                <a:solidFill>
                  <a:srgbClr val="FFFFFF"/>
                </a:solidFill>
                <a:latin typeface="Times New Roman" panose="02020603050405020304" pitchFamily="18" charset="0"/>
                <a:cs typeface="Times New Roman" panose="02020603050405020304" pitchFamily="18" charset="0"/>
              </a:rPr>
              <a:t>NEXT CSRIC VIII MEETING </a:t>
            </a:r>
            <a:br>
              <a:rPr lang="en-US" sz="2400" cap="small" dirty="0">
                <a:solidFill>
                  <a:srgbClr val="FFFFFF"/>
                </a:solidFill>
                <a:latin typeface="Times New Roman" panose="02020603050405020304" pitchFamily="18" charset="0"/>
                <a:cs typeface="Times New Roman" panose="02020603050405020304" pitchFamily="18" charset="0"/>
              </a:rPr>
            </a:br>
            <a:br>
              <a:rPr lang="en-US" sz="2400" cap="small" dirty="0">
                <a:solidFill>
                  <a:srgbClr val="FFFFFF"/>
                </a:solidFill>
                <a:latin typeface="Times New Roman" panose="02020603050405020304" pitchFamily="18" charset="0"/>
                <a:cs typeface="Times New Roman" panose="02020603050405020304" pitchFamily="18" charset="0"/>
              </a:rPr>
            </a:br>
            <a:r>
              <a:rPr lang="en-US" sz="2200" b="1" cap="small" dirty="0">
                <a:solidFill>
                  <a:srgbClr val="FF0000"/>
                </a:solidFill>
                <a:latin typeface="Times New Roman" panose="02020603050405020304" pitchFamily="18" charset="0"/>
                <a:cs typeface="Times New Roman" panose="02020603050405020304" pitchFamily="18" charset="0"/>
              </a:rPr>
              <a:t>June 15, 2022 at 1:00 pm EDT</a:t>
            </a:r>
            <a:endParaRPr lang="en-US" sz="2200" b="1" dirty="0">
              <a:solidFill>
                <a:srgbClr val="FF0000"/>
              </a:solidFill>
              <a:latin typeface="Times New Roman" panose="02020603050405020304" pitchFamily="18" charset="0"/>
              <a:cs typeface="Times New Roman" panose="02020603050405020304" pitchFamily="18" charset="0"/>
            </a:endParaRPr>
          </a:p>
        </p:txBody>
      </p:sp>
      <p:sp>
        <p:nvSpPr>
          <p:cNvPr id="13" name="Freeform 5">
            <a:extLst>
              <a:ext uri="{FF2B5EF4-FFF2-40B4-BE49-F238E27FC236}">
                <a16:creationId xmlns:a16="http://schemas.microsoft.com/office/drawing/2014/main" id="{2C20A93E-E407-4683-A405-147DE2613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09782" y="1654168"/>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6">
            <a:extLst>
              <a:ext uri="{FF2B5EF4-FFF2-40B4-BE49-F238E27FC236}">
                <a16:creationId xmlns:a16="http://schemas.microsoft.com/office/drawing/2014/main" id="{9E8E3DD9-D235-48D9-A0EC-D6817EC84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311136"/>
            <a:ext cx="687754"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7">
            <a:extLst>
              <a:ext uri="{FF2B5EF4-FFF2-40B4-BE49-F238E27FC236}">
                <a16:creationId xmlns:a16="http://schemas.microsoft.com/office/drawing/2014/main" id="{EA83A145-578D-4A0B-94A7-AEAB2027D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4520" y="1126737"/>
            <a:ext cx="3472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A5EC3886-0F76-4675-A1A5-1030750BE331}"/>
              </a:ext>
            </a:extLst>
          </p:cNvPr>
          <p:cNvPicPr>
            <a:picLocks noGrp="1" noChangeAspect="1"/>
          </p:cNvPicPr>
          <p:nvPr>
            <p:ph idx="1"/>
          </p:nvPr>
        </p:nvPicPr>
        <p:blipFill rotWithShape="1">
          <a:blip r:embed="rId2"/>
          <a:srcRect l="6717" r="6035" b="-1"/>
          <a:stretch/>
        </p:blipFill>
        <p:spPr>
          <a:xfrm>
            <a:off x="1258859" y="1120046"/>
            <a:ext cx="5635819" cy="3509504"/>
          </a:xfrm>
          <a:prstGeom prst="rect">
            <a:avLst/>
          </a:prstGeom>
        </p:spPr>
      </p:pic>
      <p:sp>
        <p:nvSpPr>
          <p:cNvPr id="5" name="Slide Number Placeholder 4">
            <a:extLst>
              <a:ext uri="{FF2B5EF4-FFF2-40B4-BE49-F238E27FC236}">
                <a16:creationId xmlns:a16="http://schemas.microsoft.com/office/drawing/2014/main" id="{BB71FA35-8EB0-494D-BFDD-59D882A87330}"/>
              </a:ext>
            </a:extLst>
          </p:cNvPr>
          <p:cNvSpPr>
            <a:spLocks noGrp="1"/>
          </p:cNvSpPr>
          <p:nvPr>
            <p:ph type="sldNum" sz="quarter" idx="12"/>
          </p:nvPr>
        </p:nvSpPr>
        <p:spPr/>
        <p:txBody>
          <a:bodyPr/>
          <a:lstStyle/>
          <a:p>
            <a:fld id="{F850A357-A51B-4CFC-9187-672DAAD82F39}" type="slidenum">
              <a:rPr lang="en-US" smtClean="0"/>
              <a:t>70</a:t>
            </a:fld>
            <a:endParaRPr lang="en-US"/>
          </a:p>
        </p:txBody>
      </p:sp>
    </p:spTree>
    <p:extLst>
      <p:ext uri="{BB962C8B-B14F-4D97-AF65-F5344CB8AC3E}">
        <p14:creationId xmlns:p14="http://schemas.microsoft.com/office/powerpoint/2010/main" val="2655224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8</a:t>
            </a:fld>
            <a:endParaRPr lang="en-US" dirty="0">
              <a:solidFill>
                <a:srgbClr val="898989"/>
              </a:solidFill>
              <a:latin typeface="Calibri" pitchFamily="34" charset="0"/>
            </a:endParaRPr>
          </a:p>
        </p:txBody>
      </p:sp>
      <p:pic>
        <p:nvPicPr>
          <p:cNvPr id="30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 y="5763969"/>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noAutofit/>
          </a:bodyPr>
          <a:lstStyle/>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Review lessons learned from use of virtualization and higher vendor diversity in strengthening security, increasing competition, and creating a more secure supply chain</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Gather input from researchers, technologists and thought-leaders and standard organizations on availability of solutions, and technical issues to be addressed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Perform an assessment of implementation best practices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Perform comparison between virtualized and non-virtualized security vulnerabilities (theoretical and maybe practical?) in a 5G network</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Review results from test labs or real-life deployments around the world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Identify issues to be addressed (e.g., API security)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Advise &amp; recommend accordingly on how best to support a secure diverse vendor ecosystem:</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Funding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Standards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lvl="1">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Integration best practices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485775" y="274638"/>
            <a:ext cx="8509000" cy="1143000"/>
          </a:xfrm>
        </p:spPr>
        <p:txBody>
          <a:bodyPr vert="horz" lIns="91440" tIns="45720" rIns="91440" bIns="45720" rtlCol="0" anchor="ctr">
            <a:normAutofit/>
          </a:bodyPr>
          <a:lstStyle/>
          <a:p>
            <a:r>
              <a:rPr lang="en-US" sz="4000" b="1" dirty="0">
                <a:latin typeface="Times New Roman" panose="02020603050405020304" pitchFamily="18" charset="0"/>
                <a:ea typeface="ＭＳ Ｐゴシック" pitchFamily="34" charset="-128"/>
                <a:cs typeface="Times New Roman" panose="02020603050405020304" pitchFamily="18" charset="0"/>
              </a:rPr>
              <a:t>Working Group 3: Objectives</a:t>
            </a:r>
          </a:p>
        </p:txBody>
      </p:sp>
    </p:spTree>
    <p:extLst>
      <p:ext uri="{BB962C8B-B14F-4D97-AF65-F5344CB8AC3E}">
        <p14:creationId xmlns:p14="http://schemas.microsoft.com/office/powerpoint/2010/main" val="184510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DD5A3E25-0842-43EE-901B-BA590748A92E}" type="slidenum">
              <a:rPr lang="en-US" smtClean="0">
                <a:solidFill>
                  <a:srgbClr val="898989"/>
                </a:solidFill>
                <a:latin typeface="Calibri" pitchFamily="34" charset="0"/>
              </a:rPr>
              <a:pPr eaLnBrk="1" hangingPunct="1"/>
              <a:t>9</a:t>
            </a:fld>
            <a:endParaRPr lang="en-US" dirty="0">
              <a:solidFill>
                <a:srgbClr val="898989"/>
              </a:solidFill>
              <a:latin typeface="Calibri" pitchFamily="34" charset="0"/>
            </a:endParaRPr>
          </a:p>
        </p:txBody>
      </p:sp>
      <p:sp>
        <p:nvSpPr>
          <p:cNvPr id="3" name="Content Placeholder 2">
            <a:extLst>
              <a:ext uri="{FF2B5EF4-FFF2-40B4-BE49-F238E27FC236}">
                <a16:creationId xmlns:a16="http://schemas.microsoft.com/office/drawing/2014/main" id="{477645F4-8CA5-4593-8DA9-7F5B9375EC04}"/>
              </a:ext>
            </a:extLst>
          </p:cNvPr>
          <p:cNvSpPr>
            <a:spLocks noGrp="1"/>
          </p:cNvSpPr>
          <p:nvPr>
            <p:ph idx="1"/>
          </p:nvPr>
        </p:nvSpPr>
        <p:spPr/>
        <p:txBody>
          <a:bodyPr/>
          <a:lstStyle/>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Scope and Methodology Agreement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D</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ecember </a:t>
            </a:r>
            <a:r>
              <a:rPr lang="en-US" sz="2000" dirty="0">
                <a:latin typeface="Times New Roman" panose="02020603050405020304" pitchFamily="18" charset="0"/>
                <a:ea typeface="Times New Roman" panose="02020603050405020304" pitchFamily="18" charset="0"/>
                <a:cs typeface="Times New Roman" panose="02020603050405020304" pitchFamily="18" charset="0"/>
              </a:rPr>
              <a:t>7th, 2021</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Create list of SMEs and other industry bodies to be invited 		January 2022 </a:t>
            </a:r>
          </a:p>
          <a:p>
            <a:pPr>
              <a:spcBef>
                <a:spcPts val="0"/>
              </a:spcBef>
            </a:pPr>
            <a:endParaRPr lang="en-US" sz="20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ea typeface="Times New Roman" panose="02020603050405020304" pitchFamily="18" charset="0"/>
                <a:cs typeface="Times New Roman" panose="02020603050405020304" pitchFamily="18" charset="0"/>
              </a:rPr>
              <a:t>F</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inish gathering of information					June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Create paper outline/sections					Q2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Assign individual contributors the different sections to be done	Q3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spcBef>
                <a:spcPts val="0"/>
              </a:spcBef>
            </a:pP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Collate, edit, finalize 1</a:t>
            </a:r>
            <a:r>
              <a:rPr lang="en-US" sz="2000" baseline="30000" dirty="0">
                <a:effectLst/>
                <a:latin typeface="Times New Roman" panose="02020603050405020304" pitchFamily="18" charset="0"/>
                <a:ea typeface="Times New Roman" panose="02020603050405020304" pitchFamily="18" charset="0"/>
                <a:cs typeface="Times New Roman" panose="02020603050405020304" pitchFamily="18" charset="0"/>
              </a:rPr>
              <a:t>st</a:t>
            </a:r>
            <a:r>
              <a:rPr lang="en-US" sz="2000" dirty="0">
                <a:effectLst/>
                <a:latin typeface="Times New Roman" panose="02020603050405020304" pitchFamily="18" charset="0"/>
                <a:ea typeface="Times New Roman" panose="02020603050405020304" pitchFamily="18" charset="0"/>
                <a:cs typeface="Times New Roman" panose="02020603050405020304" pitchFamily="18" charset="0"/>
              </a:rPr>
              <a:t> paper 					December 2022</a:t>
            </a:r>
          </a:p>
          <a:p>
            <a:pPr>
              <a:spcBef>
                <a:spcPts val="0"/>
              </a:spcBef>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pPr>
            <a:r>
              <a:rPr lang="en-US" sz="2000" dirty="0">
                <a:latin typeface="Times New Roman" panose="02020603050405020304" pitchFamily="18" charset="0"/>
                <a:ea typeface="Calibri" panose="020F0502020204030204" pitchFamily="34" charset="0"/>
                <a:cs typeface="Times New Roman" panose="02020603050405020304" pitchFamily="18" charset="0"/>
              </a:rPr>
              <a:t>Start working on 2</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nd</a:t>
            </a:r>
            <a:r>
              <a:rPr lang="en-US" sz="2000" dirty="0">
                <a:latin typeface="Times New Roman" panose="02020603050405020304" pitchFamily="18" charset="0"/>
                <a:ea typeface="Calibri" panose="020F0502020204030204" pitchFamily="34" charset="0"/>
                <a:cs typeface="Times New Roman" panose="02020603050405020304" pitchFamily="18" charset="0"/>
              </a:rPr>
              <a:t> milestone					2</a:t>
            </a:r>
            <a:r>
              <a:rPr lang="en-US" sz="2000" baseline="30000" dirty="0">
                <a:latin typeface="Times New Roman" panose="02020603050405020304" pitchFamily="18" charset="0"/>
                <a:ea typeface="Calibri" panose="020F0502020204030204" pitchFamily="34" charset="0"/>
                <a:cs typeface="Times New Roman" panose="02020603050405020304" pitchFamily="18" charset="0"/>
              </a:rPr>
              <a:t>nd</a:t>
            </a:r>
            <a:r>
              <a:rPr lang="en-US" sz="2000" dirty="0">
                <a:latin typeface="Times New Roman" panose="02020603050405020304" pitchFamily="18" charset="0"/>
                <a:ea typeface="Calibri" panose="020F0502020204030204" pitchFamily="34" charset="0"/>
                <a:cs typeface="Times New Roman" panose="02020603050405020304" pitchFamily="18" charset="0"/>
              </a:rPr>
              <a:t> Half 2022</a:t>
            </a:r>
          </a:p>
          <a:p>
            <a:pPr>
              <a:spcBef>
                <a:spcPts val="0"/>
              </a:spcBef>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dirty="0"/>
          </a:p>
        </p:txBody>
      </p:sp>
      <p:sp>
        <p:nvSpPr>
          <p:cNvPr id="6" name="Title 1">
            <a:extLst>
              <a:ext uri="{FF2B5EF4-FFF2-40B4-BE49-F238E27FC236}">
                <a16:creationId xmlns:a16="http://schemas.microsoft.com/office/drawing/2014/main" id="{6AE69312-8DEB-4777-A398-C9AE305695F7}"/>
              </a:ext>
            </a:extLst>
          </p:cNvPr>
          <p:cNvSpPr>
            <a:spLocks noGrp="1"/>
          </p:cNvSpPr>
          <p:nvPr>
            <p:ph type="title"/>
          </p:nvPr>
        </p:nvSpPr>
        <p:spPr>
          <a:xfrm>
            <a:off x="598311" y="274638"/>
            <a:ext cx="9891889" cy="1143000"/>
          </a:xfrm>
        </p:spPr>
        <p:txBody>
          <a:bodyPr>
            <a:noAutofit/>
          </a:bodyPr>
          <a:lstStyle/>
          <a:p>
            <a:r>
              <a:rPr lang="en-US" sz="4000" b="1" dirty="0">
                <a:latin typeface="Times New Roman" panose="02020603050405020304" pitchFamily="18" charset="0"/>
                <a:cs typeface="Times New Roman" panose="02020603050405020304" pitchFamily="18" charset="0"/>
              </a:rPr>
              <a:t>Working Group 3: Deliverables/Schedule</a:t>
            </a:r>
          </a:p>
        </p:txBody>
      </p:sp>
      <p:pic>
        <p:nvPicPr>
          <p:cNvPr id="7" name="Picture 7">
            <a:extLst>
              <a:ext uri="{FF2B5EF4-FFF2-40B4-BE49-F238E27FC236}">
                <a16:creationId xmlns:a16="http://schemas.microsoft.com/office/drawing/2014/main" id="{010B5EFD-65BF-470F-842C-491990C0AD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74835"/>
            <a:ext cx="1787525" cy="109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95416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hyperlink" Target="https://www.enisa.europa.eu/publications/5g-cybersecurity-standards/@@download/fullReport" TargetMode="External"/></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100" dirty="0" smtClean="0">
            <a:hlinkClick xmlns:r="http://schemas.openxmlformats.org/officeDocument/2006/relationships" r:id="rId1"/>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6673</TotalTime>
  <Words>6008</Words>
  <Application>Microsoft Office PowerPoint</Application>
  <PresentationFormat>Widescreen</PresentationFormat>
  <Paragraphs>732</Paragraphs>
  <Slides>70</Slides>
  <Notes>48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70</vt:i4>
      </vt:variant>
    </vt:vector>
  </HeadingPairs>
  <TitlesOfParts>
    <vt:vector size="79" baseType="lpstr">
      <vt:lpstr>American Typewriter</vt:lpstr>
      <vt:lpstr>Arial</vt:lpstr>
      <vt:lpstr>Calibri</vt:lpstr>
      <vt:lpstr>Calibri Light</vt:lpstr>
      <vt:lpstr>Courier New</vt:lpstr>
      <vt:lpstr>Times New Roman</vt:lpstr>
      <vt:lpstr>Office Theme</vt:lpstr>
      <vt:lpstr>2_Office Theme</vt:lpstr>
      <vt:lpstr>1_Office Theme</vt:lpstr>
      <vt:lpstr>Third Meeting of THE COMMUNICATIONS SECURITY, RELIABILITY, AND INTEROPERABILITY COUNCIL VIII</vt:lpstr>
      <vt:lpstr>Open Meeting  &amp; Welcome  Suzon Cameron, DFO</vt:lpstr>
      <vt:lpstr>Opening Remarks</vt:lpstr>
      <vt:lpstr>Opening Remarks</vt:lpstr>
      <vt:lpstr>Presentation</vt:lpstr>
      <vt:lpstr>Working Group 3: Leveraging Virtualization Technology to Promote Secure, Reliable 5G Networks</vt:lpstr>
      <vt:lpstr>Working Group 3: Milestones</vt:lpstr>
      <vt:lpstr>Working Group 3: Objectives</vt:lpstr>
      <vt:lpstr>Working Group 3: Deliverables/Schedule</vt:lpstr>
      <vt:lpstr>Work Group 3 Expert Presentation Summaries</vt:lpstr>
      <vt:lpstr>Presentation 1:  Security Vulnerabilities in Coexistence of 5G and WiFI 6/6E Presenter: Dr. Jithin Jagannath and Dr. Keyvan Ramezanpour from ANDROS Computational Solutions, LLC</vt:lpstr>
      <vt:lpstr>Presentation 2:  NYU Wireless Presenter: Sundeep Rangan (Associate Director), Garg Siddarth, Elza Erkip, Christina Poepper</vt:lpstr>
      <vt:lpstr>Presentation 3:  UK for telecoms security  Presenter: Ian Levy – technical director of national cybersecurity in NCSC (National Cyber Security Center) in UK</vt:lpstr>
      <vt:lpstr>Presentation 4:  5G Security and Inter-Operability: Opportunities and Challenges  Presenter: Dr. Suku Nair (Ph.D, P.E., Director, SMU AT&amp;T Center for Virtualizatio</vt:lpstr>
      <vt:lpstr>Presentation 5:  Security in a cloud native based Open vRAN Presenter: Nagendra Bykampadi - Head of Security Architecture and Security Standards at Rakuten Symphony, and co-chair for the O-RAN Alliance Security Focus Group (SFG).  </vt:lpstr>
      <vt:lpstr>Working Group 3: Findings Discussion  </vt:lpstr>
      <vt:lpstr>Discussion</vt:lpstr>
      <vt:lpstr>Presentation</vt:lpstr>
      <vt:lpstr>Working Group 1: 5G Signaling Protocols Security </vt:lpstr>
      <vt:lpstr>Working Group 1: Background</vt:lpstr>
      <vt:lpstr>Working Group 1:  Objectives</vt:lpstr>
      <vt:lpstr>PowerPoint Presentation</vt:lpstr>
      <vt:lpstr>PowerPoint Presentation</vt:lpstr>
      <vt:lpstr>PowerPoint Presentation</vt:lpstr>
      <vt:lpstr>Working Group 1: Deliverables/Schedule</vt:lpstr>
      <vt:lpstr>Working Group 1: Status of Work</vt:lpstr>
      <vt:lpstr>Discussion</vt:lpstr>
      <vt:lpstr>Presentation</vt:lpstr>
      <vt:lpstr>Working Group 2: Promoting Security, Reliability, and Interoperability of Open Radio Access Network Equipment </vt:lpstr>
      <vt:lpstr>Working Group 2: Background</vt:lpstr>
      <vt:lpstr>Working Group 2:  Objectives</vt:lpstr>
      <vt:lpstr>PowerPoint Presentation</vt:lpstr>
      <vt:lpstr>PowerPoint Presentation</vt:lpstr>
      <vt:lpstr>Working Group 2: Deliverables/Schedule</vt:lpstr>
      <vt:lpstr>Next Working Group 2 Meeting Agenda</vt:lpstr>
      <vt:lpstr>Discussion</vt:lpstr>
      <vt:lpstr>Presentation</vt:lpstr>
      <vt:lpstr>Working Group 4: 911 Service Over Wi-Fi </vt:lpstr>
      <vt:lpstr>Working Group 4: Background</vt:lpstr>
      <vt:lpstr>Working Group 4:  Objectives</vt:lpstr>
      <vt:lpstr>PowerPoint Presentation</vt:lpstr>
      <vt:lpstr>PowerPoint Presentation</vt:lpstr>
      <vt:lpstr>Working Group 4: Deliverables/Schedule</vt:lpstr>
      <vt:lpstr>Sub-Team WG4: Technology Feasibility </vt:lpstr>
      <vt:lpstr>Sub-Team WG4: Public Safety Benefits</vt:lpstr>
      <vt:lpstr>Working Group 4: Next Steps</vt:lpstr>
      <vt:lpstr>Discussion</vt:lpstr>
      <vt:lpstr>Presentation</vt:lpstr>
      <vt:lpstr>Working Group 5: Managing Software &amp; Cloud Services Supply Chain Security for Communications Infrastructure  </vt:lpstr>
      <vt:lpstr>Working Group 5: Background</vt:lpstr>
      <vt:lpstr>Working Group 5: Objectives</vt:lpstr>
      <vt:lpstr>PowerPoint Presentation</vt:lpstr>
      <vt:lpstr>PowerPoint Presentation</vt:lpstr>
      <vt:lpstr>Working Group 5: Deliverables/Schedule</vt:lpstr>
      <vt:lpstr>Working Group 5: Progress</vt:lpstr>
      <vt:lpstr>Discussion</vt:lpstr>
      <vt:lpstr>Presentation</vt:lpstr>
      <vt:lpstr>Working Group 6:  Leveraging Mobile Device Applications and Firmware to Enhance Wireless Emergency Alerts  </vt:lpstr>
      <vt:lpstr>Working Group 6: Background</vt:lpstr>
      <vt:lpstr>Working Group 6:  Objectives</vt:lpstr>
      <vt:lpstr>Working Group 6: Deliverables/Schedule</vt:lpstr>
      <vt:lpstr>Working Group 6: Members</vt:lpstr>
      <vt:lpstr>Working Group 6: Alternates*</vt:lpstr>
      <vt:lpstr>Working Group 6: Status</vt:lpstr>
      <vt:lpstr>Working Group 6: Status</vt:lpstr>
      <vt:lpstr>Working Group 6: Next Steps</vt:lpstr>
      <vt:lpstr>Discussion</vt:lpstr>
      <vt:lpstr>Closing Remarks  </vt:lpstr>
      <vt:lpstr>Adjourn Meeting  Suzon Cameron, DFO</vt:lpstr>
      <vt:lpstr>NEXT CSRIC VIII MEETING   June 15, 2022 at 1:00 pm EDT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Fourth Meeting of  The COMMUNICATIONS SECURITY, RELIABILITY, AND INTEROPERABILITY COUNCIL VII</dc:title>
  <dc:creator>Suzon Cameron</dc:creator>
  <cp:lastModifiedBy>Kurian Jacob</cp:lastModifiedBy>
  <cp:revision>170</cp:revision>
  <dcterms:created xsi:type="dcterms:W3CDTF">2020-03-12T15:42:42Z</dcterms:created>
  <dcterms:modified xsi:type="dcterms:W3CDTF">2022-03-30T17:58:00Z</dcterms:modified>
</cp:coreProperties>
</file>