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8" r:id="rId3"/>
    <p:sldId id="479" r:id="rId4"/>
    <p:sldId id="591" r:id="rId5"/>
    <p:sldId id="480" r:id="rId6"/>
    <p:sldId id="284" r:id="rId7"/>
    <p:sldId id="485" r:id="rId8"/>
    <p:sldId id="481" r:id="rId9"/>
    <p:sldId id="483" r:id="rId10"/>
    <p:sldId id="486" r:id="rId11"/>
    <p:sldId id="520" r:id="rId12"/>
    <p:sldId id="594" r:id="rId13"/>
    <p:sldId id="604" r:id="rId14"/>
    <p:sldId id="605" r:id="rId15"/>
    <p:sldId id="606" r:id="rId16"/>
    <p:sldId id="607" r:id="rId17"/>
    <p:sldId id="608" r:id="rId18"/>
    <p:sldId id="609" r:id="rId19"/>
    <p:sldId id="484" r:id="rId20"/>
    <p:sldId id="595" r:id="rId21"/>
    <p:sldId id="596" r:id="rId22"/>
    <p:sldId id="610" r:id="rId23"/>
    <p:sldId id="611" r:id="rId24"/>
    <p:sldId id="612" r:id="rId25"/>
    <p:sldId id="488" r:id="rId26"/>
    <p:sldId id="613" r:id="rId27"/>
    <p:sldId id="614" r:id="rId28"/>
    <p:sldId id="615" r:id="rId29"/>
    <p:sldId id="597" r:id="rId30"/>
    <p:sldId id="598" r:id="rId31"/>
    <p:sldId id="616" r:id="rId32"/>
    <p:sldId id="617" r:id="rId33"/>
    <p:sldId id="618" r:id="rId34"/>
    <p:sldId id="619" r:id="rId35"/>
    <p:sldId id="620" r:id="rId36"/>
    <p:sldId id="621" r:id="rId37"/>
    <p:sldId id="267" r:id="rId38"/>
    <p:sldId id="599" r:id="rId39"/>
    <p:sldId id="600" r:id="rId40"/>
    <p:sldId id="622" r:id="rId41"/>
    <p:sldId id="623" r:id="rId42"/>
    <p:sldId id="624" r:id="rId43"/>
    <p:sldId id="625" r:id="rId44"/>
    <p:sldId id="626" r:id="rId45"/>
    <p:sldId id="627" r:id="rId46"/>
    <p:sldId id="601" r:id="rId47"/>
    <p:sldId id="602" r:id="rId48"/>
    <p:sldId id="264" r:id="rId49"/>
    <p:sldId id="628" r:id="rId50"/>
    <p:sldId id="629" r:id="rId51"/>
    <p:sldId id="630" r:id="rId52"/>
    <p:sldId id="504" r:id="rId53"/>
    <p:sldId id="505" r:id="rId54"/>
    <p:sldId id="501" r:id="rId55"/>
    <p:sldId id="503" r:id="rId56"/>
    <p:sldId id="603" r:id="rId57"/>
    <p:sldId id="268" r:id="rId58"/>
    <p:sldId id="4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8" autoAdjust="0"/>
    <p:restoredTop sz="95065" autoAdjust="0"/>
  </p:normalViewPr>
  <p:slideViewPr>
    <p:cSldViewPr snapToGrid="0">
      <p:cViewPr varScale="1">
        <p:scale>
          <a:sx n="68" d="100"/>
          <a:sy n="68" d="100"/>
        </p:scale>
        <p:origin x="72" y="450"/>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12/30/2021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6677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775F46-6EDC-4E15-9CF5-B1296021CEE0}" type="slidenum">
              <a:rPr lang="en-US" smtClean="0"/>
              <a:pPr eaLnBrk="1" hangingPunct="1"/>
              <a:t>22</a:t>
            </a:fld>
            <a:endParaRPr lang="en-US" dirty="0"/>
          </a:p>
        </p:txBody>
      </p:sp>
    </p:spTree>
    <p:extLst>
      <p:ext uri="{BB962C8B-B14F-4D97-AF65-F5344CB8AC3E}">
        <p14:creationId xmlns:p14="http://schemas.microsoft.com/office/powerpoint/2010/main" val="285678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23</a:t>
            </a:fld>
            <a:endParaRPr lang="en-US" dirty="0"/>
          </a:p>
        </p:txBody>
      </p:sp>
    </p:spTree>
    <p:extLst>
      <p:ext uri="{BB962C8B-B14F-4D97-AF65-F5344CB8AC3E}">
        <p14:creationId xmlns:p14="http://schemas.microsoft.com/office/powerpoint/2010/main" val="85361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24</a:t>
            </a:fld>
            <a:endParaRPr lang="en-US" dirty="0"/>
          </a:p>
        </p:txBody>
      </p:sp>
    </p:spTree>
    <p:extLst>
      <p:ext uri="{BB962C8B-B14F-4D97-AF65-F5344CB8AC3E}">
        <p14:creationId xmlns:p14="http://schemas.microsoft.com/office/powerpoint/2010/main" val="251194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25</a:t>
            </a:fld>
            <a:endParaRPr lang="en-US" dirty="0"/>
          </a:p>
        </p:txBody>
      </p:sp>
    </p:spTree>
    <p:extLst>
      <p:ext uri="{BB962C8B-B14F-4D97-AF65-F5344CB8AC3E}">
        <p14:creationId xmlns:p14="http://schemas.microsoft.com/office/powerpoint/2010/main" val="399451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811CE0-6195-475D-975F-86945F1FDB4A}" type="slidenum">
              <a:rPr lang="en-US" smtClean="0"/>
              <a:pPr eaLnBrk="1" hangingPunct="1"/>
              <a:t>26</a:t>
            </a:fld>
            <a:endParaRPr lang="en-US" dirty="0"/>
          </a:p>
        </p:txBody>
      </p:sp>
    </p:spTree>
    <p:extLst>
      <p:ext uri="{BB962C8B-B14F-4D97-AF65-F5344CB8AC3E}">
        <p14:creationId xmlns:p14="http://schemas.microsoft.com/office/powerpoint/2010/main" val="408756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28</a:t>
            </a:fld>
            <a:endParaRPr lang="en-US" dirty="0"/>
          </a:p>
        </p:txBody>
      </p:sp>
    </p:spTree>
    <p:extLst>
      <p:ext uri="{BB962C8B-B14F-4D97-AF65-F5344CB8AC3E}">
        <p14:creationId xmlns:p14="http://schemas.microsoft.com/office/powerpoint/2010/main" val="283605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051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D172B1E9-4FDF-46F4-B8C3-4A3E7A052DD5}" type="datetime1">
              <a:rPr lang="en-US" smtClean="0"/>
              <a:t>12/30/2021</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95B00F54-B5C3-4A10-BF09-127597D06249}" type="datetime1">
              <a:rPr lang="en-US" smtClean="0"/>
              <a:t>12/30/2021</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F80BE907-6E93-4B86-97DC-A814798EA457}" type="datetime1">
              <a:rPr lang="en-US" smtClean="0"/>
              <a:t>12/30/2021</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7FA4E599-57E4-4CBE-B031-BCCF2F3A4327}" type="datetime1">
              <a:rPr lang="en-US" smtClean="0"/>
              <a:t>12/30/2021</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7AA9441B-69B6-4591-8EC2-04AEB1B86A3A}" type="datetime1">
              <a:rPr lang="en-US" smtClean="0"/>
              <a:t>12/30/2021</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F174156C-BB4E-45C7-8D54-95D52ED54005}" type="datetime1">
              <a:rPr lang="en-US" smtClean="0"/>
              <a:t>12/30/2021</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DC4C4712-68FA-412C-B502-12396459908F}" type="datetime1">
              <a:rPr lang="en-US" smtClean="0"/>
              <a:t>12/30/2021</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56034B31-F09E-4E16-9BD5-FBDC757198D6}" type="datetime1">
              <a:rPr lang="en-US" smtClean="0"/>
              <a:t>12/30/2021</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89A3C427-B5FC-4CF0-AD9E-D391A8C88E76}" type="datetime1">
              <a:rPr lang="en-US" smtClean="0"/>
              <a:t>12/30/2021</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3DBEAFCD-85C1-480A-9973-CAA13F37F53E}" type="datetime1">
              <a:rPr lang="en-US" smtClean="0"/>
              <a:t>12/30/2021</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F174BC5A-292B-40BE-8168-8406C65D1174}" type="datetime1">
              <a:rPr lang="en-US" smtClean="0"/>
              <a:t>12/30/2021</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D6BA-E7B7-473B-B3F1-6344AFEB70C7}" type="datetime1">
              <a:rPr lang="en-US" smtClean="0"/>
              <a:t>12/30/2021</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Second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December 15,</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2021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0F6BE-EB80-4A58-B1A4-B2A6B35FB210}"/>
              </a:ext>
            </a:extLst>
          </p:cNvPr>
          <p:cNvPicPr>
            <a:picLocks noChangeAspect="1"/>
          </p:cNvPicPr>
          <p:nvPr/>
        </p:nvPicPr>
        <p:blipFill rotWithShape="1">
          <a:blip r:embed="rId2"/>
          <a:srcRect t="959"/>
          <a:stretch/>
        </p:blipFill>
        <p:spPr>
          <a:xfrm>
            <a:off x="3263197" y="1107064"/>
            <a:ext cx="5760720" cy="3099816"/>
          </a:xfrm>
          <a:prstGeom prst="rect">
            <a:avLst/>
          </a:prstGeom>
        </p:spPr>
      </p:pic>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(initially biweekly) to be scheduled</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lvl="1"/>
            <a:r>
              <a:rPr lang="en-US" dirty="0">
                <a:latin typeface="Times New Roman" panose="02020603050405020304" pitchFamily="18" charset="0"/>
                <a:cs typeface="Times New Roman" panose="02020603050405020304" pitchFamily="18" charset="0"/>
              </a:rPr>
              <a:t>Confirm initial set of vulnerabilities and identify others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Security Vulnerabilities in HTTP/2, </a:t>
            </a:r>
            <a:r>
              <a:rPr lang="en-US" b="1" i="1" dirty="0">
                <a:latin typeface="Times New Roman" panose="02020603050405020304" pitchFamily="18" charset="0"/>
                <a:cs typeface="Times New Roman" panose="02020603050405020304" pitchFamily="18" charset="0"/>
              </a:rPr>
              <a:t>September 2022</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and HTTP/3,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12</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34489" y="4322854"/>
            <a:ext cx="3260663"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30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19275" y="1610811"/>
            <a:ext cx="8604884" cy="2475233"/>
          </a:xfrm>
        </p:spPr>
        <p:txBody>
          <a:bodyPr>
            <a:normAutofit fontScale="90000"/>
          </a:bodyPr>
          <a:lstStyle/>
          <a:p>
            <a:pP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Group 2:</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latin typeface="Times New Roman" panose="02020603050405020304" pitchFamily="18" charset="0"/>
                <a:ea typeface="ＭＳ Ｐゴシック" pitchFamily="34" charset="-128"/>
                <a:cs typeface="Times New Roman" panose="02020603050405020304" pitchFamily="18" charset="0"/>
              </a:rPr>
              <a:t>Promoting Security, Reliability, and Interoperability of Open Radio Access Network Equipment</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881117"/>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December 15,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Mike Barnes,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Mavenir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George Woodward, RWA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57867"/>
            <a:ext cx="10515600" cy="46190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provide recommendations to advance security, reliability, and interoperability of Open Radio Access Network (ORAN) equipment in the United States and what new efforts can be undertaken to support secure and interoperable ORAN design and deployment.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Radio Access Network (RAN) is the final link between the network and the phone. It includes the antennae on towers, buildings, and in stadiums, plus the base stations. When a consumer makes a call or connects to a remote server, the antenna transmits and receives signals to and from the consumer’s mobile phone or other handheld device. The signal is then digitalized in the RAN base station and connected into the network.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introduction of ORAN enables mobile network operators to use equipment from multiple vendors and still ensure interoperability. </a:t>
            </a:r>
          </a:p>
          <a:p>
            <a:pPr marL="0" indent="0">
              <a:buNone/>
            </a:pPr>
            <a:endParaRPr lang="en-US" sz="20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2:</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C534A1F-B5EF-418A-873C-A3D31409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7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CSRIC has previously considered security risks in emerging 5G networks.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CSRIC VIII will build on this work and expand it as one part of its exploration of the development and deployment challenges facing ORAN technology, including the extent ORAN technology may increase the threat attack surface and how best to mitigate such security challenges.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Further, CSRIC VIII will consider how the FCC can support the goals of developing and deploying secure, open and interoperable networks when the FCC participates in standards-setting bodies like 3GPP and the Alliance for Telecommunications Industry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2: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595C3229-1C8C-43C2-83D2-599FC45B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22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0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476260"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8" name="Content Placeholder 2">
            <a:extLst>
              <a:ext uri="{FF2B5EF4-FFF2-40B4-BE49-F238E27FC236}">
                <a16:creationId xmlns:a16="http://schemas.microsoft.com/office/drawing/2014/main" id="{999E97B9-A88D-4D94-A3F7-325736971209}"/>
              </a:ext>
            </a:extLst>
          </p:cNvPr>
          <p:cNvSpPr txBox="1">
            <a:spLocks/>
          </p:cNvSpPr>
          <p:nvPr/>
        </p:nvSpPr>
        <p:spPr>
          <a:xfrm>
            <a:off x="392111" y="1596813"/>
            <a:ext cx="6017078" cy="474176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Dew</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Marla Dowell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NIST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Andrew L. Drozd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Russ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Gyurek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 Khan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Altiostar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Loushine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Manner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Nasielski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A59B069-346A-4985-AD17-D720713DE9A6}"/>
              </a:ext>
            </a:extLst>
          </p:cNvPr>
          <p:cNvSpPr txBox="1">
            <a:spLocks/>
          </p:cNvSpPr>
          <p:nvPr/>
        </p:nvSpPr>
        <p:spPr>
          <a:xfrm>
            <a:off x="6409189" y="1584207"/>
            <a:ext cx="5761661" cy="435133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Scott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Poretsky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Vishwanath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Ramamurthi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Sawanobori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Nick Solano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Eric Tamarkin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Trakinat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7">
            <a:extLst>
              <a:ext uri="{FF2B5EF4-FFF2-40B4-BE49-F238E27FC236}">
                <a16:creationId xmlns:a16="http://schemas.microsoft.com/office/drawing/2014/main" id="{79E33C49-5899-4430-85F3-5D14A6CBD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67D0B9E-81B5-4D44-AC27-8FE4C55048DA}"/>
              </a:ext>
            </a:extLst>
          </p:cNvPr>
          <p:cNvSpPr txBox="1"/>
          <p:nvPr/>
        </p:nvSpPr>
        <p:spPr>
          <a:xfrm>
            <a:off x="1684426" y="5952396"/>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Zenji Nakazawa</a:t>
            </a:r>
          </a:p>
        </p:txBody>
      </p:sp>
    </p:spTree>
    <p:extLst>
      <p:ext uri="{BB962C8B-B14F-4D97-AF65-F5344CB8AC3E}">
        <p14:creationId xmlns:p14="http://schemas.microsoft.com/office/powerpoint/2010/main" val="36728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5432525"/>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9F5C3F-06DE-48CE-B497-C137512586BF}"/>
              </a:ext>
            </a:extLst>
          </p:cNvPr>
          <p:cNvSpPr txBox="1"/>
          <p:nvPr/>
        </p:nvSpPr>
        <p:spPr>
          <a:xfrm>
            <a:off x="1493239" y="1530281"/>
            <a:ext cx="9551425" cy="3373359"/>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Arvind Kumar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Lakhbir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Singh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Sneed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Ryan Stokes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Melanie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Tiano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Lap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O. Woods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E5B7E89-9B0D-42AC-824F-FA9891C2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2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Jan 11, 2022: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WG2 Meeting</a:t>
            </a:r>
          </a:p>
          <a:p>
            <a:pPr marL="0" indent="0">
              <a:buNone/>
            </a:pPr>
            <a:endParaRPr lang="en-US" sz="1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December 2022:  Report on Challenges to the Development of ORAN Technology and Recommendations on How to Overcome Them</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Working Group 2: Deliverables/Schedule</a:t>
            </a:r>
          </a:p>
        </p:txBody>
      </p:sp>
      <p:pic>
        <p:nvPicPr>
          <p:cNvPr id="7" name="Picture 7">
            <a:extLst>
              <a:ext uri="{FF2B5EF4-FFF2-40B4-BE49-F238E27FC236}">
                <a16:creationId xmlns:a16="http://schemas.microsoft.com/office/drawing/2014/main" id="{62210F08-8A1D-4A81-A774-307FF243D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2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075" name="Title 1"/>
          <p:cNvSpPr>
            <a:spLocks noGrp="1"/>
          </p:cNvSpPr>
          <p:nvPr>
            <p:ph type="title"/>
          </p:nvPr>
        </p:nvSpPr>
        <p:spPr>
          <a:xfrm>
            <a:off x="1981200" y="274638"/>
            <a:ext cx="8508380" cy="1143000"/>
          </a:xfrm>
        </p:spPr>
        <p:txBody>
          <a:bodyPr>
            <a:normAutofit fontScale="90000"/>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Next Working Group 2 Meeting Agenda</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WG members to present overview of </a:t>
            </a:r>
            <a:r>
              <a:rPr lang="en-US" dirty="0" err="1">
                <a:latin typeface="Times New Roman" panose="02020603050405020304" pitchFamily="18" charset="0"/>
                <a:cs typeface="Times New Roman" panose="02020603050405020304" pitchFamily="18" charset="0"/>
              </a:rPr>
              <a:t>OpenRAN</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WG to discuss potential topics to include in the WG paper</a:t>
            </a:r>
          </a:p>
        </p:txBody>
      </p:sp>
      <p:pic>
        <p:nvPicPr>
          <p:cNvPr id="6" name="Picture 7">
            <a:extLst>
              <a:ext uri="{FF2B5EF4-FFF2-40B4-BE49-F238E27FC236}">
                <a16:creationId xmlns:a16="http://schemas.microsoft.com/office/drawing/2014/main" id="{B1D310D2-CF6A-470C-A0F6-49B3C1DBD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20</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529023" y="4322854"/>
            <a:ext cx="3566129"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1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21</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401620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375289" y="4322854"/>
            <a:ext cx="3719864"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7648" y="2936971"/>
            <a:ext cx="4216152" cy="89815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75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dirty="0">
                <a:latin typeface="Times New Roman" panose="02020603050405020304" pitchFamily="18" charset="0"/>
                <a:cs typeface="Times New Roman" panose="02020603050405020304" pitchFamily="18" charset="0"/>
              </a:rPr>
              <a:t>December 15, 2021</a:t>
            </a:r>
          </a:p>
          <a:p>
            <a:pPr algn="ct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Co-chairs: </a:t>
            </a:r>
          </a:p>
          <a:p>
            <a:pPr eaLnBrk="1" hangingPunct="1"/>
            <a:r>
              <a:rPr lang="en-US" sz="2400" dirty="0">
                <a:latin typeface="Times New Roman" panose="02020603050405020304" pitchFamily="18" charset="0"/>
                <a:cs typeface="Times New Roman" panose="02020603050405020304" pitchFamily="18" charset="0"/>
              </a:rPr>
              <a:t>	Micaela </a:t>
            </a:r>
            <a:r>
              <a:rPr lang="en-US" sz="2400" dirty="0" err="1">
                <a:latin typeface="Times New Roman" panose="02020603050405020304" pitchFamily="18" charset="0"/>
                <a:cs typeface="Times New Roman" panose="02020603050405020304" pitchFamily="18" charset="0"/>
              </a:rPr>
              <a:t>Giuhat</a:t>
            </a:r>
            <a:r>
              <a:rPr lang="en-US" sz="2400" dirty="0">
                <a:latin typeface="Times New Roman" panose="02020603050405020304" pitchFamily="18" charset="0"/>
                <a:cs typeface="Times New Roman" panose="02020603050405020304" pitchFamily="18" charset="0"/>
              </a:rPr>
              <a:t>, Microsoft</a:t>
            </a:r>
          </a:p>
          <a:p>
            <a:pPr eaLnBrk="1" hangingPunct="1"/>
            <a:r>
              <a:rPr lang="en-US" sz="2400" dirty="0">
                <a:latin typeface="Times New Roman" panose="02020603050405020304" pitchFamily="18" charset="0"/>
                <a:cs typeface="Times New Roman" panose="02020603050405020304" pitchFamily="18" charset="0"/>
              </a:rPr>
              <a:t>	John </a:t>
            </a:r>
            <a:r>
              <a:rPr lang="en-US" sz="2400" dirty="0" err="1">
                <a:latin typeface="Times New Roman" panose="02020603050405020304" pitchFamily="18" charset="0"/>
                <a:cs typeface="Times New Roman" panose="02020603050405020304" pitchFamily="18" charset="0"/>
              </a:rPr>
              <a:t>Roese</a:t>
            </a:r>
            <a:r>
              <a:rPr lang="en-US" sz="2400" dirty="0">
                <a:latin typeface="Times New Roman" panose="02020603050405020304" pitchFamily="18" charset="0"/>
                <a:cs typeface="Times New Roman" panose="02020603050405020304" pitchFamily="18" charset="0"/>
              </a:rPr>
              <a:t>, Dell</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FCC Liaison: Jeff Goldthorp</a:t>
            </a:r>
          </a:p>
          <a:p>
            <a:pPr eaLnBrk="1" hangingPunct="1"/>
            <a:endParaRPr lang="en-US" dirty="0">
              <a:latin typeface="Calibri" pitchFamily="34" charset="0"/>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fld id="{F850A357-A51B-4CFC-9187-672DAAD82F39}"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23</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35289"/>
            <a:ext cx="10515600" cy="4641674"/>
          </a:xfrm>
        </p:spPr>
        <p:txBody>
          <a:bodyPr>
            <a:normAutofit fontScale="55000" lnSpcReduction="20000"/>
          </a:bodyPr>
          <a:lstStyle/>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CSRIC VIII will develop recommendations for how vendor-agnostic, horizontal stack solutions for 5G can be promoted to foster a diverse, competitive, and more secure 5G environment despite the wider attack surface presented.  These recommendations should address ways to provide opportunities for smaller vendors that cannot yet manufacture all parts of a vertically integrated, traditional 5G stack.  </a:t>
            </a:r>
          </a:p>
          <a:p>
            <a:pPr marL="457200" marR="0">
              <a:lnSpc>
                <a:spcPct val="105000"/>
              </a:lnSpc>
              <a:spcBef>
                <a:spcPts val="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its first report on this subject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VIII’s will include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in which funds can be made available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promote virtualized environments that result in improved 5G security and reliability;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to promote and overcome obstacles to the availability of virtualized central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vCU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virtualized distributed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increase 5G vendor diversity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best practices for reliability and interoperability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should be used by small businesses that contract or outsource as part of a multi-vendor 5G implementation; and other ways to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promote a diverse 5G environment to improve 5G security and reliability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 will also identify whether any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additional work is needed from standards bodies such as 3GPP and ETSI on virtualization issues, such as addressing security risks relating to application programming interface (API) security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Scope should include virtualization of the system which would include the core plus the CU, DO and possibly RU. </a:t>
            </a: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Virtualization in this context is more about the horizontal layering abstractions than the creation of open interfaces within a layer (E.g.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eCPRI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However we should discuss if we have an opinion on “in layer open interfaces” being in scope.</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3:</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spTree>
    <p:extLst>
      <p:ext uri="{BB962C8B-B14F-4D97-AF65-F5344CB8AC3E}">
        <p14:creationId xmlns:p14="http://schemas.microsoft.com/office/powerpoint/2010/main" val="323023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24</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87198" y="1498454"/>
            <a:ext cx="10515600" cy="4351338"/>
          </a:xfrm>
        </p:spPr>
        <p:txBody>
          <a:bodyPr>
            <a:noAutofit/>
          </a:bodyPr>
          <a:lstStyle/>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lessons learned from use of virtualization and higher vendor diversity in strengthening security, increasing competition, and creating a more secure supply chain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Gather input from researchers, technologists and thought-leaders and standard organizations on availability of solutions, and technical issues to be addressed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an assessment of implementation best practices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comparison between virtualized and non-virtualized security vulnerabilities (theoretical and maybe practical?) in a 5G network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results from test labs or real-life deployments around the world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Identify issues to be addressed (e.g., API security)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Advise &amp; recommend accordingly on how best to support a secure diverse vendor ecosystem: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Funding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Standards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Integration best practices</a:t>
            </a:r>
            <a:endParaRPr lang="en-US" sz="1600" dirty="0">
              <a:latin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Ecosystem structures (who plays what roles in the open virtualized 5G ecosystem)</a:t>
            </a:r>
          </a:p>
          <a:p>
            <a:pPr marL="457200" lvl="1" indent="0">
              <a:spcBef>
                <a:spcPts val="0"/>
              </a:spcBef>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How Virtualization Technologies can be Used to Promote 5G Security and Reliability</a:t>
            </a: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Recommendations on the Role of the FCC in Promoting the Availability of Standards for More Secure, Reliable 5G Environment Through the Use of Virtualization Technology</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Objectives</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96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25</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682044" y="1828800"/>
            <a:ext cx="9671756" cy="4348163"/>
          </a:xfrm>
        </p:spPr>
        <p:txBody>
          <a:bodyPr>
            <a:noAutofit/>
          </a:bodyPr>
          <a:lstStyle/>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Industry SME presentations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Standards bodies and industry associations (GSMA, CTIA, ETSI, 3GPP, NIST, ISO)</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Individual contributor research gathered by Working Group members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Academic papers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0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Methodology</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7" name="Picture 7">
            <a:extLst>
              <a:ext uri="{FF2B5EF4-FFF2-40B4-BE49-F238E27FC236}">
                <a16:creationId xmlns:a16="http://schemas.microsoft.com/office/drawing/2014/main" id="{C142E187-48DF-4E96-B72F-DF579E476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66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3107B-617A-4759-BC2A-76B99C5EA556}"/>
              </a:ext>
            </a:extLst>
          </p:cNvPr>
          <p:cNvSpPr>
            <a:spLocks noGrp="1"/>
          </p:cNvSpPr>
          <p:nvPr>
            <p:ph sz="half" idx="1"/>
          </p:nvPr>
        </p:nvSpPr>
        <p:spPr>
          <a:xfrm>
            <a:off x="361170" y="1678248"/>
            <a:ext cx="6207410" cy="4351338"/>
          </a:xfrm>
        </p:spPr>
        <p:txBody>
          <a:bodyPr>
            <a:noAutofit/>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Marla Dowell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Andrew L. Drozd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Bob Everson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Cisco Systems,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Michael Gallagher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Goldberg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National Security Agency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Javed Khan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Altiostar</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Douglas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Knisely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Qualcomm Technologies,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Jennifer Manner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Serge Manning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T-Mobile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McGrath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Nokia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William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Mikucki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1800" dirty="0"/>
          </a:p>
        </p:txBody>
      </p:sp>
      <p:sp>
        <p:nvSpPr>
          <p:cNvPr id="5" name="Content Placeholder 4">
            <a:extLst>
              <a:ext uri="{FF2B5EF4-FFF2-40B4-BE49-F238E27FC236}">
                <a16:creationId xmlns:a16="http://schemas.microsoft.com/office/drawing/2014/main" id="{534DD434-959A-439A-BBF3-18F426A9B70E}"/>
              </a:ext>
            </a:extLst>
          </p:cNvPr>
          <p:cNvSpPr>
            <a:spLocks noGrp="1"/>
          </p:cNvSpPr>
          <p:nvPr>
            <p:ph sz="half" idx="2"/>
          </p:nvPr>
        </p:nvSpPr>
        <p:spPr>
          <a:xfrm>
            <a:off x="6507759" y="1652785"/>
            <a:ext cx="5480807" cy="4351338"/>
          </a:xfrm>
        </p:spPr>
        <p:txBody>
          <a:bodyPr>
            <a:normAutofit lnSpcReduction="10000"/>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Keith O’Brien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Palo Alto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Jitendra Patel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AT&amp;T, Inc.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Leo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Popokh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Sawanobori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Imtiaz Shaikh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Ericsson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Jane Shen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Mavenir</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Paul Steinberg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Motorola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Frank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Suraci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Peter Tomczak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Claire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Vishik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Intel</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Damien Whaley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Cox Communications</a:t>
            </a:r>
          </a:p>
          <a:p>
            <a:pPr marL="0" marR="0" lvl="0" indent="0">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George Woodward, </a:t>
            </a:r>
            <a:r>
              <a:rPr lang="en-US" sz="1600" i="1" dirty="0">
                <a:latin typeface="Times New Roman" panose="02020603050405020304" pitchFamily="18" charset="0"/>
                <a:cs typeface="Times New Roman" panose="02020603050405020304" pitchFamily="18" charset="0"/>
              </a:rPr>
              <a:t>Rural Wireless Association </a:t>
            </a: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CDEE8E-92AF-4081-9E14-333881A36E8A}" type="slidenum">
              <a:rPr lang="en-US" smtClean="0">
                <a:solidFill>
                  <a:srgbClr val="898989"/>
                </a:solidFill>
                <a:latin typeface="Calibri" pitchFamily="34" charset="0"/>
              </a:rPr>
              <a:pPr eaLnBrk="1" hangingPunct="1"/>
              <a:t>26</a:t>
            </a:fld>
            <a:endParaRPr lang="en-US" dirty="0">
              <a:solidFill>
                <a:srgbClr val="898989"/>
              </a:solidFill>
              <a:latin typeface="Calibri" pitchFamily="34" charset="0"/>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3: Members</a:t>
            </a:r>
            <a:endParaRPr lang="en-US" sz="4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1682045" y="6167839"/>
            <a:ext cx="8891600" cy="338554"/>
          </a:xfrm>
          <a:prstGeom prst="rect">
            <a:avLst/>
          </a:prstGeom>
        </p:spPr>
        <p:txBody>
          <a:bodyPr wrap="square">
            <a:spAutoFit/>
          </a:bodyPr>
          <a:lstStyle/>
          <a:p>
            <a:pPr lvl="1"/>
            <a:r>
              <a:rPr lang="en-US" sz="1600" b="1" dirty="0">
                <a:latin typeface="Times New Roman" panose="02020603050405020304" pitchFamily="18" charset="0"/>
                <a:cs typeface="Times New Roman" panose="02020603050405020304" pitchFamily="18" charset="0"/>
              </a:rPr>
              <a:t>FCC Liaison</a:t>
            </a:r>
            <a:r>
              <a:rPr lang="en-US" sz="1600" dirty="0">
                <a:latin typeface="Times New Roman" panose="02020603050405020304" pitchFamily="18" charset="0"/>
                <a:cs typeface="Times New Roman" panose="02020603050405020304" pitchFamily="18" charset="0"/>
              </a:rPr>
              <a:t>: Jeff Goldthorp</a:t>
            </a:r>
            <a:r>
              <a:rPr lang="en-US" sz="1400" dirty="0">
                <a:latin typeface="Times New Roman" panose="02020603050405020304" pitchFamily="18" charset="0"/>
                <a:cs typeface="Times New Roman" panose="02020603050405020304" pitchFamily="18" charset="0"/>
              </a:rPr>
              <a:t>			*Also a CSRIC VIII Member</a:t>
            </a:r>
          </a:p>
        </p:txBody>
      </p:sp>
      <p:pic>
        <p:nvPicPr>
          <p:cNvPr id="8" name="Picture 7">
            <a:extLst>
              <a:ext uri="{FF2B5EF4-FFF2-40B4-BE49-F238E27FC236}">
                <a16:creationId xmlns:a16="http://schemas.microsoft.com/office/drawing/2014/main" id="{270DB1C2-F103-45AB-84A5-D8A2F80C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2908265-65C7-4420-9095-5B707005DB80}"/>
              </a:ext>
            </a:extLst>
          </p:cNvPr>
          <p:cNvSpPr txBox="1"/>
          <p:nvPr/>
        </p:nvSpPr>
        <p:spPr>
          <a:xfrm>
            <a:off x="203433" y="992027"/>
            <a:ext cx="6094602" cy="660758"/>
          </a:xfrm>
          <a:prstGeom prst="rect">
            <a:avLst/>
          </a:prstGeom>
          <a:noFill/>
        </p:spPr>
        <p:txBody>
          <a:bodyPr wrap="square">
            <a:spAutoFit/>
          </a:bodyPr>
          <a:lstStyle/>
          <a:p>
            <a:pPr marL="228600" marR="0">
              <a:lnSpc>
                <a:spcPct val="105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Co-chairs: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Micaela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Giuhat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Microsoft</a:t>
            </a:r>
          </a:p>
          <a:p>
            <a:pPr marL="228600" marR="0">
              <a:lnSpc>
                <a:spcPct val="105000"/>
              </a:lnSpc>
              <a:spcBef>
                <a:spcPts val="0"/>
              </a:spcBef>
              <a:spcAft>
                <a:spcPts val="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John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Roese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123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C1CE-DB7A-4175-9FC3-92A1B1561797}"/>
              </a:ext>
            </a:extLst>
          </p:cNvPr>
          <p:cNvSpPr>
            <a:spLocks noGrp="1"/>
          </p:cNvSpPr>
          <p:nvPr>
            <p:ph idx="1"/>
          </p:nvPr>
        </p:nvSpPr>
        <p:spPr>
          <a:xfrm>
            <a:off x="654341" y="1825625"/>
            <a:ext cx="10699459" cy="4351338"/>
          </a:xfrm>
        </p:spPr>
        <p:txBody>
          <a:bodyPr/>
          <a:lstStyle/>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Kevin Green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Bryan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Doug Montgomery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NIST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Rowland Shaw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Technologies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Matthew Sneed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p>
          <a:p>
            <a:pPr marL="457200" marR="0" lvl="1" indent="0">
              <a:lnSpc>
                <a:spcPct val="150000"/>
              </a:lnSpc>
              <a:spcBef>
                <a:spcPts val="0"/>
              </a:spcBef>
              <a:spcAft>
                <a:spcPts val="0"/>
              </a:spcAft>
              <a:buNone/>
            </a:pPr>
            <a:r>
              <a:rPr lang="en-US" sz="1800" b="1" dirty="0">
                <a:latin typeface="Times New Roman" panose="02020603050405020304" pitchFamily="18" charset="0"/>
                <a:cs typeface="Times New Roman" panose="02020603050405020304" pitchFamily="18" charset="0"/>
              </a:rPr>
              <a:t>Ryan Stokes,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Rural Wireless Association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Richard “Dick”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Tenney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CISA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Melanie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Tiano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Timothy O. Woods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CDEE8E-92AF-4081-9E14-333881A36E8A}" type="slidenum">
              <a:rPr lang="en-US" smtClean="0">
                <a:solidFill>
                  <a:srgbClr val="898989"/>
                </a:solidFill>
                <a:latin typeface="Calibri" pitchFamily="34" charset="0"/>
              </a:rPr>
              <a:pPr eaLnBrk="1" hangingPunct="1"/>
              <a:t>27</a:t>
            </a:fld>
            <a:endParaRPr lang="en-US" dirty="0">
              <a:solidFill>
                <a:srgbClr val="898989"/>
              </a:solidFill>
              <a:latin typeface="Calibri" pitchFamily="34" charset="0"/>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3: Alternates*</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5432525"/>
            <a:ext cx="5592443" cy="307777"/>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lang="en-US" sz="1400" dirty="0">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29884DC7-E122-4CD1-9356-BB68D6F9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86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28</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ecember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7th, 2021</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January 2022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June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					Q2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Assign individual contributors the different sections to be done	Q3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1</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paper 					December 2022</a:t>
            </a:r>
          </a:p>
          <a:p>
            <a:pPr>
              <a:spcBef>
                <a:spcPts val="0"/>
              </a:spcBef>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Start working on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milestone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Half 2021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Deliverables/Schedule</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5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29</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439" y="3921267"/>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375289" y="4322854"/>
            <a:ext cx="3719864"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4"/>
            <a:ext cx="4327341"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665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73432F-FCC2-4335-B900-FF2E3E9B5FC0}"/>
              </a:ext>
            </a:extLst>
          </p:cNvPr>
          <p:cNvSpPr txBox="1"/>
          <p:nvPr/>
        </p:nvSpPr>
        <p:spPr>
          <a:xfrm>
            <a:off x="7526881" y="4290986"/>
            <a:ext cx="4228905"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Billy Bob Brown, CISA</a:t>
            </a:r>
          </a:p>
        </p:txBody>
      </p:sp>
    </p:spTree>
    <p:extLst>
      <p:ext uri="{BB962C8B-B14F-4D97-AF65-F5344CB8AC3E}">
        <p14:creationId xmlns:p14="http://schemas.microsoft.com/office/powerpoint/2010/main" val="334291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30</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96171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9450" y="161207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December 15,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Mary Boyd,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Intrado</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137072" y="1661155"/>
            <a:ext cx="518929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E59B6801-88EE-4C62-8A1F-AA9E26457512}"/>
              </a:ext>
            </a:extLst>
          </p:cNvPr>
          <p:cNvSpPr txBox="1"/>
          <p:nvPr/>
        </p:nvSpPr>
        <p:spPr>
          <a:xfrm>
            <a:off x="5461233" y="1639435"/>
            <a:ext cx="673076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Craig </a:t>
            </a:r>
            <a:r>
              <a:rPr lang="en-US" sz="1600" b="1" dirty="0" err="1">
                <a:solidFill>
                  <a:prstClr val="black"/>
                </a:solidFill>
                <a:latin typeface="Times New Roman" panose="02020603050405020304" pitchFamily="18" charset="0"/>
                <a:cs typeface="Times New Roman" panose="02020603050405020304" pitchFamily="18" charset="0"/>
              </a:rPr>
              <a:t>Hodan</a:t>
            </a:r>
            <a:r>
              <a:rPr lang="en-US" sz="1600" b="1" dirty="0">
                <a:solidFill>
                  <a:prstClr val="black"/>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a:t>
            </a:r>
            <a:r>
              <a:rPr lang="en-US" sz="1600" b="1" dirty="0">
                <a:solidFill>
                  <a:prstClr val="black"/>
                </a:solidFill>
                <a:latin typeface="Times New Roman" panose="02020603050405020304" pitchFamily="18" charset="0"/>
                <a:cs typeface="Times New Roman" panose="02020603050405020304" pitchFamily="18" charset="0"/>
              </a:rPr>
              <a:t> </a:t>
            </a:r>
            <a:r>
              <a:rPr lang="en-US" sz="1600" i="1" dirty="0">
                <a:solidFill>
                  <a:prstClr val="black"/>
                </a:solidFill>
                <a:latin typeface="Times New Roman" panose="02020603050405020304" pitchFamily="18" charset="0"/>
                <a:cs typeface="Times New Roman" panose="02020603050405020304" pitchFamily="18" charset="0"/>
              </a:rPr>
              <a:t>National Weather Service/NOAA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5432525"/>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914400" y="1486402"/>
            <a:ext cx="8229600" cy="3788858"/>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Militeau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756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423497"/>
            <a:ext cx="10515600" cy="4351338"/>
          </a:xfrm>
        </p:spPr>
        <p:txBody>
          <a:bodyPr/>
          <a:lstStyle/>
          <a:p>
            <a:r>
              <a:rPr lang="en-US" dirty="0">
                <a:latin typeface="Times New Roman" panose="02020603050405020304" pitchFamily="18" charset="0"/>
                <a:cs typeface="Times New Roman" panose="02020603050405020304" pitchFamily="18" charset="0"/>
              </a:rPr>
              <a:t>Organizational Call Held on December 9, 2021</a:t>
            </a:r>
          </a:p>
          <a:p>
            <a:pPr lvl="1"/>
            <a:r>
              <a:rPr lang="en-US" dirty="0">
                <a:latin typeface="Times New Roman" panose="02020603050405020304" pitchFamily="18" charset="0"/>
                <a:cs typeface="Times New Roman" panose="02020603050405020304" pitchFamily="18" charset="0"/>
              </a:rPr>
              <a:t>Introductions; Roles &amp; Responsibilities; Alternate Review; Report Scope &amp; Expectations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Project Management Resource – Tom Breen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Meetings Scheduled:  Bi-Weekly (initially)</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Final Report on 911 Service over Wi-Fi,  </a:t>
            </a:r>
            <a:r>
              <a:rPr lang="en-US" b="1" i="1" dirty="0">
                <a:latin typeface="Times New Roman" panose="02020603050405020304" pitchFamily="18" charset="0"/>
                <a:cs typeface="Times New Roman" panose="02020603050405020304" pitchFamily="18" charset="0"/>
              </a:rPr>
              <a:t>March 2023</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Deliverables/Schedule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92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274639"/>
            <a:ext cx="8229600" cy="868363"/>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Next Steps</a:t>
            </a:r>
          </a:p>
        </p:txBody>
      </p:sp>
      <p:sp>
        <p:nvSpPr>
          <p:cNvPr id="10244" name="Content Placeholder 2"/>
          <p:cNvSpPr>
            <a:spLocks noGrp="1"/>
          </p:cNvSpPr>
          <p:nvPr>
            <p:ph idx="4294967295"/>
          </p:nvPr>
        </p:nvSpPr>
        <p:spPr>
          <a:xfrm>
            <a:off x="1981200" y="1352967"/>
            <a:ext cx="8229600" cy="4813300"/>
          </a:xfrm>
        </p:spPr>
        <p:txBody>
          <a:bodyPr>
            <a:normAutofit fontScale="25000" lnSpcReduction="20000"/>
          </a:bodyPr>
          <a:lstStyle/>
          <a:p>
            <a:pPr marL="231775" indent="-231775">
              <a:spcBef>
                <a:spcPts val="600"/>
              </a:spcBef>
            </a:pPr>
            <a:r>
              <a:rPr lang="en-US" sz="11200" dirty="0">
                <a:latin typeface="Times New Roman" panose="02020603050405020304" pitchFamily="18" charset="0"/>
                <a:ea typeface="ＭＳ Ｐゴシック" pitchFamily="34" charset="-128"/>
                <a:cs typeface="Times New Roman" panose="02020603050405020304" pitchFamily="18" charset="0"/>
              </a:rPr>
              <a:t>Develop Use Cases</a:t>
            </a:r>
          </a:p>
          <a:p>
            <a:pPr marL="231775" indent="-231775">
              <a:spcBef>
                <a:spcPts val="600"/>
              </a:spcBef>
            </a:pPr>
            <a:endParaRPr lang="en-US" sz="112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11200" dirty="0">
                <a:latin typeface="Times New Roman" panose="02020603050405020304" pitchFamily="18" charset="0"/>
                <a:ea typeface="ＭＳ Ｐゴシック" pitchFamily="34" charset="-128"/>
                <a:cs typeface="Times New Roman" panose="02020603050405020304" pitchFamily="18" charset="0"/>
              </a:rPr>
              <a:t>Establish Sub-Teams</a:t>
            </a:r>
          </a:p>
          <a:p>
            <a:pPr marL="231775" indent="-231775">
              <a:spcBef>
                <a:spcPts val="600"/>
              </a:spcBef>
            </a:pPr>
            <a:endParaRPr lang="en-US" sz="112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11200" dirty="0">
                <a:latin typeface="Times New Roman" panose="02020603050405020304" pitchFamily="18" charset="0"/>
                <a:ea typeface="ＭＳ Ｐゴシック" pitchFamily="34" charset="-128"/>
                <a:cs typeface="Times New Roman" panose="02020603050405020304" pitchFamily="18" charset="0"/>
              </a:rPr>
              <a:t>Create Report Deliverables and Timeframes</a:t>
            </a:r>
          </a:p>
          <a:p>
            <a:pPr marL="0" indent="0">
              <a:spcBef>
                <a:spcPts val="0"/>
              </a:spcBef>
              <a:spcAft>
                <a:spcPts val="600"/>
              </a:spcAft>
              <a:buNone/>
            </a:pPr>
            <a:endParaRPr lang="en-US" sz="112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0"/>
              </a:spcBef>
              <a:spcAft>
                <a:spcPts val="600"/>
              </a:spcAft>
            </a:pPr>
            <a:r>
              <a:rPr lang="en-US" sz="11200" dirty="0">
                <a:latin typeface="Times New Roman" panose="02020603050405020304" pitchFamily="18" charset="0"/>
                <a:ea typeface="ＭＳ Ｐゴシック" pitchFamily="34" charset="-128"/>
                <a:cs typeface="Times New Roman" panose="02020603050405020304" pitchFamily="18" charset="0"/>
              </a:rPr>
              <a:t>Provide Training on: </a:t>
            </a:r>
          </a:p>
          <a:p>
            <a:pPr marL="688975" lvl="1" indent="-231775">
              <a:spcBef>
                <a:spcPts val="0"/>
              </a:spcBef>
              <a:spcAft>
                <a:spcPts val="600"/>
              </a:spcAft>
            </a:pPr>
            <a:r>
              <a:rPr lang="en-US" sz="11200" dirty="0">
                <a:latin typeface="Times New Roman" panose="02020603050405020304" pitchFamily="18" charset="0"/>
                <a:ea typeface="ＭＳ Ｐゴシック" pitchFamily="34" charset="-128"/>
                <a:cs typeface="Times New Roman" panose="02020603050405020304" pitchFamily="18" charset="0"/>
              </a:rPr>
              <a:t>ATIS Workspace (AWS) - AWS will be used as a primary tool for management of the Working Group attendance, duties and updates.</a:t>
            </a:r>
          </a:p>
          <a:p>
            <a:pPr marL="688975" lvl="1" indent="-231775">
              <a:spcBef>
                <a:spcPts val="0"/>
              </a:spcBef>
              <a:spcAft>
                <a:spcPts val="600"/>
              </a:spcAft>
            </a:pPr>
            <a:r>
              <a:rPr lang="en-US" sz="11200" dirty="0">
                <a:latin typeface="Times New Roman" panose="02020603050405020304" pitchFamily="18" charset="0"/>
                <a:ea typeface="ＭＳ Ｐゴシック" pitchFamily="34" charset="-128"/>
                <a:cs typeface="Times New Roman" panose="02020603050405020304" pitchFamily="18" charset="0"/>
              </a:rPr>
              <a:t>Rules around having Alternates</a:t>
            </a:r>
          </a:p>
          <a:p>
            <a:pPr marL="688975" lvl="1" indent="-231775">
              <a:spcBef>
                <a:spcPts val="0"/>
              </a:spcBef>
              <a:spcAft>
                <a:spcPts val="600"/>
              </a:spcAft>
            </a:pPr>
            <a:r>
              <a:rPr lang="en-US" sz="11200" dirty="0">
                <a:latin typeface="Times New Roman" panose="02020603050405020304" pitchFamily="18" charset="0"/>
                <a:ea typeface="ＭＳ Ｐゴシック" pitchFamily="34" charset="-128"/>
                <a:cs typeface="Times New Roman" panose="02020603050405020304" pitchFamily="18" charset="0"/>
              </a:rPr>
              <a:t>Rules related to having Subject Matter Expert Assistance</a:t>
            </a:r>
          </a:p>
          <a:p>
            <a:pPr marL="231775" indent="-231775">
              <a:spcBef>
                <a:spcPts val="600"/>
              </a:spcBef>
            </a:pPr>
            <a:endParaRPr lang="en-US" sz="3000" dirty="0">
              <a:ea typeface="ＭＳ Ｐゴシック" pitchFamily="34" charset="-128"/>
            </a:endParaRPr>
          </a:p>
          <a:p>
            <a:pPr marL="631825" lvl="1" indent="-231775">
              <a:spcBef>
                <a:spcPts val="600"/>
              </a:spcBef>
            </a:pPr>
            <a:endParaRPr lang="en-US" sz="2600" dirty="0">
              <a:ea typeface="ＭＳ Ｐゴシック" pitchFamily="34" charset="-128"/>
            </a:endParaRPr>
          </a:p>
          <a:p>
            <a:pPr marL="631825" lvl="1" indent="-231775">
              <a:spcBef>
                <a:spcPts val="600"/>
              </a:spcBef>
            </a:pPr>
            <a:endParaRPr lang="en-US" sz="2600" dirty="0">
              <a:ea typeface="ＭＳ Ｐゴシック" pitchFamily="34" charset="-128"/>
            </a:endParaRPr>
          </a:p>
          <a:p>
            <a:pPr marL="231775" indent="-231775">
              <a:buNone/>
            </a:pPr>
            <a:endParaRPr lang="en-US" sz="3000" dirty="0">
              <a:ea typeface="ＭＳ Ｐゴシック" pitchFamily="34" charset="-128"/>
            </a:endParaRPr>
          </a:p>
          <a:p>
            <a:pPr marL="0" indent="0">
              <a:buNone/>
            </a:pPr>
            <a:r>
              <a:rPr lang="en-US" sz="3000" dirty="0">
                <a:ea typeface="ＭＳ Ｐゴシック" pitchFamily="34" charset="-128"/>
              </a:rPr>
              <a:t>				</a:t>
            </a:r>
          </a:p>
          <a:p>
            <a:pPr marL="0" indent="0">
              <a:buNone/>
            </a:pPr>
            <a:r>
              <a:rPr lang="en-US" sz="3000" dirty="0">
                <a:ea typeface="ＭＳ Ｐゴシック" pitchFamily="34" charset="-128"/>
              </a:rPr>
              <a:t>				</a:t>
            </a: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833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38</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644518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39</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739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Chair</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452155" y="4313976"/>
            <a:ext cx="3719864"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Rittwik Jana, VMWare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3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 </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275903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December 15,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Chair: Rittwik Jana,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Saswat Misra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5:</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3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marL="0" indent="0">
              <a:buNone/>
            </a:pPr>
            <a:r>
              <a:rPr lang="en-US" b="1" i="1" dirty="0">
                <a:latin typeface="Times New Roman" panose="02020603050405020304" pitchFamily="18" charset="0"/>
                <a:cs typeface="Times New Roman" panose="02020603050405020304" pitchFamily="18" charset="0"/>
              </a:rPr>
              <a:t>Milestones: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 on Recommended Best Practices to Improve Communications Supply Chain Security,  </a:t>
            </a:r>
            <a:r>
              <a:rPr lang="en-US" b="1" i="1" dirty="0">
                <a:latin typeface="Times New Roman" panose="02020603050405020304" pitchFamily="18" charset="0"/>
                <a:cs typeface="Times New Roman" panose="02020603050405020304" pitchFamily="18" charset="0"/>
              </a:rPr>
              <a:t>September 2022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 on Recommended Best Practices to Improve Supply Chain Security of Infrastructure and Network Management Systems,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5: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04B61F48-C62B-4F67-952A-2F872813A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78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156975" y="1654346"/>
            <a:ext cx="7244282" cy="3750642"/>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Chad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Kliewer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Pioneer Telephone Cooperative,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42EBED-C8B1-482B-AAA7-568E3EE56119}"/>
              </a:ext>
            </a:extLst>
          </p:cNvPr>
          <p:cNvSpPr txBox="1"/>
          <p:nvPr/>
        </p:nvSpPr>
        <p:spPr>
          <a:xfrm>
            <a:off x="5756944" y="1619992"/>
            <a:ext cx="6278081" cy="3750642"/>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George Popovich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Wilson-Johnston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a:p>
            <a:pPr marR="0" lvl="0" algn="l" defTabSz="914400" rtl="0" eaLnBrk="1" fontAlgn="auto" latinLnBrk="0" hangingPunct="1">
              <a:lnSpc>
                <a:spcPct val="115000"/>
              </a:lnSpc>
              <a:spcBef>
                <a:spcPts val="0"/>
              </a:spcBef>
              <a:spcAft>
                <a:spcPts val="0"/>
              </a:spcAft>
              <a:buClrTx/>
              <a:buSzTx/>
              <a:tabLst/>
              <a:defRPr/>
            </a:pPr>
            <a:r>
              <a:rPr lang="en-US" sz="1600" b="1" dirty="0">
                <a:effectLst/>
                <a:latin typeface="Times New Roman" panose="02020603050405020304" pitchFamily="18" charset="0"/>
                <a:ea typeface="Times New Roman" panose="02020603050405020304" pitchFamily="18" charset="0"/>
              </a:rPr>
              <a:t>Timothy Youngblood</a:t>
            </a:r>
            <a:r>
              <a:rPr lang="en-US" sz="1600" dirty="0">
                <a:effectLst/>
                <a:latin typeface="Times New Roman" panose="02020603050405020304" pitchFamily="18" charset="0"/>
                <a:ea typeface="Calibri" panose="020F0502020204030204" pitchFamily="34" charset="0"/>
              </a:rPr>
              <a:t>,* </a:t>
            </a:r>
            <a:r>
              <a:rPr lang="en-US" sz="1600" i="1" dirty="0">
                <a:effectLst/>
                <a:latin typeface="Times New Roman" panose="02020603050405020304" pitchFamily="18" charset="0"/>
                <a:ea typeface="Calibri" panose="020F0502020204030204" pitchFamily="34"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11A800-41EB-4E06-A99D-521BB8526FE0}"/>
              </a:ext>
            </a:extLst>
          </p:cNvPr>
          <p:cNvSpPr txBox="1"/>
          <p:nvPr/>
        </p:nvSpPr>
        <p:spPr>
          <a:xfrm>
            <a:off x="1398" y="93430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Chair: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Rittwik</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Jana,*</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58549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Saswat Misra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47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5432525"/>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75D9F7BE-1F5C-46E5-BE73-8E0D52C10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E2CBFB23-8468-498A-A88B-0F95010A35AB}"/>
              </a:ext>
            </a:extLst>
          </p:cNvPr>
          <p:cNvSpPr txBox="1"/>
          <p:nvPr/>
        </p:nvSpPr>
        <p:spPr>
          <a:xfrm>
            <a:off x="1787525" y="1412430"/>
            <a:ext cx="8026167" cy="3366563"/>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50000"/>
              </a:lnSpc>
              <a:defRPr/>
            </a:pPr>
            <a:r>
              <a:rPr lang="en-US" sz="1800" b="1" kern="0" dirty="0">
                <a:effectLst/>
                <a:latin typeface="Times New Roman" panose="02020603050405020304" pitchFamily="18" charset="0"/>
                <a:ea typeface="Times New Roman" panose="02020603050405020304" pitchFamily="18" charset="0"/>
              </a:rPr>
              <a:t>Todd Gibson</a:t>
            </a:r>
            <a:r>
              <a:rPr lang="en-US" sz="1800" kern="0" dirty="0">
                <a:effectLst/>
                <a:latin typeface="Times New Roman" panose="02020603050405020304" pitchFamily="18" charset="0"/>
                <a:ea typeface="Calibri" panose="020F0502020204030204" pitchFamily="34" charset="0"/>
              </a:rPr>
              <a:t>, </a:t>
            </a:r>
            <a:r>
              <a:rPr lang="en-US" sz="1800" i="1" kern="0" dirty="0">
                <a:effectLst/>
                <a:latin typeface="Times New Roman" panose="02020603050405020304" pitchFamily="18" charset="0"/>
                <a:ea typeface="Calibri" panose="020F0502020204030204" pitchFamily="34" charset="0"/>
              </a:rPr>
              <a:t>T-Mobile</a:t>
            </a:r>
            <a:r>
              <a:rPr lang="en-US" sz="1800" kern="0" dirty="0">
                <a:effectLst/>
                <a:latin typeface="Times New Roman" panose="02020603050405020304" pitchFamily="18" charset="0"/>
                <a:ea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Schiel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1667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6357"/>
            <a:ext cx="10515600" cy="4351338"/>
          </a:xfrm>
        </p:spPr>
        <p:txBody>
          <a:bodyPr>
            <a:normAutofit/>
          </a:bodyPr>
          <a:lstStyle/>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Report: Best Practices to Improve Communications Supply Chain Security</a:t>
            </a:r>
          </a:p>
          <a:p>
            <a:pPr lvl="1"/>
            <a:r>
              <a:rPr lang="en-US" dirty="0">
                <a:latin typeface="Times New Roman" panose="02020603050405020304" pitchFamily="18" charset="0"/>
                <a:cs typeface="Times New Roman" panose="02020603050405020304" pitchFamily="18" charset="0"/>
              </a:rPr>
              <a:t>Interim internal WG reports </a:t>
            </a:r>
          </a:p>
          <a:p>
            <a:pPr lvl="1"/>
            <a:r>
              <a:rPr lang="en-US" dirty="0">
                <a:latin typeface="Times New Roman" panose="02020603050405020304" pitchFamily="18" charset="0"/>
                <a:cs typeface="Times New Roman" panose="02020603050405020304" pitchFamily="18" charset="0"/>
              </a:rPr>
              <a:t>Final report due 8/11/2022</a:t>
            </a:r>
          </a:p>
          <a:p>
            <a:endParaRPr lang="en-US"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Meeting schedule</a:t>
            </a:r>
          </a:p>
          <a:p>
            <a:pPr lvl="1"/>
            <a:r>
              <a:rPr lang="en-US" dirty="0">
                <a:latin typeface="Times New Roman" panose="02020603050405020304" pitchFamily="18" charset="0"/>
                <a:cs typeface="Times New Roman" panose="02020603050405020304" pitchFamily="18" charset="0"/>
              </a:rPr>
              <a:t>Once every two weeks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54756" y="274638"/>
            <a:ext cx="9835444" cy="1143000"/>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Deliverables/Schedule</a:t>
            </a:r>
          </a:p>
        </p:txBody>
      </p:sp>
      <p:pic>
        <p:nvPicPr>
          <p:cNvPr id="7" name="Picture 7">
            <a:extLst>
              <a:ext uri="{FF2B5EF4-FFF2-40B4-BE49-F238E27FC236}">
                <a16:creationId xmlns:a16="http://schemas.microsoft.com/office/drawing/2014/main" id="{CFEF5C8D-9EFD-4C9D-B574-44CDEDDB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439" y="387917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Chair</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81883" y="4303191"/>
            <a:ext cx="3719864"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Rittwik</a:t>
            </a:r>
            <a:r>
              <a:rPr lang="en-US" sz="2400" dirty="0">
                <a:solidFill>
                  <a:srgbClr val="FF0000"/>
                </a:solidFill>
                <a:latin typeface="Times New Roman" panose="02020603050405020304" pitchFamily="18" charset="0"/>
                <a:cs typeface="Times New Roman" panose="02020603050405020304" pitchFamily="18" charset="0"/>
              </a:rPr>
              <a:t> Jana, VMWare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3566731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232274" y="4360314"/>
            <a:ext cx="4512883"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Harris County OHSEM</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141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Harris County Office of Homeland Security &amp; Emergency Management</a:t>
            </a: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James Wiley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December 15, 2021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identify the software or functional requirements necessary to allow Wireless Emergency Alerts (WEA) software to pull capabilities from other mobile device applications and firmware to enhance the presentation of WEA alert messages.  When WEA launched, mobile device manufacturers in collaboration with Commercial Mobile Service Providers that participate in WEA created specific programming procedures and rules for allowing their WEA applications to access and retrieve WEA messages.  These programming procedures and rules are not available to third-party developers and do not currently allow the WEA software to interface with other mobile device functionality.  This policy protects consumer privacy and the integrity of WEA messages, but also prevents WEA from leveraging many mobile device capabilities that could make WEA’s presentation of emergency information to the public more effective.  To provide just two examples,  </a:t>
            </a:r>
            <a:r>
              <a:rPr lang="en-US" sz="2000" dirty="0">
                <a:highlight>
                  <a:srgbClr val="FFFF00"/>
                </a:highlight>
                <a:latin typeface="Times New Roman" panose="02020603050405020304" pitchFamily="18" charset="0"/>
                <a:cs typeface="Times New Roman" panose="02020603050405020304" pitchFamily="18" charset="0"/>
              </a:rPr>
              <a:t>researchers have found that allowing WEA to leverage the mapping capabilities of popular smartphone applications could reduce the amount of time the public spends trying to confirm that an emergency alert is relevant to them before taking action to protect their lives and property</a:t>
            </a:r>
            <a:r>
              <a:rPr lang="en-US" sz="2000" dirty="0">
                <a:highlight>
                  <a:srgbClr val="00FFFF"/>
                </a:highlight>
                <a:latin typeface="Times New Roman" panose="02020603050405020304" pitchFamily="18" charset="0"/>
                <a:cs typeface="Times New Roman" panose="02020603050405020304" pitchFamily="18" charset="0"/>
              </a:rPr>
              <a:t>.  Mobile devices also often contain a suite of accessibility features that, if leveraged in the WEA context, could make the emergency information that WEA messages contain more accessible to individuals with access and functional needs.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6:</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DA66A728-4133-42A3-ABBC-B028A0D0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0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December 15,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889"/>
            <a:ext cx="10515600" cy="454007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To define an Application Programming Interface (API) to enable mobile device capabilities that could make WEA’s presentation of emergency information to the public more effective, including any features necessary to continue to secure WEA messages and protect consumer privacy.  In addition to technical issues, CSRIC VIII should also identify any resource constraints or procedural issues that could affect the timely deployment of this Application Programming Interface and recommend appropriate mitigations.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4" name="Picture 3">
            <a:extLst>
              <a:ext uri="{FF2B5EF4-FFF2-40B4-BE49-F238E27FC236}">
                <a16:creationId xmlns:a16="http://schemas.microsoft.com/office/drawing/2014/main" id="{D7BE860F-2096-43D3-8348-24C50F9F16D9}"/>
              </a:ext>
            </a:extLst>
          </p:cNvPr>
          <p:cNvPicPr>
            <a:picLocks noChangeAspect="1"/>
          </p:cNvPicPr>
          <p:nvPr/>
        </p:nvPicPr>
        <p:blipFill>
          <a:blip r:embed="rId3"/>
          <a:stretch>
            <a:fillRect/>
          </a:stretch>
        </p:blipFill>
        <p:spPr>
          <a:xfrm>
            <a:off x="7191375" y="3429000"/>
            <a:ext cx="2362200" cy="3305175"/>
          </a:xfrm>
          <a:prstGeom prst="rect">
            <a:avLst/>
          </a:prstGeom>
        </p:spPr>
      </p:pic>
      <p:pic>
        <p:nvPicPr>
          <p:cNvPr id="7" name="Picture 7">
            <a:extLst>
              <a:ext uri="{FF2B5EF4-FFF2-40B4-BE49-F238E27FC236}">
                <a16:creationId xmlns:a16="http://schemas.microsoft.com/office/drawing/2014/main" id="{3BF88182-5050-48DD-ADE7-885BE256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539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4495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James Wiley</a:t>
            </a:r>
          </a:p>
        </p:txBody>
      </p:sp>
      <p:sp>
        <p:nvSpPr>
          <p:cNvPr id="9" name="Rectangle 8">
            <a:extLst>
              <a:ext uri="{FF2B5EF4-FFF2-40B4-BE49-F238E27FC236}">
                <a16:creationId xmlns:a16="http://schemas.microsoft.com/office/drawing/2014/main" id="{BD476876-CEAB-4D56-9D9A-B7D4D99091B5}"/>
              </a:ext>
            </a:extLst>
          </p:cNvPr>
          <p:cNvSpPr/>
          <p:nvPr/>
        </p:nvSpPr>
        <p:spPr>
          <a:xfrm>
            <a:off x="5847645" y="6055033"/>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E821B41D-58DD-4701-BE4B-ACDA66BEFAB4}"/>
              </a:ext>
            </a:extLst>
          </p:cNvPr>
          <p:cNvSpPr txBox="1"/>
          <p:nvPr/>
        </p:nvSpPr>
        <p:spPr>
          <a:xfrm>
            <a:off x="262155" y="1884537"/>
            <a:ext cx="6094602" cy="34674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Weather Service/NOAA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9301BB8-CF3F-495B-8A3F-AF02BCACE627}"/>
              </a:ext>
            </a:extLst>
          </p:cNvPr>
          <p:cNvSpPr txBox="1"/>
          <p:nvPr/>
        </p:nvSpPr>
        <p:spPr>
          <a:xfrm>
            <a:off x="6097398" y="1580962"/>
            <a:ext cx="6094602" cy="403379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Krisztina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Pusok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Toolan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Everbridge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662233"/>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Harris County OHSEM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1022459"/>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Edward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Longe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Working Group Membership: Finalized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Group Meetings</a:t>
            </a:r>
          </a:p>
          <a:p>
            <a:pPr lvl="1"/>
            <a:r>
              <a:rPr lang="en-US" dirty="0">
                <a:latin typeface="Times New Roman" panose="02020603050405020304" pitchFamily="18" charset="0"/>
                <a:cs typeface="Times New Roman" panose="02020603050405020304" pitchFamily="18" charset="0"/>
              </a:rPr>
              <a:t>First call on Tuesday December 7, 2021</a:t>
            </a:r>
          </a:p>
          <a:p>
            <a:pPr lvl="1"/>
            <a:r>
              <a:rPr lang="en-US" dirty="0">
                <a:latin typeface="Times New Roman" panose="02020603050405020304" pitchFamily="18" charset="0"/>
                <a:cs typeface="Times New Roman" panose="02020603050405020304" pitchFamily="18" charset="0"/>
              </a:rPr>
              <a:t>Bi-weekly conference calls, with additional calls as needed</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Document Library Established (ATIS Workspace)</a:t>
            </a:r>
          </a:p>
          <a:p>
            <a:pPr lvl="1"/>
            <a:r>
              <a:rPr lang="en-US" dirty="0">
                <a:latin typeface="Times New Roman" panose="02020603050405020304" pitchFamily="18" charset="0"/>
                <a:cs typeface="Times New Roman" panose="02020603050405020304" pitchFamily="18" charset="0"/>
              </a:rPr>
              <a:t>Contributions / Reference Documents / Calendars</a:t>
            </a:r>
          </a:p>
          <a:p>
            <a:endParaRPr lang="en-US" dirty="0"/>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50C0-A8F2-4806-82C0-00512B51CA3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Next Steps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B3176E-4E59-440C-B825-B5815975E981}"/>
              </a:ext>
            </a:extLst>
          </p:cNvPr>
          <p:cNvSpPr>
            <a:spLocks noGrp="1"/>
          </p:cNvSpPr>
          <p:nvPr>
            <p:ph idx="1"/>
          </p:nvPr>
        </p:nvSpPr>
        <p:spPr/>
        <p:txBody>
          <a:bodyPr/>
          <a:lstStyle/>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Develop a detailed work plan</a:t>
            </a:r>
          </a:p>
          <a:p>
            <a:pPr marL="231775" indent="-231775" eaLnBrk="1" hangingPunct="1">
              <a:lnSpc>
                <a:spcPct val="90000"/>
              </a:lnSpc>
              <a:spcBef>
                <a:spcPts val="600"/>
              </a:spcBef>
            </a:pPr>
            <a:endParaRPr lang="en-US" sz="2800" dirty="0">
              <a:latin typeface="Times New Roman" panose="02020603050405020304" pitchFamily="18" charset="0"/>
              <a:ea typeface="ＭＳ Ｐゴシック" pitchFamily="34" charset="-128"/>
              <a:cs typeface="Times New Roman" panose="02020603050405020304" pitchFamily="18" charset="0"/>
            </a:endParaRPr>
          </a:p>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Conduct routine </a:t>
            </a:r>
            <a:r>
              <a:rPr lang="en-US" dirty="0">
                <a:latin typeface="Times New Roman" panose="02020603050405020304" pitchFamily="18" charset="0"/>
                <a:cs typeface="Times New Roman" panose="02020603050405020304" pitchFamily="18" charset="0"/>
              </a:rPr>
              <a:t>bi-weekly </a:t>
            </a:r>
            <a:r>
              <a:rPr lang="en-US" sz="2800" dirty="0">
                <a:latin typeface="Times New Roman" panose="02020603050405020304" pitchFamily="18" charset="0"/>
                <a:ea typeface="ＭＳ Ｐゴシック" pitchFamily="34" charset="-128"/>
                <a:cs typeface="Times New Roman" panose="02020603050405020304" pitchFamily="18" charset="0"/>
              </a:rPr>
              <a:t>conference calls</a:t>
            </a:r>
          </a:p>
          <a:p>
            <a:pPr marL="631825" lvl="1" indent="-231775" eaLnBrk="1" hangingPunct="1">
              <a:lnSpc>
                <a:spcPct val="90000"/>
              </a:lnSpc>
              <a:spcBef>
                <a:spcPts val="600"/>
              </a:spcBef>
            </a:pPr>
            <a:r>
              <a:rPr lang="en-US" sz="2400" dirty="0">
                <a:latin typeface="Times New Roman" panose="02020603050405020304" pitchFamily="18" charset="0"/>
                <a:ea typeface="ＭＳ Ｐゴシック" pitchFamily="34" charset="-128"/>
                <a:cs typeface="Times New Roman" panose="02020603050405020304" pitchFamily="18" charset="0"/>
              </a:rPr>
              <a:t>Review existing work in the area</a:t>
            </a:r>
          </a:p>
          <a:p>
            <a:pPr marL="631825" lvl="1" indent="-231775" eaLnBrk="1" hangingPunct="1">
              <a:lnSpc>
                <a:spcPct val="90000"/>
              </a:lnSpc>
              <a:spcBef>
                <a:spcPts val="600"/>
              </a:spcBef>
            </a:pPr>
            <a:r>
              <a:rPr lang="en-US" sz="2400" dirty="0">
                <a:latin typeface="Times New Roman" panose="02020603050405020304" pitchFamily="18" charset="0"/>
                <a:ea typeface="ＭＳ Ｐゴシック" pitchFamily="34" charset="-128"/>
                <a:cs typeface="Times New Roman" panose="02020603050405020304" pitchFamily="18" charset="0"/>
              </a:rPr>
              <a:t>Develop new Recommendations</a:t>
            </a:r>
          </a:p>
          <a:p>
            <a:pPr marL="631825" lvl="1" indent="-231775" eaLnBrk="1" hangingPunct="1">
              <a:lnSpc>
                <a:spcPct val="90000"/>
              </a:lnSpc>
              <a:spcBef>
                <a:spcPts val="600"/>
              </a:spcBef>
            </a:pPr>
            <a:endParaRPr lang="en-US" sz="2400" dirty="0">
              <a:latin typeface="Times New Roman" panose="02020603050405020304" pitchFamily="18" charset="0"/>
              <a:ea typeface="ＭＳ Ｐゴシック" pitchFamily="34" charset="-128"/>
              <a:cs typeface="Times New Roman" panose="02020603050405020304" pitchFamily="18" charset="0"/>
            </a:endParaRPr>
          </a:p>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Provide periodic status updates to Steering Committee and Council</a:t>
            </a:r>
          </a:p>
        </p:txBody>
      </p:sp>
      <p:sp>
        <p:nvSpPr>
          <p:cNvPr id="4" name="Slide Number Placeholder 3">
            <a:extLst>
              <a:ext uri="{FF2B5EF4-FFF2-40B4-BE49-F238E27FC236}">
                <a16:creationId xmlns:a16="http://schemas.microsoft.com/office/drawing/2014/main" id="{EED0544C-25B8-46E6-8A14-EAE200E86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7">
            <a:extLst>
              <a:ext uri="{FF2B5EF4-FFF2-40B4-BE49-F238E27FC236}">
                <a16:creationId xmlns:a16="http://schemas.microsoft.com/office/drawing/2014/main" id="{125F9710-8971-4FDF-BB7D-727E84BE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35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232274" y="4360314"/>
            <a:ext cx="4512883"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Harris County OHSEM</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400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135963" y="3171027"/>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fld id="{F850A357-A51B-4CFC-9187-672DAAD82F39}" type="slidenum">
              <a:rPr lang="en-US" smtClean="0"/>
              <a:t>57</a:t>
            </a:fld>
            <a:endParaRPr lang="en-US"/>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0B9D835-0E71-40AE-B503-93DD802E4C13}"/>
              </a:ext>
            </a:extLst>
          </p:cNvPr>
          <p:cNvSpPr txBox="1"/>
          <p:nvPr/>
        </p:nvSpPr>
        <p:spPr>
          <a:xfrm>
            <a:off x="7768911" y="424558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1829982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58</a:t>
            </a:fld>
            <a:endParaRPr lang="en-US"/>
          </a:p>
        </p:txBody>
      </p:sp>
    </p:spTree>
    <p:extLst>
      <p:ext uri="{BB962C8B-B14F-4D97-AF65-F5344CB8AC3E}">
        <p14:creationId xmlns:p14="http://schemas.microsoft.com/office/powerpoint/2010/main" val="27346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0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4264629"/>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Colin B. Andrews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p>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Kimmins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Palindrome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5581235" y="1622672"/>
            <a:ext cx="6610765" cy="4062651"/>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Greg Schumacher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Anish Sharma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8898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56227" y="5734529"/>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353001" y="1518407"/>
            <a:ext cx="10000799" cy="3366563"/>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Boswell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McGarry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7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6361</TotalTime>
  <Words>4475</Words>
  <Application>Microsoft Office PowerPoint</Application>
  <PresentationFormat>Widescreen</PresentationFormat>
  <Paragraphs>591</Paragraphs>
  <Slides>58</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Times New Roman</vt:lpstr>
      <vt:lpstr>Office Theme</vt:lpstr>
      <vt:lpstr>Second Meeting of THE COMMUNICATIONS SECURITY, RELIABILITY, AND INTEROPERABILITY COUNCIL VIII</vt:lpstr>
      <vt:lpstr>Open Meeting  &amp; Welcome  Suzon Cameron, DFO</vt:lpstr>
      <vt:lpstr>Opening Remarks</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Discussion</vt:lpstr>
      <vt:lpstr>Presentation</vt:lpstr>
      <vt:lpstr>Working Group 2: Promoting Security, Reliability, and Interoperability of Open Radio Access Network Equipment </vt:lpstr>
      <vt:lpstr>Working Group 2: Background</vt:lpstr>
      <vt:lpstr>Working Group 2:  Objectives</vt:lpstr>
      <vt:lpstr>PowerPoint Presentation</vt:lpstr>
      <vt:lpstr>PowerPoint Presentation</vt:lpstr>
      <vt:lpstr>Working Group 2: Deliverables/Schedule</vt:lpstr>
      <vt:lpstr>Next Working Group 2 Meeting Agenda</vt:lpstr>
      <vt:lpstr>Discussion</vt:lpstr>
      <vt:lpstr>Presentation</vt:lpstr>
      <vt:lpstr>Working Group 3: Leveraging Virtualization Technology to Promote Secure, Reliable 5G Networks</vt:lpstr>
      <vt:lpstr>Working Group 3: Background</vt:lpstr>
      <vt:lpstr>Working Group 3: Objectives</vt:lpstr>
      <vt:lpstr>Working Group 3: Methodology</vt:lpstr>
      <vt:lpstr>PowerPoint Presentation</vt:lpstr>
      <vt:lpstr>PowerPoint Presentation</vt:lpstr>
      <vt:lpstr>Working Group 3: Deliverables/Schedule</vt:lpstr>
      <vt:lpstr>Discussion</vt:lpstr>
      <vt:lpstr>Presentation</vt:lpstr>
      <vt:lpstr>Working Group 4: 911 Service Over Wi-Fi </vt:lpstr>
      <vt:lpstr>Working Group 4: Background</vt:lpstr>
      <vt:lpstr>Working Group 4:  Objectives</vt:lpstr>
      <vt:lpstr>PowerPoint Presentation</vt:lpstr>
      <vt:lpstr>PowerPoint Presentation</vt:lpstr>
      <vt:lpstr>Working Group 4: Deliverables/Schedule</vt:lpstr>
      <vt:lpstr>Working Group 4: Next Steps</vt:lpstr>
      <vt:lpstr>Discussion</vt:lpstr>
      <vt:lpstr>Presentation</vt:lpstr>
      <vt:lpstr>Working Group 5: Managing Software &amp; Cloud Services Supply Chain Security for Communications Infrastructure  </vt:lpstr>
      <vt:lpstr>Working Group 5: Background</vt:lpstr>
      <vt:lpstr>Working Group 5:  Objectives</vt:lpstr>
      <vt:lpstr>PowerPoint Presentation</vt:lpstr>
      <vt:lpstr>PowerPoint Presentation</vt:lpstr>
      <vt:lpstr>Working Group 5: Deliverables/Schedule</vt:lpstr>
      <vt:lpstr>Discussion</vt:lpstr>
      <vt:lpstr>Presentation</vt:lpstr>
      <vt:lpstr>Working Group 6:  Leveraging Mobile Device Applications and Firmware to Enhance Wireless Emergency Alerts  </vt:lpstr>
      <vt:lpstr>Working Group 6: Background</vt:lpstr>
      <vt:lpstr>Working Group 6:  Objectives</vt:lpstr>
      <vt:lpstr>Working Group 6: Deliverables/Schedule</vt:lpstr>
      <vt:lpstr>Working Group 6: Members</vt:lpstr>
      <vt:lpstr>Working Group 6: Alternates*</vt:lpstr>
      <vt:lpstr>Working Group 6: Status</vt:lpstr>
      <vt:lpstr>Working Group 6: Next Steps</vt:lpstr>
      <vt:lpstr>Discussion</vt:lpstr>
      <vt:lpstr>Closing Remarks  </vt:lpstr>
      <vt:lpstr>Adjourn Meeting  Suzon Cameron, DFO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Suzon Cameron</cp:lastModifiedBy>
  <cp:revision>154</cp:revision>
  <dcterms:created xsi:type="dcterms:W3CDTF">2020-03-12T15:42:42Z</dcterms:created>
  <dcterms:modified xsi:type="dcterms:W3CDTF">2021-12-30T17:05:54Z</dcterms:modified>
</cp:coreProperties>
</file>