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4"/>
    <p:sldMasterId id="2147483696" r:id="rId5"/>
  </p:sldMasterIdLst>
  <p:notesMasterIdLst>
    <p:notesMasterId r:id="rId63"/>
  </p:notesMasterIdLst>
  <p:sldIdLst>
    <p:sldId id="917" r:id="rId6"/>
    <p:sldId id="877" r:id="rId7"/>
    <p:sldId id="902" r:id="rId8"/>
    <p:sldId id="901" r:id="rId9"/>
    <p:sldId id="896" r:id="rId10"/>
    <p:sldId id="879" r:id="rId11"/>
    <p:sldId id="898" r:id="rId12"/>
    <p:sldId id="897" r:id="rId13"/>
    <p:sldId id="899" r:id="rId14"/>
    <p:sldId id="257" r:id="rId15"/>
    <p:sldId id="918" r:id="rId16"/>
    <p:sldId id="258" r:id="rId17"/>
    <p:sldId id="881" r:id="rId18"/>
    <p:sldId id="885" r:id="rId19"/>
    <p:sldId id="842" r:id="rId20"/>
    <p:sldId id="845" r:id="rId21"/>
    <p:sldId id="887" r:id="rId22"/>
    <p:sldId id="888" r:id="rId23"/>
    <p:sldId id="889" r:id="rId24"/>
    <p:sldId id="890" r:id="rId25"/>
    <p:sldId id="891" r:id="rId26"/>
    <p:sldId id="894" r:id="rId27"/>
    <p:sldId id="895" r:id="rId28"/>
    <p:sldId id="857" r:id="rId29"/>
    <p:sldId id="892" r:id="rId30"/>
    <p:sldId id="893" r:id="rId31"/>
    <p:sldId id="886" r:id="rId32"/>
    <p:sldId id="861" r:id="rId33"/>
    <p:sldId id="862" r:id="rId34"/>
    <p:sldId id="863" r:id="rId35"/>
    <p:sldId id="864" r:id="rId36"/>
    <p:sldId id="903" r:id="rId37"/>
    <p:sldId id="904" r:id="rId38"/>
    <p:sldId id="865" r:id="rId39"/>
    <p:sldId id="884" r:id="rId40"/>
    <p:sldId id="866" r:id="rId41"/>
    <p:sldId id="878" r:id="rId42"/>
    <p:sldId id="905" r:id="rId43"/>
    <p:sldId id="855" r:id="rId44"/>
    <p:sldId id="906" r:id="rId45"/>
    <p:sldId id="856" r:id="rId46"/>
    <p:sldId id="907" r:id="rId47"/>
    <p:sldId id="868" r:id="rId48"/>
    <p:sldId id="908" r:id="rId49"/>
    <p:sldId id="909" r:id="rId50"/>
    <p:sldId id="910" r:id="rId51"/>
    <p:sldId id="911" r:id="rId52"/>
    <p:sldId id="912" r:id="rId53"/>
    <p:sldId id="913" r:id="rId54"/>
    <p:sldId id="914" r:id="rId55"/>
    <p:sldId id="915" r:id="rId56"/>
    <p:sldId id="916" r:id="rId57"/>
    <p:sldId id="259" r:id="rId58"/>
    <p:sldId id="883" r:id="rId59"/>
    <p:sldId id="882" r:id="rId60"/>
    <p:sldId id="796" r:id="rId61"/>
    <p:sldId id="826" r:id="rId62"/>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Wehr" initials="RW" lastIdx="87" clrIdx="0">
    <p:extLst>
      <p:ext uri="{19B8F6BF-5375-455C-9EA6-DF929625EA0E}">
        <p15:presenceInfo xmlns:p15="http://schemas.microsoft.com/office/powerpoint/2012/main" userId="S::Rachel.Wehr@fcc.gov::fccbd282-fec4-4f56-ae49-580489a7795c" providerId="AD"/>
      </p:ext>
    </p:extLst>
  </p:cmAuthor>
  <p:cmAuthor id="2" name="Jill Coogan" initials="JC" lastIdx="14" clrIdx="1">
    <p:extLst>
      <p:ext uri="{19B8F6BF-5375-455C-9EA6-DF929625EA0E}">
        <p15:presenceInfo xmlns:p15="http://schemas.microsoft.com/office/powerpoint/2012/main" userId="S::Jill.Coogan@fcc.gov::4a51fdf0-2b37-44b7-9b1b-8f073931d9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3E2D09-8529-F0E3-893B-5392A5D2B250}" v="663" dt="2021-09-16T19:15:19.075"/>
    <p1510:client id="{73C6039A-7DE0-D073-4741-0DBDCCADB707}" v="30" dt="2021-09-16T15:38:24.914"/>
    <p1510:client id="{77D1AA9C-1628-004C-1F9B-E5C25C546E37}" v="2" dt="2021-09-16T15:33:03.5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viewProps" Target="viewProps.xml"/><Relationship Id="rId5" Type="http://schemas.openxmlformats.org/officeDocument/2006/relationships/slideMaster" Target="slideMasters/slideMaster2.xml"/><Relationship Id="rId61" Type="http://schemas.openxmlformats.org/officeDocument/2006/relationships/slide" Target="slides/slide56.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commentAuthors" Target="commentAuthors.xml"/><Relationship Id="rId69" Type="http://schemas.microsoft.com/office/2015/10/relationships/revisionInfo" Target="revisionInfo.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theme" Target="theme/theme1.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E9A04749-244E-4C64-9C95-A41C959FFC04}" type="datetimeFigureOut">
              <a:rPr lang="en-US" smtClean="0"/>
              <a:t>9/17/2021</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6B72E2A-93DB-47D4-8EF8-7224F692177A}" type="slidenum">
              <a:rPr lang="en-US" smtClean="0"/>
              <a:t>‹#›</a:t>
            </a:fld>
            <a:endParaRPr lang="en-US"/>
          </a:p>
        </p:txBody>
      </p:sp>
    </p:spTree>
    <p:extLst>
      <p:ext uri="{BB962C8B-B14F-4D97-AF65-F5344CB8AC3E}">
        <p14:creationId xmlns:p14="http://schemas.microsoft.com/office/powerpoint/2010/main" val="2539363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B72E2A-93DB-47D4-8EF8-7224F692177A}" type="slidenum">
              <a:rPr lang="en-US" smtClean="0"/>
              <a:t>37</a:t>
            </a:fld>
            <a:endParaRPr lang="en-US"/>
          </a:p>
        </p:txBody>
      </p:sp>
    </p:spTree>
    <p:extLst>
      <p:ext uri="{BB962C8B-B14F-4D97-AF65-F5344CB8AC3E}">
        <p14:creationId xmlns:p14="http://schemas.microsoft.com/office/powerpoint/2010/main" val="1890830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B72E2A-93DB-47D4-8EF8-7224F692177A}" type="slidenum">
              <a:rPr lang="en-US" smtClean="0"/>
              <a:t>38</a:t>
            </a:fld>
            <a:endParaRPr lang="en-US"/>
          </a:p>
        </p:txBody>
      </p:sp>
    </p:spTree>
    <p:extLst>
      <p:ext uri="{BB962C8B-B14F-4D97-AF65-F5344CB8AC3E}">
        <p14:creationId xmlns:p14="http://schemas.microsoft.com/office/powerpoint/2010/main" val="210499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6B72E2A-93DB-47D4-8EF8-7224F692177A}" type="slidenum">
              <a:rPr lang="en-US" smtClean="0"/>
              <a:t>39</a:t>
            </a:fld>
            <a:endParaRPr lang="en-US"/>
          </a:p>
        </p:txBody>
      </p:sp>
    </p:spTree>
    <p:extLst>
      <p:ext uri="{BB962C8B-B14F-4D97-AF65-F5344CB8AC3E}">
        <p14:creationId xmlns:p14="http://schemas.microsoft.com/office/powerpoint/2010/main" val="3477813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B72E2A-93DB-47D4-8EF8-7224F692177A}" type="slidenum">
              <a:rPr lang="en-US" smtClean="0"/>
              <a:t>51</a:t>
            </a:fld>
            <a:endParaRPr lang="en-US"/>
          </a:p>
        </p:txBody>
      </p:sp>
    </p:spTree>
    <p:extLst>
      <p:ext uri="{BB962C8B-B14F-4D97-AF65-F5344CB8AC3E}">
        <p14:creationId xmlns:p14="http://schemas.microsoft.com/office/powerpoint/2010/main" val="18749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B72E2A-93DB-47D4-8EF8-7224F692177A}" type="slidenum">
              <a:rPr lang="en-US" smtClean="0"/>
              <a:t>52</a:t>
            </a:fld>
            <a:endParaRPr lang="en-US"/>
          </a:p>
        </p:txBody>
      </p:sp>
    </p:spTree>
    <p:extLst>
      <p:ext uri="{BB962C8B-B14F-4D97-AF65-F5344CB8AC3E}">
        <p14:creationId xmlns:p14="http://schemas.microsoft.com/office/powerpoint/2010/main" val="2816526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6B72E2A-93DB-47D4-8EF8-7224F692177A}" type="slidenum">
              <a:rPr lang="en-US" smtClean="0"/>
              <a:t>57</a:t>
            </a:fld>
            <a:endParaRPr lang="en-US"/>
          </a:p>
        </p:txBody>
      </p:sp>
    </p:spTree>
    <p:extLst>
      <p:ext uri="{BB962C8B-B14F-4D97-AF65-F5344CB8AC3E}">
        <p14:creationId xmlns:p14="http://schemas.microsoft.com/office/powerpoint/2010/main" val="39299056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033FE9-B602-4D9F-B41A-A710E9D6666E}" type="datetime1">
              <a:rPr lang="en-US" smtClean="0"/>
              <a:t>9/17/2021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3529808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F1570F-8E34-4634-A80A-91044DCFD436}" type="datetime1">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212934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A014B5-CE94-40AF-AD07-7BF2E68DC316}"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810106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D3818F-CECC-4D1D-A369-27DF6100AFCD}"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6982152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4853E5-F7D6-4BE6-9A9D-D4F0D4A02689}"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996980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BE371D-E29D-48DA-AB35-15307AD3B226}"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2076094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795652-B1BC-4A3A-8085-57066DDA226B}"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52935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C44DA67-827C-48C3-9670-66B8BD10F980}"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9695404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13789A-DCC0-4330-8622-A6FE16D934FA}"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4184768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7E6AF78-CEB9-42E7-9F6F-16FF54C25F55}" type="datetime1">
              <a:rPr lang="en-US" smtClean="0"/>
              <a:t>9/17/2021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4225748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97EFAF-F8DD-413D-B720-E9D14915C643}"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396958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9C3DAC-3BE5-4957-906D-94BF72C48969}"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4052966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4EF87F-F59A-47C5-983A-3395DFCBC532}"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3638098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53028C-50FD-4C17-8230-6B0C142BFDF1}" type="datetime1">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274044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F13E3E4-68E5-4B13-9B54-253EEF69D8A9}" type="datetime1">
              <a:rPr lang="en-US" smtClean="0"/>
              <a:t>9/17/2021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37756832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000A65-8C0C-46F3-B572-E09D524BDAB1}" type="datetime1">
              <a:rPr lang="en-US" smtClean="0"/>
              <a:t>9/17/2021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37078488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D78814-3425-423E-B056-CFF08E38BDE8}" type="datetime1">
              <a:rPr lang="en-US" smtClean="0"/>
              <a:t>9/17/2021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6146779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09A00AC-6848-4629-86A0-42E876EC70AB}" type="datetime1">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072508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614D58-A1FD-48AF-99EF-A6E5F246D1E6}" type="datetime1">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32570127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460FC2-82A6-4CD9-8182-E96C596161E6}" type="datetime1">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34725966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46B005-6947-44CE-824D-8824BCBE0297}"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6461330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A94CAF-8B4A-4E38-A036-7E602796E6AD}"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841070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00B5EF-75C7-4A1B-BCF8-25906B985F0F}"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4122401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8BD97B-D711-4EEE-B404-8309309631D7}"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8133542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C44C30-8C8B-417C-A57D-EEE251FFF2CF}"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39535525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9FE503-8154-41B4-B156-424E8D08A30A}"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1157653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A36D2A-D23B-4C9A-9B41-ED040F3068FC}"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354767872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E34CA9-C7F2-4FFE-AA8F-D95EECA6025D}" type="datetime1">
              <a:rPr lang="en-US" smtClean="0"/>
              <a:t>9/17/2021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168157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14E20F2-3FE2-4DA1-98C4-A74BBE4632C6}" type="datetime1">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231472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AA36E1-2C82-48B7-B388-D1BB261EF3EE}" type="datetime1">
              <a:rPr lang="en-US" smtClean="0"/>
              <a:t>9/17/2021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907142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CDABDA-CE45-4C7A-8FB0-1E23005A07A4}" type="datetime1">
              <a:rPr lang="en-US" smtClean="0"/>
              <a:t>9/17/2021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388190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A4F91-ADDC-4CF7-9C0A-2E97DCB4C412}" type="datetime1">
              <a:rPr lang="en-US" smtClean="0"/>
              <a:t>9/17/2021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433189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3A5A64-7DC7-40A5-8DD8-6ED047C0F8F2}" type="datetime1">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4213995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2C3B61-9121-423D-AA06-42CD839C457D}" type="datetime1">
              <a:rPr lang="en-US" smtClean="0"/>
              <a:t>9/17/2021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28C3C5-8BC5-443E-8111-762E94F7AC97}" type="slidenum">
              <a:rPr lang="en-US" smtClean="0"/>
              <a:t>‹#›</a:t>
            </a:fld>
            <a:endParaRPr lang="en-US"/>
          </a:p>
        </p:txBody>
      </p:sp>
    </p:spTree>
    <p:extLst>
      <p:ext uri="{BB962C8B-B14F-4D97-AF65-F5344CB8AC3E}">
        <p14:creationId xmlns:p14="http://schemas.microsoft.com/office/powerpoint/2010/main" val="1079174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B630476-CD0E-43D3-B436-9CB68DA738E4}" type="datetime1">
              <a:rPr lang="en-US" smtClean="0"/>
              <a:t>9/17/2021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F28C3C5-8BC5-443E-8111-762E94F7AC97}" type="slidenum">
              <a:rPr lang="en-US" smtClean="0"/>
              <a:t>‹#›</a:t>
            </a:fld>
            <a:endParaRPr lang="en-US"/>
          </a:p>
        </p:txBody>
      </p:sp>
    </p:spTree>
    <p:extLst>
      <p:ext uri="{BB962C8B-B14F-4D97-AF65-F5344CB8AC3E}">
        <p14:creationId xmlns:p14="http://schemas.microsoft.com/office/powerpoint/2010/main" val="280671815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2C86A53-0EA6-4A07-8927-87F134562878}" type="datetime1">
              <a:rPr lang="en-US" smtClean="0"/>
              <a:t>9/17/2021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5F28C3C5-8BC5-443E-8111-762E94F7AC97}" type="slidenum">
              <a:rPr lang="en-US" smtClean="0"/>
              <a:t>‹#›</a:t>
            </a:fld>
            <a:endParaRPr lang="en-US"/>
          </a:p>
        </p:txBody>
      </p:sp>
    </p:spTree>
    <p:extLst>
      <p:ext uri="{BB962C8B-B14F-4D97-AF65-F5344CB8AC3E}">
        <p14:creationId xmlns:p14="http://schemas.microsoft.com/office/powerpoint/2010/main" val="412735980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www.fcc.gov/911strikefor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E3A7F-7753-47BC-942E-A671B4A7D466}"/>
              </a:ext>
            </a:extLst>
          </p:cNvPr>
          <p:cNvSpPr>
            <a:spLocks noGrp="1"/>
          </p:cNvSpPr>
          <p:nvPr>
            <p:ph type="title"/>
          </p:nvPr>
        </p:nvSpPr>
        <p:spPr/>
        <p:txBody>
          <a:bodyPr>
            <a:noAutofit/>
          </a:bodyPr>
          <a:lstStyle/>
          <a:p>
            <a:br>
              <a:rPr lang="en-US" sz="4800" b="1" dirty="0"/>
            </a:br>
            <a:br>
              <a:rPr lang="en-US" sz="4800" b="1" dirty="0"/>
            </a:br>
            <a:r>
              <a:rPr lang="en-US" sz="4800" b="1" dirty="0"/>
              <a:t>Ending 9-1-1 Fee Diversion Now Strike Force</a:t>
            </a:r>
            <a:br>
              <a:rPr lang="en-US" sz="4800" b="1" dirty="0"/>
            </a:br>
            <a:r>
              <a:rPr lang="en-US" sz="4800" b="1" dirty="0"/>
              <a:t>Final Meeting</a:t>
            </a:r>
          </a:p>
        </p:txBody>
      </p:sp>
      <p:sp>
        <p:nvSpPr>
          <p:cNvPr id="3" name="Subtitle 2">
            <a:extLst>
              <a:ext uri="{FF2B5EF4-FFF2-40B4-BE49-F238E27FC236}">
                <a16:creationId xmlns:a16="http://schemas.microsoft.com/office/drawing/2014/main" id="{1842E361-8E6F-4822-9A9D-DCA9DA47142D}"/>
              </a:ext>
            </a:extLst>
          </p:cNvPr>
          <p:cNvSpPr>
            <a:spLocks noGrp="1"/>
          </p:cNvSpPr>
          <p:nvPr>
            <p:ph type="body" idx="1"/>
          </p:nvPr>
        </p:nvSpPr>
        <p:spPr>
          <a:xfrm>
            <a:off x="2572278" y="4777380"/>
            <a:ext cx="8930748" cy="1730995"/>
          </a:xfrm>
        </p:spPr>
        <p:txBody>
          <a:bodyPr>
            <a:normAutofit/>
          </a:bodyPr>
          <a:lstStyle/>
          <a:p>
            <a:r>
              <a:rPr lang="en-US"/>
              <a:t>Federal Communications Commission</a:t>
            </a:r>
          </a:p>
          <a:p>
            <a:r>
              <a:rPr lang="en-US"/>
              <a:t>Washington, D.C. </a:t>
            </a:r>
          </a:p>
          <a:p>
            <a:r>
              <a:rPr lang="en-US"/>
              <a:t>Friday, September 17, 2021</a:t>
            </a:r>
          </a:p>
        </p:txBody>
      </p:sp>
      <p:sp>
        <p:nvSpPr>
          <p:cNvPr id="5" name="Slide Number Placeholder 4">
            <a:extLst>
              <a:ext uri="{FF2B5EF4-FFF2-40B4-BE49-F238E27FC236}">
                <a16:creationId xmlns:a16="http://schemas.microsoft.com/office/drawing/2014/main" id="{B51DE6F7-997D-4761-835F-3E9A66768705}"/>
              </a:ext>
            </a:extLst>
          </p:cNvPr>
          <p:cNvSpPr>
            <a:spLocks noGrp="1"/>
          </p:cNvSpPr>
          <p:nvPr>
            <p:ph type="sldNum" sz="quarter" idx="12"/>
          </p:nvPr>
        </p:nvSpPr>
        <p:spPr/>
        <p:txBody>
          <a:bodyPr/>
          <a:lstStyle/>
          <a:p>
            <a:fld id="{5F28C3C5-8BC5-443E-8111-762E94F7AC97}" type="slidenum">
              <a:rPr lang="en-US" smtClean="0"/>
              <a:t>1</a:t>
            </a:fld>
            <a:endParaRPr lang="en-US"/>
          </a:p>
        </p:txBody>
      </p:sp>
    </p:spTree>
    <p:extLst>
      <p:ext uri="{BB962C8B-B14F-4D97-AF65-F5344CB8AC3E}">
        <p14:creationId xmlns:p14="http://schemas.microsoft.com/office/powerpoint/2010/main" val="952436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1" y="148108"/>
            <a:ext cx="10018713" cy="1336183"/>
          </a:xfrm>
        </p:spPr>
        <p:txBody>
          <a:bodyPr/>
          <a:lstStyle/>
          <a:p>
            <a:r>
              <a:rPr lang="en-US" b="1"/>
              <a:t>911 Strike Force</a:t>
            </a:r>
            <a:br>
              <a:rPr lang="en-US"/>
            </a:br>
            <a:r>
              <a:rPr lang="en-US" b="1"/>
              <a:t>Executive Summary</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1604887" y="1484291"/>
            <a:ext cx="10572054" cy="4908801"/>
          </a:xfrm>
        </p:spPr>
        <p:txBody>
          <a:bodyPr>
            <a:noAutofit/>
          </a:bodyPr>
          <a:lstStyle/>
          <a:p>
            <a:pPr marL="342900" marR="0" lvl="0" indent="-342900">
              <a:lnSpc>
                <a:spcPct val="115000"/>
              </a:lnSpc>
              <a:spcBef>
                <a:spcPts val="0"/>
              </a:spcBef>
              <a:spcAft>
                <a:spcPts val="0"/>
              </a:spcAft>
              <a:buSzPct val="125000"/>
              <a:buFont typeface="+mj-lt"/>
              <a:buAutoNum type="arabicPeriod"/>
            </a:pPr>
            <a:r>
              <a:rPr lang="en-US" sz="2800">
                <a:ea typeface="Arial" panose="020B0604020202020204" pitchFamily="34" charset="0"/>
              </a:rPr>
              <a:t>911 fee diversion negatively impacts public safety, 911 operations, first responders, and the fiscal sustainability of 911 service in the United States of America.</a:t>
            </a:r>
            <a:endParaRPr lang="en-US" sz="2800" u="none" strike="noStrike">
              <a:effectLst/>
              <a:ea typeface="Arial" panose="020B0604020202020204" pitchFamily="34" charset="0"/>
            </a:endParaRPr>
          </a:p>
          <a:p>
            <a:pPr marL="342900" marR="0" lvl="0" indent="-342900">
              <a:lnSpc>
                <a:spcPct val="115000"/>
              </a:lnSpc>
              <a:spcBef>
                <a:spcPts val="0"/>
              </a:spcBef>
              <a:spcAft>
                <a:spcPts val="0"/>
              </a:spcAft>
              <a:buSzPct val="125000"/>
              <a:buFont typeface="+mj-lt"/>
              <a:buAutoNum type="arabicPeriod"/>
            </a:pPr>
            <a:r>
              <a:rPr lang="en-US" sz="2800">
                <a:ea typeface="Arial" panose="020B0604020202020204" pitchFamily="34" charset="0"/>
              </a:rPr>
              <a:t>911 fee receipts and expenditures should be distinguishable and auditable to ensure 911 fees are used for eligible activities directly related to the provision of 911 services.  </a:t>
            </a:r>
            <a:endParaRPr lang="en-US" sz="2800" u="none" strike="noStrike">
              <a:effectLst/>
              <a:ea typeface="Arial" panose="020B0604020202020204" pitchFamily="34" charset="0"/>
            </a:endParaRPr>
          </a:p>
          <a:p>
            <a:pPr marL="342900" marR="0" lvl="0" indent="-342900">
              <a:lnSpc>
                <a:spcPct val="115000"/>
              </a:lnSpc>
              <a:spcBef>
                <a:spcPts val="0"/>
              </a:spcBef>
              <a:spcAft>
                <a:spcPts val="0"/>
              </a:spcAft>
              <a:buSzPct val="125000"/>
              <a:buFont typeface="+mj-lt"/>
              <a:buAutoNum type="arabicPeriod"/>
            </a:pPr>
            <a:r>
              <a:rPr lang="en-US" sz="2800">
                <a:ea typeface="Arial" panose="020B0604020202020204" pitchFamily="34" charset="0"/>
              </a:rPr>
              <a:t>911 systems require significant capital and recurring operational investments to accomplish the mission.  Greater access to funding (grants, appropriations, etc.) with prohibitions against 911 fee diversion is necessary to financially disincentivize diverters.</a:t>
            </a:r>
          </a:p>
        </p:txBody>
      </p:sp>
      <p:sp>
        <p:nvSpPr>
          <p:cNvPr id="6" name="Slide Number Placeholder 5">
            <a:extLst>
              <a:ext uri="{FF2B5EF4-FFF2-40B4-BE49-F238E27FC236}">
                <a16:creationId xmlns:a16="http://schemas.microsoft.com/office/drawing/2014/main" id="{64D55EA5-0254-4621-B5A7-5D0F8BA15820}"/>
              </a:ext>
            </a:extLst>
          </p:cNvPr>
          <p:cNvSpPr>
            <a:spLocks noGrp="1"/>
          </p:cNvSpPr>
          <p:nvPr>
            <p:ph type="sldNum" sz="quarter" idx="12"/>
          </p:nvPr>
        </p:nvSpPr>
        <p:spPr/>
        <p:txBody>
          <a:bodyPr/>
          <a:lstStyle/>
          <a:p>
            <a:fld id="{5F28C3C5-8BC5-443E-8111-762E94F7AC97}" type="slidenum">
              <a:rPr lang="en-US" smtClean="0"/>
              <a:t>10</a:t>
            </a:fld>
            <a:endParaRPr lang="en-US"/>
          </a:p>
        </p:txBody>
      </p:sp>
    </p:spTree>
    <p:extLst>
      <p:ext uri="{BB962C8B-B14F-4D97-AF65-F5344CB8AC3E}">
        <p14:creationId xmlns:p14="http://schemas.microsoft.com/office/powerpoint/2010/main" val="5167326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60629-BEC3-4196-B11A-BD8A6F439778}"/>
              </a:ext>
            </a:extLst>
          </p:cNvPr>
          <p:cNvSpPr>
            <a:spLocks noGrp="1"/>
          </p:cNvSpPr>
          <p:nvPr>
            <p:ph type="title"/>
          </p:nvPr>
        </p:nvSpPr>
        <p:spPr>
          <a:xfrm>
            <a:off x="1484310" y="0"/>
            <a:ext cx="10018713" cy="1752599"/>
          </a:xfrm>
        </p:spPr>
        <p:txBody>
          <a:bodyPr/>
          <a:lstStyle/>
          <a:p>
            <a:r>
              <a:rPr lang="en-US" b="1"/>
              <a:t>911 Strike Force</a:t>
            </a:r>
            <a:br>
              <a:rPr lang="en-US"/>
            </a:br>
            <a:r>
              <a:rPr lang="en-US" b="1"/>
              <a:t>Executive Summary – Cont’d</a:t>
            </a:r>
            <a:endParaRPr lang="en-US"/>
          </a:p>
        </p:txBody>
      </p:sp>
      <p:sp>
        <p:nvSpPr>
          <p:cNvPr id="3" name="Content Placeholder 2">
            <a:extLst>
              <a:ext uri="{FF2B5EF4-FFF2-40B4-BE49-F238E27FC236}">
                <a16:creationId xmlns:a16="http://schemas.microsoft.com/office/drawing/2014/main" id="{44896F17-E2AD-40D6-B550-03DE75CF4AFA}"/>
              </a:ext>
            </a:extLst>
          </p:cNvPr>
          <p:cNvSpPr>
            <a:spLocks noGrp="1"/>
          </p:cNvSpPr>
          <p:nvPr>
            <p:ph idx="1"/>
          </p:nvPr>
        </p:nvSpPr>
        <p:spPr>
          <a:xfrm>
            <a:off x="1967345" y="1590366"/>
            <a:ext cx="9812769" cy="5514108"/>
          </a:xfrm>
        </p:spPr>
        <p:txBody>
          <a:bodyPr>
            <a:normAutofit/>
          </a:bodyPr>
          <a:lstStyle/>
          <a:p>
            <a:pPr marL="514350" indent="-514350">
              <a:buSzPct val="125000"/>
              <a:buFont typeface="+mj-lt"/>
              <a:buAutoNum type="arabicPeriod" startAt="4"/>
            </a:pPr>
            <a:r>
              <a:rPr lang="en-US" sz="2800">
                <a:ea typeface="Arial" panose="020B0604020202020204" pitchFamily="34" charset="0"/>
              </a:rPr>
              <a:t>911 fee diversion requires direct enforcement action by the FCC.  A majority of 911 Strike Force members agree enforcement actions should follow an escalation path focused on resolving fee diversion.  911 Strike Force working groups presented recommendations including, but not limited to: fines, FCC licensing enforcement actions, and criminal referrals.  While common ground currently exists, further study is recommended.</a:t>
            </a:r>
            <a:endParaRPr lang="en-US" sz="2800" u="none" strike="noStrike">
              <a:effectLst/>
              <a:ea typeface="Arial" panose="020B0604020202020204" pitchFamily="34" charset="0"/>
            </a:endParaRPr>
          </a:p>
          <a:p>
            <a:pPr marL="514350" indent="-514350">
              <a:buSzPct val="125000"/>
              <a:buFont typeface="+mj-lt"/>
              <a:buAutoNum type="arabicPeriod" startAt="4"/>
            </a:pPr>
            <a:r>
              <a:rPr lang="en-US" sz="2800">
                <a:ea typeface="Arial" panose="020B0604020202020204" pitchFamily="34" charset="0"/>
              </a:rPr>
              <a:t>State and local 911 authorities or agencies should be held accountable as individual actors.  States should not be punished for the activities of local governments nor local governments punished for the behavior of states.</a:t>
            </a:r>
          </a:p>
          <a:p>
            <a:endParaRPr lang="en-US" sz="2800"/>
          </a:p>
        </p:txBody>
      </p:sp>
      <p:sp>
        <p:nvSpPr>
          <p:cNvPr id="4" name="Slide Number Placeholder 3">
            <a:extLst>
              <a:ext uri="{FF2B5EF4-FFF2-40B4-BE49-F238E27FC236}">
                <a16:creationId xmlns:a16="http://schemas.microsoft.com/office/drawing/2014/main" id="{3DB1E133-0977-4C89-9755-30A72C1C35B3}"/>
              </a:ext>
            </a:extLst>
          </p:cNvPr>
          <p:cNvSpPr>
            <a:spLocks noGrp="1"/>
          </p:cNvSpPr>
          <p:nvPr>
            <p:ph type="sldNum" sz="quarter" idx="12"/>
          </p:nvPr>
        </p:nvSpPr>
        <p:spPr/>
        <p:txBody>
          <a:bodyPr/>
          <a:lstStyle/>
          <a:p>
            <a:fld id="{5F28C3C5-8BC5-443E-8111-762E94F7AC97}" type="slidenum">
              <a:rPr lang="en-US" smtClean="0"/>
              <a:t>11</a:t>
            </a:fld>
            <a:endParaRPr lang="en-US"/>
          </a:p>
        </p:txBody>
      </p:sp>
    </p:spTree>
    <p:extLst>
      <p:ext uri="{BB962C8B-B14F-4D97-AF65-F5344CB8AC3E}">
        <p14:creationId xmlns:p14="http://schemas.microsoft.com/office/powerpoint/2010/main" val="2448035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1" y="685800"/>
            <a:ext cx="10018713" cy="1336183"/>
          </a:xfrm>
        </p:spPr>
        <p:txBody>
          <a:bodyPr/>
          <a:lstStyle/>
          <a:p>
            <a:r>
              <a:rPr lang="en-US" b="1"/>
              <a:t>911 Strike Force</a:t>
            </a:r>
            <a:br>
              <a:rPr lang="en-US"/>
            </a:br>
            <a:r>
              <a:rPr lang="en-US" b="1"/>
              <a:t>Executive Summary – Cont’d</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1484310" y="2170091"/>
            <a:ext cx="10572054" cy="4687909"/>
          </a:xfrm>
        </p:spPr>
        <p:txBody>
          <a:bodyPr>
            <a:normAutofit/>
          </a:bodyPr>
          <a:lstStyle/>
          <a:p>
            <a:pPr marL="514350" marR="0" lvl="0" indent="-514350">
              <a:lnSpc>
                <a:spcPct val="115000"/>
              </a:lnSpc>
              <a:spcBef>
                <a:spcPts val="0"/>
              </a:spcBef>
              <a:spcAft>
                <a:spcPts val="0"/>
              </a:spcAft>
              <a:buSzPct val="125000"/>
              <a:buFont typeface="+mj-lt"/>
              <a:buAutoNum type="arabicPeriod" startAt="6"/>
            </a:pPr>
            <a:r>
              <a:rPr lang="en-US" sz="2800">
                <a:ea typeface="Arial" panose="020B0604020202020204" pitchFamily="34" charset="0"/>
              </a:rPr>
              <a:t>The FCC requires additional authority to ensure local agencies are providing information to states for the compilation of their annual report to Congress.  The FCC collection methodology may require adjustment to assist in this effort.</a:t>
            </a:r>
          </a:p>
          <a:p>
            <a:pPr marL="514350" marR="0" lvl="0" indent="-514350">
              <a:lnSpc>
                <a:spcPct val="115000"/>
              </a:lnSpc>
              <a:spcBef>
                <a:spcPts val="0"/>
              </a:spcBef>
              <a:spcAft>
                <a:spcPts val="0"/>
              </a:spcAft>
              <a:buSzPct val="125000"/>
              <a:buFont typeface="+mj-lt"/>
              <a:buAutoNum type="arabicPeriod" startAt="6"/>
            </a:pPr>
            <a:r>
              <a:rPr lang="en-US" sz="2800">
                <a:ea typeface="Arial" panose="020B0604020202020204" pitchFamily="34" charset="0"/>
              </a:rPr>
              <a:t>The FCC definition of fee diversion requires refinement to ensure that 911 fees directly support the entire 911 communications ecosystem between the 911 “entry point” and first responders.</a:t>
            </a:r>
          </a:p>
        </p:txBody>
      </p:sp>
      <p:sp>
        <p:nvSpPr>
          <p:cNvPr id="6" name="Slide Number Placeholder 5">
            <a:extLst>
              <a:ext uri="{FF2B5EF4-FFF2-40B4-BE49-F238E27FC236}">
                <a16:creationId xmlns:a16="http://schemas.microsoft.com/office/drawing/2014/main" id="{04E32959-FD8C-497D-A4E8-A9F85526A4C0}"/>
              </a:ext>
            </a:extLst>
          </p:cNvPr>
          <p:cNvSpPr>
            <a:spLocks noGrp="1"/>
          </p:cNvSpPr>
          <p:nvPr>
            <p:ph type="sldNum" sz="quarter" idx="12"/>
          </p:nvPr>
        </p:nvSpPr>
        <p:spPr/>
        <p:txBody>
          <a:bodyPr/>
          <a:lstStyle/>
          <a:p>
            <a:fld id="{5F28C3C5-8BC5-443E-8111-762E94F7AC97}" type="slidenum">
              <a:rPr lang="en-US" smtClean="0"/>
              <a:t>12</a:t>
            </a:fld>
            <a:endParaRPr lang="en-US"/>
          </a:p>
        </p:txBody>
      </p:sp>
    </p:spTree>
    <p:extLst>
      <p:ext uri="{BB962C8B-B14F-4D97-AF65-F5344CB8AC3E}">
        <p14:creationId xmlns:p14="http://schemas.microsoft.com/office/powerpoint/2010/main" val="128226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C0830-4858-4F1E-AFBC-1A12D8E60BA0}"/>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C1BEA15C-F463-441A-80C7-6DC36F04ECF1}"/>
              </a:ext>
            </a:extLst>
          </p:cNvPr>
          <p:cNvSpPr>
            <a:spLocks noGrp="1"/>
          </p:cNvSpPr>
          <p:nvPr>
            <p:ph idx="1"/>
          </p:nvPr>
        </p:nvSpPr>
        <p:spPr>
          <a:xfrm>
            <a:off x="1484310" y="1981199"/>
            <a:ext cx="10018713" cy="3124201"/>
          </a:xfrm>
        </p:spPr>
        <p:txBody>
          <a:bodyPr>
            <a:normAutofit/>
          </a:bodyPr>
          <a:lstStyle/>
          <a:p>
            <a:pPr marL="0" indent="0" algn="ctr">
              <a:buNone/>
            </a:pPr>
            <a:r>
              <a:rPr lang="en-US" sz="4000"/>
              <a:t>Presentations of Working Group Recommendations</a:t>
            </a:r>
          </a:p>
        </p:txBody>
      </p:sp>
      <p:sp>
        <p:nvSpPr>
          <p:cNvPr id="6" name="Slide Number Placeholder 5">
            <a:extLst>
              <a:ext uri="{FF2B5EF4-FFF2-40B4-BE49-F238E27FC236}">
                <a16:creationId xmlns:a16="http://schemas.microsoft.com/office/drawing/2014/main" id="{E1AFCF64-E418-4E7F-B989-17AF4D7C96EE}"/>
              </a:ext>
            </a:extLst>
          </p:cNvPr>
          <p:cNvSpPr>
            <a:spLocks noGrp="1"/>
          </p:cNvSpPr>
          <p:nvPr>
            <p:ph type="sldNum" sz="quarter" idx="12"/>
          </p:nvPr>
        </p:nvSpPr>
        <p:spPr/>
        <p:txBody>
          <a:bodyPr/>
          <a:lstStyle/>
          <a:p>
            <a:fld id="{5F28C3C5-8BC5-443E-8111-762E94F7AC97}" type="slidenum">
              <a:rPr lang="en-US" smtClean="0"/>
              <a:t>13</a:t>
            </a:fld>
            <a:endParaRPr lang="en-US"/>
          </a:p>
        </p:txBody>
      </p:sp>
    </p:spTree>
    <p:extLst>
      <p:ext uri="{BB962C8B-B14F-4D97-AF65-F5344CB8AC3E}">
        <p14:creationId xmlns:p14="http://schemas.microsoft.com/office/powerpoint/2010/main" val="2069548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1229F-8A12-41B6-B7C5-5080A809B5F7}"/>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26AC618E-26C4-42E9-82F1-7C102525BB17}"/>
              </a:ext>
            </a:extLst>
          </p:cNvPr>
          <p:cNvSpPr>
            <a:spLocks noGrp="1"/>
          </p:cNvSpPr>
          <p:nvPr>
            <p:ph idx="1"/>
          </p:nvPr>
        </p:nvSpPr>
        <p:spPr/>
        <p:txBody>
          <a:bodyPr/>
          <a:lstStyle/>
          <a:p>
            <a:pPr marL="0" indent="0" algn="ctr">
              <a:buNone/>
            </a:pPr>
            <a:r>
              <a:rPr lang="en-US" sz="4000" b="1"/>
              <a:t>Working Group 1</a:t>
            </a:r>
            <a:endParaRPr lang="en-US" sz="4000"/>
          </a:p>
          <a:p>
            <a:pPr marL="0" indent="0" algn="ctr">
              <a:buNone/>
            </a:pPr>
            <a:r>
              <a:rPr lang="en-US" sz="4000"/>
              <a:t>Determining the Effectiveness of Federal Law in Ending 911 Fee Diversion</a:t>
            </a:r>
          </a:p>
        </p:txBody>
      </p:sp>
      <p:sp>
        <p:nvSpPr>
          <p:cNvPr id="6" name="Slide Number Placeholder 5">
            <a:extLst>
              <a:ext uri="{FF2B5EF4-FFF2-40B4-BE49-F238E27FC236}">
                <a16:creationId xmlns:a16="http://schemas.microsoft.com/office/drawing/2014/main" id="{C8BC5F76-5472-424E-A2C5-17EC26E962BD}"/>
              </a:ext>
            </a:extLst>
          </p:cNvPr>
          <p:cNvSpPr>
            <a:spLocks noGrp="1"/>
          </p:cNvSpPr>
          <p:nvPr>
            <p:ph type="sldNum" sz="quarter" idx="12"/>
          </p:nvPr>
        </p:nvSpPr>
        <p:spPr/>
        <p:txBody>
          <a:bodyPr/>
          <a:lstStyle/>
          <a:p>
            <a:fld id="{5F28C3C5-8BC5-443E-8111-762E94F7AC97}" type="slidenum">
              <a:rPr lang="en-US" smtClean="0"/>
              <a:t>14</a:t>
            </a:fld>
            <a:endParaRPr lang="en-US"/>
          </a:p>
        </p:txBody>
      </p:sp>
    </p:spTree>
    <p:extLst>
      <p:ext uri="{BB962C8B-B14F-4D97-AF65-F5344CB8AC3E}">
        <p14:creationId xmlns:p14="http://schemas.microsoft.com/office/powerpoint/2010/main" val="369026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a:xfrm>
            <a:off x="1484311" y="685800"/>
            <a:ext cx="10018713" cy="994893"/>
          </a:xfrm>
        </p:spPr>
        <p:txBody>
          <a:bodyPr>
            <a:normAutofit fontScale="90000"/>
          </a:bodyPr>
          <a:lstStyle/>
          <a:p>
            <a:r>
              <a:rPr lang="en-US" b="1"/>
              <a:t>911 Strike Force </a:t>
            </a:r>
            <a:br>
              <a:rPr lang="en-US" b="1"/>
            </a:br>
            <a:r>
              <a:rPr lang="en-US" b="1"/>
              <a:t>WG 1 Members</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5030830"/>
          </a:xfrm>
        </p:spPr>
        <p:txBody>
          <a:bodyPr>
            <a:normAutofit/>
          </a:bodyPr>
          <a:lstStyle/>
          <a:p>
            <a:pPr marL="457200" lvl="1" indent="0" fontAlgn="base">
              <a:buNone/>
            </a:pPr>
            <a:r>
              <a:rPr lang="en-US" sz="2800" dirty="0"/>
              <a:t>Budge Currier (Chair)			Daryl Branson (Vice-Chair)</a:t>
            </a:r>
          </a:p>
          <a:p>
            <a:pPr marL="457200" lvl="1" indent="0" fontAlgn="base">
              <a:buNone/>
            </a:pPr>
            <a:r>
              <a:rPr lang="en-US" sz="2800" dirty="0"/>
              <a:t>April Heinze						Laurie Flaherty</a:t>
            </a:r>
          </a:p>
          <a:p>
            <a:pPr marL="457200" lvl="1" indent="0" fontAlgn="base">
              <a:buNone/>
            </a:pPr>
            <a:r>
              <a:rPr lang="en-US" sz="2800" dirty="0"/>
              <a:t>Captain Mel Maier				Steven Sharpe, EdD</a:t>
            </a:r>
          </a:p>
          <a:p>
            <a:pPr marL="457200" lvl="1" indent="0" fontAlgn="base">
              <a:buNone/>
            </a:pPr>
            <a:r>
              <a:rPr lang="en-US" sz="2800" dirty="0"/>
              <a:t>Matt Tooley						James Goldstein</a:t>
            </a:r>
          </a:p>
          <a:p>
            <a:pPr marL="457200" lvl="1" indent="0" fontAlgn="base">
              <a:buNone/>
            </a:pPr>
            <a:r>
              <a:rPr lang="en-US" sz="2800" dirty="0"/>
              <a:t>Leah </a:t>
            </a:r>
            <a:r>
              <a:rPr lang="en-US" sz="2800" dirty="0" err="1"/>
              <a:t>Missildine</a:t>
            </a:r>
            <a:r>
              <a:rPr lang="en-US" sz="2800" dirty="0"/>
              <a:t>					Cathy Jones-Gooding</a:t>
            </a:r>
          </a:p>
          <a:p>
            <a:pPr marL="457200" lvl="1" indent="0" fontAlgn="base">
              <a:buNone/>
            </a:pPr>
            <a:r>
              <a:rPr lang="en-US" sz="2800" dirty="0"/>
              <a:t>Mark “Fletch” Fletcher</a:t>
            </a:r>
          </a:p>
          <a:p>
            <a:pPr marL="0" lvl="0" indent="0" fontAlgn="base">
              <a:buNone/>
            </a:pPr>
            <a:endParaRPr lang="en-US" b="1" dirty="0"/>
          </a:p>
          <a:p>
            <a:pPr marL="0" indent="0">
              <a:buNone/>
            </a:pPr>
            <a:endParaRPr lang="en-US" dirty="0"/>
          </a:p>
        </p:txBody>
      </p:sp>
      <p:sp>
        <p:nvSpPr>
          <p:cNvPr id="6" name="Slide Number Placeholder 5">
            <a:extLst>
              <a:ext uri="{FF2B5EF4-FFF2-40B4-BE49-F238E27FC236}">
                <a16:creationId xmlns:a16="http://schemas.microsoft.com/office/drawing/2014/main" id="{08EB48C5-D5B9-45A4-A6E0-ABB325277FC4}"/>
              </a:ext>
            </a:extLst>
          </p:cNvPr>
          <p:cNvSpPr>
            <a:spLocks noGrp="1"/>
          </p:cNvSpPr>
          <p:nvPr>
            <p:ph type="sldNum" sz="quarter" idx="12"/>
          </p:nvPr>
        </p:nvSpPr>
        <p:spPr/>
        <p:txBody>
          <a:bodyPr/>
          <a:lstStyle/>
          <a:p>
            <a:fld id="{5F28C3C5-8BC5-443E-8111-762E94F7AC97}" type="slidenum">
              <a:rPr lang="en-US" smtClean="0"/>
              <a:t>15</a:t>
            </a:fld>
            <a:endParaRPr lang="en-US"/>
          </a:p>
        </p:txBody>
      </p:sp>
    </p:spTree>
    <p:extLst>
      <p:ext uri="{BB962C8B-B14F-4D97-AF65-F5344CB8AC3E}">
        <p14:creationId xmlns:p14="http://schemas.microsoft.com/office/powerpoint/2010/main" val="2251479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a:t>
            </a:r>
            <a:br>
              <a:rPr lang="en-US" b="1"/>
            </a:br>
            <a:r>
              <a:rPr lang="en-US" b="1"/>
              <a:t>WG 1 Tasks</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5030830"/>
          </a:xfrm>
        </p:spPr>
        <p:txBody>
          <a:bodyPr>
            <a:normAutofit/>
          </a:bodyPr>
          <a:lstStyle/>
          <a:p>
            <a:pPr lvl="1"/>
            <a:r>
              <a:rPr lang="en-US" sz="2800" b="1"/>
              <a:t>WG 1</a:t>
            </a:r>
            <a:r>
              <a:rPr lang="en-US" sz="2800"/>
              <a:t> – will determine the effectiveness of any federal laws, including regulations, policies, and practices, or budgetary or jurisdictional constraints regarding how the federal government can most expeditiously end 911 fee diversion, </a:t>
            </a:r>
          </a:p>
          <a:p>
            <a:pPr lvl="1"/>
            <a:r>
              <a:rPr lang="en-US" sz="2800"/>
              <a:t>The acceptable use of 911 fees for public safety radio systems, and</a:t>
            </a:r>
          </a:p>
          <a:p>
            <a:pPr lvl="1"/>
            <a:r>
              <a:rPr lang="en-US" sz="2800"/>
              <a:t>How much the Commission should focus on wireless providers, rather than 911 authorities, when finding fee diversion for subsidization of commercial wireless towers.  </a:t>
            </a:r>
          </a:p>
          <a:p>
            <a:pPr marL="0" indent="0">
              <a:buNone/>
            </a:pPr>
            <a:endParaRPr lang="en-US"/>
          </a:p>
        </p:txBody>
      </p:sp>
      <p:sp>
        <p:nvSpPr>
          <p:cNvPr id="6" name="Slide Number Placeholder 5">
            <a:extLst>
              <a:ext uri="{FF2B5EF4-FFF2-40B4-BE49-F238E27FC236}">
                <a16:creationId xmlns:a16="http://schemas.microsoft.com/office/drawing/2014/main" id="{5561D4EF-35F9-4699-AD0A-6941063A7849}"/>
              </a:ext>
            </a:extLst>
          </p:cNvPr>
          <p:cNvSpPr>
            <a:spLocks noGrp="1"/>
          </p:cNvSpPr>
          <p:nvPr>
            <p:ph type="sldNum" sz="quarter" idx="12"/>
          </p:nvPr>
        </p:nvSpPr>
        <p:spPr/>
        <p:txBody>
          <a:bodyPr/>
          <a:lstStyle/>
          <a:p>
            <a:fld id="{5F28C3C5-8BC5-443E-8111-762E94F7AC97}" type="slidenum">
              <a:rPr lang="en-US" smtClean="0"/>
              <a:t>16</a:t>
            </a:fld>
            <a:endParaRPr lang="en-US"/>
          </a:p>
        </p:txBody>
      </p:sp>
    </p:spTree>
    <p:extLst>
      <p:ext uri="{BB962C8B-B14F-4D97-AF65-F5344CB8AC3E}">
        <p14:creationId xmlns:p14="http://schemas.microsoft.com/office/powerpoint/2010/main" val="2262618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1" y="685800"/>
            <a:ext cx="10018713" cy="1336183"/>
          </a:xfrm>
        </p:spPr>
        <p:txBody>
          <a:bodyPr/>
          <a:lstStyle/>
          <a:p>
            <a:r>
              <a:rPr lang="en-US" b="1"/>
              <a:t>911 Strike Force</a:t>
            </a:r>
            <a:r>
              <a:rPr lang="en-US"/>
              <a:t> – </a:t>
            </a:r>
            <a:r>
              <a:rPr lang="en-US" b="1"/>
              <a:t>WG 1 </a:t>
            </a:r>
            <a:br>
              <a:rPr lang="en-US"/>
            </a:br>
            <a:r>
              <a:rPr lang="en-US" b="1"/>
              <a:t>Recommendations and Conclusions</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1887794" y="1519083"/>
            <a:ext cx="10304206" cy="5589639"/>
          </a:xfrm>
        </p:spPr>
        <p:txBody>
          <a:bodyPr>
            <a:normAutofit/>
          </a:bodyPr>
          <a:lstStyle/>
          <a:p>
            <a:pPr marL="342900" marR="0" lvl="0" indent="-342900">
              <a:lnSpc>
                <a:spcPct val="115000"/>
              </a:lnSpc>
              <a:spcBef>
                <a:spcPts val="0"/>
              </a:spcBef>
              <a:spcAft>
                <a:spcPts val="0"/>
              </a:spcAft>
              <a:buSzPct val="125000"/>
              <a:buFont typeface="+mj-lt"/>
              <a:buAutoNum type="arabicPeriod"/>
            </a:pPr>
            <a:r>
              <a:rPr lang="en-US" sz="2200" u="none" strike="noStrike">
                <a:effectLst/>
                <a:ea typeface="Arial" panose="020B0604020202020204" pitchFamily="34" charset="0"/>
              </a:rPr>
              <a:t>The recommendations are a holistic approach.  If the recommendations are implemented  individually the unanimous consensus used to develop the recommendations would be violated.</a:t>
            </a:r>
          </a:p>
          <a:p>
            <a:pPr marL="342900" marR="0" lvl="0" indent="-342900">
              <a:lnSpc>
                <a:spcPct val="115000"/>
              </a:lnSpc>
              <a:spcBef>
                <a:spcPts val="0"/>
              </a:spcBef>
              <a:spcAft>
                <a:spcPts val="0"/>
              </a:spcAft>
              <a:buSzPct val="125000"/>
              <a:buFont typeface="+mj-lt"/>
              <a:buAutoNum type="arabicPeriod"/>
            </a:pPr>
            <a:r>
              <a:rPr lang="en-US" sz="2200" u="none" strike="noStrike">
                <a:effectLst/>
                <a:ea typeface="Arial" panose="020B0604020202020204" pitchFamily="34" charset="0"/>
              </a:rPr>
              <a:t>The allowable use of 911 fees should include the ability for local agencies and states to fund any communication system, technology or support activity that directly provides the ability to deliver 911 voice and data information between the “entry point” to the 911 system and the first responder.  This definition includes, but may not be limited to, those items listed in the report.  This definition recognizes that 911 telecommunicators are first responders in many states.  </a:t>
            </a:r>
          </a:p>
          <a:p>
            <a:pPr marL="342900" marR="0" lvl="0" indent="-342900">
              <a:lnSpc>
                <a:spcPct val="115000"/>
              </a:lnSpc>
              <a:spcBef>
                <a:spcPts val="0"/>
              </a:spcBef>
              <a:spcAft>
                <a:spcPts val="0"/>
              </a:spcAft>
              <a:buSzPct val="125000"/>
              <a:buFont typeface="+mj-lt"/>
              <a:buAutoNum type="arabicPeriod"/>
            </a:pPr>
            <a:r>
              <a:rPr lang="en-US" sz="2200">
                <a:ea typeface="Arial" panose="020B0604020202020204" pitchFamily="34" charset="0"/>
              </a:rPr>
              <a:t>The report </a:t>
            </a:r>
            <a:r>
              <a:rPr lang="en-US" sz="2200" u="none" strike="noStrike">
                <a:effectLst/>
                <a:ea typeface="Arial" panose="020B0604020202020204" pitchFamily="34" charset="0"/>
              </a:rPr>
              <a:t>defines the eligible use of 911 fees.  States and local agencies can adopt guidelines for the eligible use of 911 fees that are more restrictive than the federal definition, but not less restrictive.</a:t>
            </a:r>
          </a:p>
        </p:txBody>
      </p:sp>
      <p:sp>
        <p:nvSpPr>
          <p:cNvPr id="6" name="Slide Number Placeholder 5">
            <a:extLst>
              <a:ext uri="{FF2B5EF4-FFF2-40B4-BE49-F238E27FC236}">
                <a16:creationId xmlns:a16="http://schemas.microsoft.com/office/drawing/2014/main" id="{D2269C5A-D40F-4070-8F01-72210D879A9C}"/>
              </a:ext>
            </a:extLst>
          </p:cNvPr>
          <p:cNvSpPr>
            <a:spLocks noGrp="1"/>
          </p:cNvSpPr>
          <p:nvPr>
            <p:ph type="sldNum" sz="quarter" idx="12"/>
          </p:nvPr>
        </p:nvSpPr>
        <p:spPr/>
        <p:txBody>
          <a:bodyPr/>
          <a:lstStyle/>
          <a:p>
            <a:fld id="{5F28C3C5-8BC5-443E-8111-762E94F7AC97}" type="slidenum">
              <a:rPr lang="en-US" smtClean="0"/>
              <a:t>17</a:t>
            </a:fld>
            <a:endParaRPr lang="en-US"/>
          </a:p>
        </p:txBody>
      </p:sp>
    </p:spTree>
    <p:extLst>
      <p:ext uri="{BB962C8B-B14F-4D97-AF65-F5344CB8AC3E}">
        <p14:creationId xmlns:p14="http://schemas.microsoft.com/office/powerpoint/2010/main" val="2587228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1" y="685800"/>
            <a:ext cx="10018713" cy="1336183"/>
          </a:xfrm>
        </p:spPr>
        <p:txBody>
          <a:bodyPr/>
          <a:lstStyle/>
          <a:p>
            <a:r>
              <a:rPr lang="en-US" b="1"/>
              <a:t>911 Strike Force</a:t>
            </a:r>
            <a:r>
              <a:rPr lang="en-US"/>
              <a:t> – </a:t>
            </a:r>
            <a:r>
              <a:rPr lang="en-US" b="1"/>
              <a:t>WG 1 </a:t>
            </a:r>
            <a:br>
              <a:rPr lang="en-US"/>
            </a:br>
            <a:r>
              <a:rPr lang="en-US" b="1"/>
              <a:t>Recommendations and Conclusions</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1897265" y="2021983"/>
            <a:ext cx="10018713" cy="4687909"/>
          </a:xfrm>
        </p:spPr>
        <p:txBody>
          <a:bodyPr>
            <a:normAutofit/>
          </a:bodyPr>
          <a:lstStyle/>
          <a:p>
            <a:pPr marL="457200" indent="-457200">
              <a:lnSpc>
                <a:spcPct val="115000"/>
              </a:lnSpc>
              <a:spcBef>
                <a:spcPts val="0"/>
              </a:spcBef>
              <a:spcAft>
                <a:spcPts val="0"/>
              </a:spcAft>
              <a:buSzPct val="125000"/>
              <a:buFont typeface="+mj-lt"/>
              <a:buAutoNum type="arabicPeriod" startAt="4"/>
            </a:pPr>
            <a:r>
              <a:rPr lang="en-US" sz="2200"/>
              <a:t>Federal grant programs that include public safety communications as an eligible expense should also include 911 as an eligible expense and 911 agencies as eligible applicants. </a:t>
            </a:r>
          </a:p>
          <a:p>
            <a:pPr marL="457200" indent="-457200">
              <a:lnSpc>
                <a:spcPct val="115000"/>
              </a:lnSpc>
              <a:spcBef>
                <a:spcPts val="0"/>
              </a:spcBef>
              <a:spcAft>
                <a:spcPts val="0"/>
              </a:spcAft>
              <a:buSzPct val="125000"/>
              <a:buFont typeface="+mj-lt"/>
              <a:buAutoNum type="arabicPeriod" startAt="4"/>
            </a:pPr>
            <a:r>
              <a:rPr lang="en-US" sz="2200"/>
              <a:t>Federal grant funding for 911 should be increased. </a:t>
            </a:r>
          </a:p>
          <a:p>
            <a:pPr marL="457200" indent="-457200">
              <a:lnSpc>
                <a:spcPct val="115000"/>
              </a:lnSpc>
              <a:spcBef>
                <a:spcPts val="0"/>
              </a:spcBef>
              <a:spcAft>
                <a:spcPts val="0"/>
              </a:spcAft>
              <a:buSzPct val="125000"/>
              <a:buFont typeface="+mj-lt"/>
              <a:buAutoNum type="arabicPeriod" startAt="4"/>
            </a:pPr>
            <a:r>
              <a:rPr lang="en-US" sz="2200"/>
              <a:t>State agencies that divert 911 fees should not be eligible for federal grant funding that includes 911 as an eligible expense. </a:t>
            </a:r>
          </a:p>
          <a:p>
            <a:pPr marL="457200" indent="-457200">
              <a:lnSpc>
                <a:spcPct val="115000"/>
              </a:lnSpc>
              <a:spcBef>
                <a:spcPts val="0"/>
              </a:spcBef>
              <a:spcAft>
                <a:spcPts val="0"/>
              </a:spcAft>
              <a:buSzPct val="125000"/>
              <a:buFont typeface="+mj-lt"/>
              <a:buAutoNum type="arabicPeriod" startAt="4"/>
            </a:pPr>
            <a:r>
              <a:rPr lang="en-US" sz="2200"/>
              <a:t>State agencies that divert 911 fees with an obligation to serve as the State Administrative Authority shall pass 100% of the remaining grant funding through to the local agencies after covering authorized administrative costs for the grant.</a:t>
            </a:r>
          </a:p>
          <a:p>
            <a:pPr marL="457200" indent="-457200">
              <a:lnSpc>
                <a:spcPct val="115000"/>
              </a:lnSpc>
              <a:spcBef>
                <a:spcPts val="0"/>
              </a:spcBef>
              <a:spcAft>
                <a:spcPts val="0"/>
              </a:spcAft>
              <a:buSzPct val="125000"/>
              <a:buFont typeface="+mj-lt"/>
              <a:buAutoNum type="arabicPeriod" startAt="4"/>
            </a:pPr>
            <a:r>
              <a:rPr lang="en-US" sz="2200" u="none" strike="noStrike">
                <a:effectLst/>
                <a:ea typeface="Arial" panose="020B0604020202020204" pitchFamily="34" charset="0"/>
              </a:rPr>
              <a:t>It should be determined whether a 911 fee diverting state can serve as the State Administrative Authority if the state is ineligible for grant funding. </a:t>
            </a:r>
            <a:endParaRPr lang="en-US" sz="2200"/>
          </a:p>
        </p:txBody>
      </p:sp>
      <p:sp>
        <p:nvSpPr>
          <p:cNvPr id="6" name="Slide Number Placeholder 5">
            <a:extLst>
              <a:ext uri="{FF2B5EF4-FFF2-40B4-BE49-F238E27FC236}">
                <a16:creationId xmlns:a16="http://schemas.microsoft.com/office/drawing/2014/main" id="{1FE6C8F5-A4E9-48A0-B6E5-E85B7E547675}"/>
              </a:ext>
            </a:extLst>
          </p:cNvPr>
          <p:cNvSpPr>
            <a:spLocks noGrp="1"/>
          </p:cNvSpPr>
          <p:nvPr>
            <p:ph type="sldNum" sz="quarter" idx="12"/>
          </p:nvPr>
        </p:nvSpPr>
        <p:spPr/>
        <p:txBody>
          <a:bodyPr/>
          <a:lstStyle/>
          <a:p>
            <a:fld id="{5F28C3C5-8BC5-443E-8111-762E94F7AC97}" type="slidenum">
              <a:rPr lang="en-US" smtClean="0"/>
              <a:t>18</a:t>
            </a:fld>
            <a:endParaRPr lang="en-US"/>
          </a:p>
        </p:txBody>
      </p:sp>
    </p:spTree>
    <p:extLst>
      <p:ext uri="{BB962C8B-B14F-4D97-AF65-F5344CB8AC3E}">
        <p14:creationId xmlns:p14="http://schemas.microsoft.com/office/powerpoint/2010/main" val="21879757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0" y="184355"/>
            <a:ext cx="10018713" cy="1336183"/>
          </a:xfrm>
        </p:spPr>
        <p:txBody>
          <a:bodyPr/>
          <a:lstStyle/>
          <a:p>
            <a:r>
              <a:rPr lang="en-US" b="1" dirty="0"/>
              <a:t>911 Strike Force</a:t>
            </a:r>
            <a:r>
              <a:rPr lang="en-US" dirty="0"/>
              <a:t> – </a:t>
            </a:r>
            <a:r>
              <a:rPr lang="en-US" b="1"/>
              <a:t>WG 1 </a:t>
            </a:r>
            <a:br>
              <a:rPr lang="en-US" dirty="0"/>
            </a:br>
            <a:r>
              <a:rPr lang="en-US" b="1" dirty="0"/>
              <a:t>Recommendations and Conclusions</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1484310" y="1902543"/>
            <a:ext cx="10444038" cy="4269658"/>
          </a:xfrm>
        </p:spPr>
        <p:txBody>
          <a:bodyPr>
            <a:normAutofit fontScale="92500" lnSpcReduction="10000"/>
          </a:bodyPr>
          <a:lstStyle/>
          <a:p>
            <a:pPr marL="342900" marR="0" lvl="0" indent="-342900">
              <a:lnSpc>
                <a:spcPct val="115000"/>
              </a:lnSpc>
              <a:spcBef>
                <a:spcPts val="0"/>
              </a:spcBef>
              <a:spcAft>
                <a:spcPts val="400"/>
              </a:spcAft>
              <a:buSzPct val="125000"/>
              <a:buFont typeface="+mj-lt"/>
              <a:buAutoNum type="arabicPeriod" startAt="9"/>
            </a:pPr>
            <a:r>
              <a:rPr lang="en-US" sz="2200" u="none" strike="noStrike">
                <a:effectLst/>
                <a:ea typeface="Arial" panose="020B0604020202020204" pitchFamily="34" charset="0"/>
              </a:rPr>
              <a:t>Local agencies that divert 911 fees should not be eligible for federal grant funding that includes 911 as an eligible expense as a direct grantee or subgrantee.</a:t>
            </a:r>
          </a:p>
          <a:p>
            <a:pPr marL="342900" marR="0" lvl="0" indent="-342900">
              <a:lnSpc>
                <a:spcPct val="115000"/>
              </a:lnSpc>
              <a:spcBef>
                <a:spcPts val="0"/>
              </a:spcBef>
              <a:spcAft>
                <a:spcPts val="400"/>
              </a:spcAft>
              <a:buSzPct val="125000"/>
              <a:buFont typeface="+mj-lt"/>
              <a:buAutoNum type="arabicPeriod" startAt="9"/>
            </a:pPr>
            <a:r>
              <a:rPr lang="en-US" sz="2200" u="none" strike="noStrike">
                <a:effectLst/>
                <a:ea typeface="Arial" panose="020B0604020202020204" pitchFamily="34" charset="0"/>
              </a:rPr>
              <a:t>State Administrative Authorities with local agencies that divert 911 fees should be eligible for grant funding but shall ensure no local 911 fee diverting agency receives grant funding.  </a:t>
            </a:r>
          </a:p>
          <a:p>
            <a:pPr marL="342900" indent="-342900">
              <a:lnSpc>
                <a:spcPct val="115000"/>
              </a:lnSpc>
              <a:spcBef>
                <a:spcPts val="0"/>
              </a:spcBef>
              <a:spcAft>
                <a:spcPts val="400"/>
              </a:spcAft>
              <a:buSzPct val="125000"/>
              <a:buFont typeface="+mj-lt"/>
              <a:buAutoNum type="arabicPeriod" startAt="9"/>
            </a:pPr>
            <a:r>
              <a:rPr lang="en-US" sz="2200" u="none" strike="noStrike">
                <a:effectLst/>
                <a:ea typeface="Arial" panose="020B0604020202020204" pitchFamily="34" charset="0"/>
              </a:rPr>
              <a:t>The FCC should modify the license application for all </a:t>
            </a:r>
            <a:r>
              <a:rPr lang="en-US" sz="2200">
                <a:ea typeface="Arial" panose="020B0604020202020204" pitchFamily="34" charset="0"/>
              </a:rPr>
              <a:t>public safety</a:t>
            </a:r>
            <a:r>
              <a:rPr lang="en-US" sz="2200" u="none" strike="noStrike">
                <a:effectLst/>
                <a:ea typeface="Arial" panose="020B0604020202020204" pitchFamily="34" charset="0"/>
              </a:rPr>
              <a:t> </a:t>
            </a:r>
            <a:r>
              <a:rPr lang="en-US" sz="2200">
                <a:ea typeface="Arial" panose="020B0604020202020204" pitchFamily="34" charset="0"/>
              </a:rPr>
              <a:t>spectrum</a:t>
            </a:r>
            <a:r>
              <a:rPr lang="en-US" sz="2200" u="none" strike="noStrike">
                <a:effectLst/>
                <a:ea typeface="Arial" panose="020B0604020202020204" pitchFamily="34" charset="0"/>
              </a:rPr>
              <a:t> licenses through the Universal Licensing System to include the following question:</a:t>
            </a:r>
            <a:r>
              <a:rPr lang="en-US" sz="2200">
                <a:ea typeface="Arial" panose="020B0604020202020204" pitchFamily="34" charset="0"/>
              </a:rPr>
              <a:t> </a:t>
            </a:r>
            <a:r>
              <a:rPr lang="en-US" sz="2200" u="none" strike="noStrike">
                <a:effectLst/>
                <a:ea typeface="Arial" panose="020B0604020202020204" pitchFamily="34" charset="0"/>
              </a:rPr>
              <a:t> “Is the applicant diverting 911 fees as currently defined in 47 CFR Part 9 (Yes/No)?”</a:t>
            </a:r>
            <a:r>
              <a:rPr lang="en-US" sz="2200">
                <a:ea typeface="Arial" panose="020B0604020202020204" pitchFamily="34" charset="0"/>
              </a:rPr>
              <a:t> </a:t>
            </a:r>
            <a:endParaRPr lang="en-US" sz="2200" u="none" strike="noStrike">
              <a:effectLst/>
              <a:ea typeface="Arial" panose="020B0604020202020204" pitchFamily="34" charset="0"/>
            </a:endParaRPr>
          </a:p>
          <a:p>
            <a:pPr marL="342900" indent="-342900">
              <a:lnSpc>
                <a:spcPct val="115000"/>
              </a:lnSpc>
              <a:spcBef>
                <a:spcPts val="0"/>
              </a:spcBef>
              <a:spcAft>
                <a:spcPts val="400"/>
              </a:spcAft>
              <a:buSzPct val="125000"/>
              <a:buFont typeface="+mj-lt"/>
              <a:buAutoNum type="arabicPeriod" startAt="9"/>
            </a:pPr>
            <a:r>
              <a:rPr lang="en-US" sz="2200">
                <a:effectLst/>
                <a:ea typeface="Arial" panose="020B0604020202020204" pitchFamily="34" charset="0"/>
              </a:rPr>
              <a:t>Any FCC license applicant that is diverting 911 fees shall not be eligible for </a:t>
            </a:r>
            <a:r>
              <a:rPr lang="en-US" sz="2200">
                <a:ea typeface="Arial" panose="020B0604020202020204" pitchFamily="34" charset="0"/>
              </a:rPr>
              <a:t>public safety</a:t>
            </a:r>
            <a:r>
              <a:rPr lang="en-US" sz="2200">
                <a:effectLst/>
                <a:ea typeface="Arial" panose="020B0604020202020204" pitchFamily="34" charset="0"/>
              </a:rPr>
              <a:t> </a:t>
            </a:r>
            <a:r>
              <a:rPr lang="en-US" sz="2200">
                <a:ea typeface="Arial" panose="020B0604020202020204" pitchFamily="34" charset="0"/>
              </a:rPr>
              <a:t>spectrum</a:t>
            </a:r>
            <a:r>
              <a:rPr lang="en-US" sz="2200">
                <a:effectLst/>
                <a:ea typeface="Arial" panose="020B0604020202020204" pitchFamily="34" charset="0"/>
              </a:rPr>
              <a:t> FCC license renewals, modifications, or new licenses until </a:t>
            </a:r>
            <a:r>
              <a:rPr lang="en-US" sz="2200">
                <a:ea typeface="Arial" panose="020B0604020202020204" pitchFamily="34" charset="0"/>
              </a:rPr>
              <a:t>it has</a:t>
            </a:r>
            <a:r>
              <a:rPr lang="en-US" sz="2200">
                <a:effectLst/>
                <a:ea typeface="Arial" panose="020B0604020202020204" pitchFamily="34" charset="0"/>
              </a:rPr>
              <a:t> provided an approved remediation plan as determined by the FCC.</a:t>
            </a:r>
            <a:r>
              <a:rPr lang="en-US" sz="2200">
                <a:ea typeface="Arial" panose="020B0604020202020204" pitchFamily="34" charset="0"/>
              </a:rPr>
              <a:t> </a:t>
            </a:r>
            <a:r>
              <a:rPr lang="en-US" sz="2200">
                <a:effectLst/>
                <a:ea typeface="Arial" panose="020B0604020202020204" pitchFamily="34" charset="0"/>
              </a:rPr>
              <a:t> The remediation plan process should follow a progressive approach to FCC licensing enforcement actions that allows time for remediation before FCC licenses are impacted.</a:t>
            </a:r>
            <a:endParaRPr lang="en-US" sz="2200" u="none" strike="noStrike">
              <a:effectLst/>
              <a:ea typeface="Arial" panose="020B0604020202020204" pitchFamily="34" charset="0"/>
            </a:endParaRPr>
          </a:p>
          <a:p>
            <a:pPr marL="0" marR="0" lvl="0" indent="0">
              <a:lnSpc>
                <a:spcPct val="115000"/>
              </a:lnSpc>
              <a:spcBef>
                <a:spcPts val="0"/>
              </a:spcBef>
              <a:spcAft>
                <a:spcPts val="0"/>
              </a:spcAft>
              <a:buNone/>
            </a:pPr>
            <a:endParaRPr lang="en-US" sz="1400" u="none" strike="noStrike">
              <a:effectLst/>
              <a:ea typeface="Arial" panose="020B0604020202020204" pitchFamily="34" charset="0"/>
            </a:endParaRPr>
          </a:p>
        </p:txBody>
      </p:sp>
      <p:sp>
        <p:nvSpPr>
          <p:cNvPr id="6" name="Slide Number Placeholder 5">
            <a:extLst>
              <a:ext uri="{FF2B5EF4-FFF2-40B4-BE49-F238E27FC236}">
                <a16:creationId xmlns:a16="http://schemas.microsoft.com/office/drawing/2014/main" id="{80034E71-82AA-4CB0-B78D-31C23C07D07C}"/>
              </a:ext>
            </a:extLst>
          </p:cNvPr>
          <p:cNvSpPr>
            <a:spLocks noGrp="1"/>
          </p:cNvSpPr>
          <p:nvPr>
            <p:ph type="sldNum" sz="quarter" idx="12"/>
          </p:nvPr>
        </p:nvSpPr>
        <p:spPr/>
        <p:txBody>
          <a:bodyPr/>
          <a:lstStyle/>
          <a:p>
            <a:fld id="{5F28C3C5-8BC5-443E-8111-762E94F7AC97}" type="slidenum">
              <a:rPr lang="en-US" smtClean="0"/>
              <a:t>19</a:t>
            </a:fld>
            <a:endParaRPr lang="en-US"/>
          </a:p>
        </p:txBody>
      </p:sp>
      <p:sp>
        <p:nvSpPr>
          <p:cNvPr id="7" name="TextBox 6">
            <a:extLst>
              <a:ext uri="{FF2B5EF4-FFF2-40B4-BE49-F238E27FC236}">
                <a16:creationId xmlns:a16="http://schemas.microsoft.com/office/drawing/2014/main" id="{FAD36B89-0810-4DEA-A9CB-3C0F7796FFAF}"/>
              </a:ext>
            </a:extLst>
          </p:cNvPr>
          <p:cNvSpPr txBox="1"/>
          <p:nvPr/>
        </p:nvSpPr>
        <p:spPr>
          <a:xfrm>
            <a:off x="2567998" y="6049693"/>
            <a:ext cx="9624001" cy="325538"/>
          </a:xfrm>
          <a:prstGeom prst="rect">
            <a:avLst/>
          </a:prstGeom>
          <a:noFill/>
        </p:spPr>
        <p:txBody>
          <a:bodyPr wrap="square" lIns="91440" tIns="45720" rIns="91440" bIns="45720" anchor="t">
            <a:spAutoFit/>
          </a:bodyPr>
          <a:lstStyle/>
          <a:p>
            <a:pPr>
              <a:lnSpc>
                <a:spcPct val="115000"/>
              </a:lnSpc>
            </a:pPr>
            <a:endParaRPr lang="en-US" sz="1400" dirty="0">
              <a:effectLst/>
              <a:ea typeface="Arial" panose="020B0604020202020204" pitchFamily="34" charset="0"/>
            </a:endParaRPr>
          </a:p>
        </p:txBody>
      </p:sp>
    </p:spTree>
    <p:extLst>
      <p:ext uri="{BB962C8B-B14F-4D97-AF65-F5344CB8AC3E}">
        <p14:creationId xmlns:p14="http://schemas.microsoft.com/office/powerpoint/2010/main" val="132160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4966C-B5EF-4619-874F-1DC808F87EE8}"/>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BC7CCF5D-9268-4CE3-A001-C4430EDB2D13}"/>
              </a:ext>
            </a:extLst>
          </p:cNvPr>
          <p:cNvSpPr>
            <a:spLocks noGrp="1"/>
          </p:cNvSpPr>
          <p:nvPr>
            <p:ph idx="1"/>
          </p:nvPr>
        </p:nvSpPr>
        <p:spPr>
          <a:xfrm>
            <a:off x="1484311" y="2315307"/>
            <a:ext cx="10227044" cy="3124201"/>
          </a:xfrm>
        </p:spPr>
        <p:txBody>
          <a:bodyPr>
            <a:noAutofit/>
          </a:bodyPr>
          <a:lstStyle/>
          <a:p>
            <a:pPr marL="0" indent="0">
              <a:buNone/>
            </a:pPr>
            <a:r>
              <a:rPr lang="en-US" sz="3200" b="1"/>
              <a:t>Call to Order</a:t>
            </a:r>
          </a:p>
          <a:p>
            <a:pPr marL="0" indent="0">
              <a:buNone/>
            </a:pPr>
            <a:r>
              <a:rPr lang="en-US" sz="3200" b="1"/>
              <a:t>10:00 AM </a:t>
            </a:r>
            <a:r>
              <a:rPr lang="en-US" sz="3200">
                <a:effectLst/>
                <a:ea typeface="Times New Roman" panose="02020603050405020304" pitchFamily="18" charset="0"/>
              </a:rPr>
              <a:t> John Evanoff</a:t>
            </a:r>
          </a:p>
          <a:p>
            <a:pPr marL="457200" lvl="1" indent="0">
              <a:buNone/>
            </a:pPr>
            <a:r>
              <a:rPr lang="en-US" sz="2800"/>
              <a:t>911 Strike Force Designated Federal Officer</a:t>
            </a:r>
          </a:p>
          <a:p>
            <a:pPr marL="457200" lvl="1" indent="0">
              <a:buNone/>
            </a:pPr>
            <a:r>
              <a:rPr lang="en-US" sz="2800"/>
              <a:t>Chief, Policy and Licensing Division</a:t>
            </a:r>
          </a:p>
          <a:p>
            <a:pPr marL="457200" lvl="1" indent="0">
              <a:buNone/>
            </a:pPr>
            <a:r>
              <a:rPr lang="en-US" sz="2800"/>
              <a:t>Public Safety and Homeland Security Bureau, FCC</a:t>
            </a:r>
          </a:p>
        </p:txBody>
      </p:sp>
      <p:sp>
        <p:nvSpPr>
          <p:cNvPr id="6" name="Slide Number Placeholder 5">
            <a:extLst>
              <a:ext uri="{FF2B5EF4-FFF2-40B4-BE49-F238E27FC236}">
                <a16:creationId xmlns:a16="http://schemas.microsoft.com/office/drawing/2014/main" id="{FB462588-E8D6-42F2-A255-8287F15F0327}"/>
              </a:ext>
            </a:extLst>
          </p:cNvPr>
          <p:cNvSpPr>
            <a:spLocks noGrp="1"/>
          </p:cNvSpPr>
          <p:nvPr>
            <p:ph type="sldNum" sz="quarter" idx="12"/>
          </p:nvPr>
        </p:nvSpPr>
        <p:spPr/>
        <p:txBody>
          <a:bodyPr/>
          <a:lstStyle/>
          <a:p>
            <a:fld id="{5F28C3C5-8BC5-443E-8111-762E94F7AC97}" type="slidenum">
              <a:rPr lang="en-US" smtClean="0"/>
              <a:t>2</a:t>
            </a:fld>
            <a:endParaRPr lang="en-US"/>
          </a:p>
        </p:txBody>
      </p:sp>
    </p:spTree>
    <p:extLst>
      <p:ext uri="{BB962C8B-B14F-4D97-AF65-F5344CB8AC3E}">
        <p14:creationId xmlns:p14="http://schemas.microsoft.com/office/powerpoint/2010/main" val="679852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1" y="685800"/>
            <a:ext cx="10018713" cy="1336183"/>
          </a:xfrm>
        </p:spPr>
        <p:txBody>
          <a:bodyPr/>
          <a:lstStyle/>
          <a:p>
            <a:r>
              <a:rPr lang="en-US" b="1"/>
              <a:t>911 Strike Force</a:t>
            </a:r>
            <a:r>
              <a:rPr lang="en-US"/>
              <a:t> – </a:t>
            </a:r>
            <a:r>
              <a:rPr lang="en-US" b="1"/>
              <a:t>WG 1 </a:t>
            </a:r>
            <a:br>
              <a:rPr lang="en-US" dirty="0"/>
            </a:br>
            <a:r>
              <a:rPr lang="en-US" b="1"/>
              <a:t>Recommendations and Conclusions</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1484310" y="2026317"/>
            <a:ext cx="10018713" cy="4687909"/>
          </a:xfrm>
        </p:spPr>
        <p:txBody>
          <a:bodyPr>
            <a:normAutofit/>
          </a:bodyPr>
          <a:lstStyle/>
          <a:p>
            <a:pPr marL="342900" indent="-342900">
              <a:lnSpc>
                <a:spcPct val="115000"/>
              </a:lnSpc>
              <a:spcBef>
                <a:spcPts val="0"/>
              </a:spcBef>
              <a:spcAft>
                <a:spcPts val="0"/>
              </a:spcAft>
              <a:buSzPct val="125000"/>
              <a:buAutoNum type="arabicPeriod" startAt="13"/>
            </a:pPr>
            <a:r>
              <a:rPr lang="en-US" sz="2000" u="none" strike="noStrike">
                <a:effectLst/>
                <a:ea typeface="Arial" panose="020B0604020202020204" pitchFamily="34" charset="0"/>
              </a:rPr>
              <a:t>The FCC may need to clarify the language in the </a:t>
            </a:r>
            <a:r>
              <a:rPr lang="en-US" sz="2000" i="1">
                <a:ea typeface="Arial" panose="020B0604020202020204" pitchFamily="34" charset="0"/>
              </a:rPr>
              <a:t>911 Fee Diversion Report </a:t>
            </a:r>
            <a:r>
              <a:rPr lang="en-US" sz="2000" i="1" u="none" strike="noStrike">
                <a:effectLst/>
                <a:ea typeface="Arial" panose="020B0604020202020204" pitchFamily="34" charset="0"/>
              </a:rPr>
              <a:t>and Order </a:t>
            </a:r>
            <a:r>
              <a:rPr lang="en-US" sz="2000" u="none" strike="noStrike">
                <a:effectLst/>
                <a:ea typeface="Arial" panose="020B0604020202020204" pitchFamily="34" charset="0"/>
              </a:rPr>
              <a:t>to ensure that the state is not denied FCC applications based on the behavior of local agencies, or vice versa.</a:t>
            </a:r>
            <a:r>
              <a:rPr lang="en-US" sz="2000">
                <a:ea typeface="Arial" panose="020B0604020202020204" pitchFamily="34" charset="0"/>
              </a:rPr>
              <a:t> </a:t>
            </a:r>
            <a:r>
              <a:rPr lang="en-US" sz="2000" u="none" strike="noStrike">
                <a:effectLst/>
                <a:ea typeface="Arial" panose="020B0604020202020204" pitchFamily="34" charset="0"/>
              </a:rPr>
              <a:t> The FCC may also need to determine a start date for this requirement.</a:t>
            </a:r>
            <a:r>
              <a:rPr lang="en-US" sz="2000">
                <a:ea typeface="Arial" panose="020B0604020202020204" pitchFamily="34" charset="0"/>
              </a:rPr>
              <a:t>  The FCC may need to determine an applicable timeframe, i.e., within the last 12 months.</a:t>
            </a:r>
            <a:endParaRPr lang="en-US"/>
          </a:p>
          <a:p>
            <a:pPr marL="342900" indent="-342900">
              <a:lnSpc>
                <a:spcPct val="115000"/>
              </a:lnSpc>
              <a:spcBef>
                <a:spcPts val="0"/>
              </a:spcBef>
              <a:spcAft>
                <a:spcPts val="0"/>
              </a:spcAft>
              <a:buSzPct val="125000"/>
              <a:buFont typeface="+mj-lt"/>
              <a:buAutoNum type="arabicPeriod" startAt="13"/>
            </a:pPr>
            <a:r>
              <a:rPr lang="en-US" sz="2000" u="none" strike="noStrike">
                <a:effectLst/>
                <a:ea typeface="Arial" panose="020B0604020202020204" pitchFamily="34" charset="0"/>
              </a:rPr>
              <a:t>The FCC should direct carriers to include a separate line item for “911 fee” or “911 surcharge” to identify any funds that are collected for 911.</a:t>
            </a:r>
            <a:r>
              <a:rPr lang="en-US" sz="2000">
                <a:ea typeface="Arial" panose="020B0604020202020204" pitchFamily="34" charset="0"/>
              </a:rPr>
              <a:t> </a:t>
            </a:r>
            <a:endParaRPr lang="en-US" sz="2000" u="none" strike="noStrike">
              <a:effectLst/>
              <a:ea typeface="Arial" panose="020B0604020202020204" pitchFamily="34" charset="0"/>
            </a:endParaRPr>
          </a:p>
          <a:p>
            <a:pPr marL="342900" indent="-342900">
              <a:lnSpc>
                <a:spcPct val="115000"/>
              </a:lnSpc>
              <a:spcBef>
                <a:spcPts val="0"/>
              </a:spcBef>
              <a:spcAft>
                <a:spcPts val="0"/>
              </a:spcAft>
              <a:buSzPct val="125000"/>
              <a:buFont typeface="+mj-lt"/>
              <a:buAutoNum type="arabicPeriod" startAt="13"/>
            </a:pPr>
            <a:r>
              <a:rPr lang="en-US" sz="2000" u="none" strike="noStrike">
                <a:effectLst/>
                <a:ea typeface="Arial" panose="020B0604020202020204" pitchFamily="34" charset="0"/>
              </a:rPr>
              <a:t>State and local 911 fee structures should clearly identify the allowable use of 911 fees that align with the final FCC </a:t>
            </a:r>
            <a:r>
              <a:rPr lang="en-US" sz="2000" i="1">
                <a:ea typeface="Arial" panose="020B0604020202020204" pitchFamily="34" charset="0"/>
              </a:rPr>
              <a:t>911 Fee Diversion Report</a:t>
            </a:r>
            <a:r>
              <a:rPr lang="en-US" sz="2000" i="1" u="none" strike="noStrike">
                <a:effectLst/>
                <a:ea typeface="Arial" panose="020B0604020202020204" pitchFamily="34" charset="0"/>
              </a:rPr>
              <a:t> and Order</a:t>
            </a:r>
            <a:r>
              <a:rPr lang="en-US" sz="2000" u="none" strike="noStrike">
                <a:effectLst/>
                <a:ea typeface="Arial" panose="020B0604020202020204" pitchFamily="34" charset="0"/>
              </a:rPr>
              <a:t>.</a:t>
            </a:r>
            <a:r>
              <a:rPr lang="en-US" sz="2000">
                <a:ea typeface="Arial" panose="020B0604020202020204" pitchFamily="34" charset="0"/>
              </a:rPr>
              <a:t> </a:t>
            </a:r>
            <a:r>
              <a:rPr lang="en-US" sz="2000" u="none" strike="noStrike">
                <a:effectLst/>
                <a:ea typeface="Arial" panose="020B0604020202020204" pitchFamily="34" charset="0"/>
              </a:rPr>
              <a:t> Any multi-purpose fee should clearly indicate the breakdown of the fee so that eligible 911 fees can be clearly identified.</a:t>
            </a:r>
            <a:r>
              <a:rPr lang="en-US" sz="2000">
                <a:ea typeface="Arial" panose="020B0604020202020204" pitchFamily="34" charset="0"/>
              </a:rPr>
              <a:t> </a:t>
            </a:r>
            <a:endParaRPr lang="en-US" sz="2000" u="none" strike="noStrike">
              <a:effectLst/>
              <a:ea typeface="Arial" panose="020B0604020202020204" pitchFamily="34" charset="0"/>
            </a:endParaRPr>
          </a:p>
          <a:p>
            <a:pPr marL="457200" indent="-457200">
              <a:lnSpc>
                <a:spcPct val="115000"/>
              </a:lnSpc>
              <a:spcBef>
                <a:spcPts val="0"/>
              </a:spcBef>
              <a:spcAft>
                <a:spcPts val="0"/>
              </a:spcAft>
              <a:buSzPct val="125000"/>
              <a:buFont typeface="+mj-lt"/>
              <a:buAutoNum type="arabicPeriod" startAt="13"/>
            </a:pPr>
            <a:r>
              <a:rPr lang="en-US" sz="2000" u="none" strike="noStrike">
                <a:effectLst/>
                <a:ea typeface="Arial" panose="020B0604020202020204" pitchFamily="34" charset="0"/>
              </a:rPr>
              <a:t> Any state and local 911 funds should be deposited into designated accounts and should be audited to ensure they were used exclusively for eligible 911 expenditures.</a:t>
            </a:r>
          </a:p>
          <a:p>
            <a:pPr marL="457200" marR="0" lvl="0" indent="-457200">
              <a:lnSpc>
                <a:spcPct val="115000"/>
              </a:lnSpc>
              <a:spcBef>
                <a:spcPts val="0"/>
              </a:spcBef>
              <a:spcAft>
                <a:spcPts val="0"/>
              </a:spcAft>
              <a:buFont typeface="+mj-lt"/>
              <a:buAutoNum type="arabicPeriod" startAt="13"/>
            </a:pPr>
            <a:endParaRPr lang="en-US" sz="2000" u="none" strike="noStrike">
              <a:effectLst/>
              <a:ea typeface="Arial" panose="020B0604020202020204" pitchFamily="34" charset="0"/>
            </a:endParaRPr>
          </a:p>
        </p:txBody>
      </p:sp>
      <p:sp>
        <p:nvSpPr>
          <p:cNvPr id="6" name="Slide Number Placeholder 5">
            <a:extLst>
              <a:ext uri="{FF2B5EF4-FFF2-40B4-BE49-F238E27FC236}">
                <a16:creationId xmlns:a16="http://schemas.microsoft.com/office/drawing/2014/main" id="{C1A93F8B-E6EB-433E-B1B9-0575271991DE}"/>
              </a:ext>
            </a:extLst>
          </p:cNvPr>
          <p:cNvSpPr>
            <a:spLocks noGrp="1"/>
          </p:cNvSpPr>
          <p:nvPr>
            <p:ph type="sldNum" sz="quarter" idx="12"/>
          </p:nvPr>
        </p:nvSpPr>
        <p:spPr/>
        <p:txBody>
          <a:bodyPr/>
          <a:lstStyle/>
          <a:p>
            <a:fld id="{5F28C3C5-8BC5-443E-8111-762E94F7AC97}" type="slidenum">
              <a:rPr lang="en-US" smtClean="0"/>
              <a:t>20</a:t>
            </a:fld>
            <a:endParaRPr lang="en-US"/>
          </a:p>
        </p:txBody>
      </p:sp>
    </p:spTree>
    <p:extLst>
      <p:ext uri="{BB962C8B-B14F-4D97-AF65-F5344CB8AC3E}">
        <p14:creationId xmlns:p14="http://schemas.microsoft.com/office/powerpoint/2010/main" val="3015002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1" y="685800"/>
            <a:ext cx="10018713" cy="1336183"/>
          </a:xfrm>
        </p:spPr>
        <p:txBody>
          <a:bodyPr/>
          <a:lstStyle/>
          <a:p>
            <a:r>
              <a:rPr lang="en-US" b="1"/>
              <a:t>911 Strike Force</a:t>
            </a:r>
            <a:r>
              <a:rPr lang="en-US"/>
              <a:t> – </a:t>
            </a:r>
            <a:r>
              <a:rPr lang="en-US" b="1"/>
              <a:t>WG 1 </a:t>
            </a:r>
            <a:br>
              <a:rPr lang="en-US" dirty="0"/>
            </a:br>
            <a:r>
              <a:rPr lang="en-US" b="1"/>
              <a:t>Recommendations and Conclusions</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1484310" y="2170091"/>
            <a:ext cx="10018713" cy="4687909"/>
          </a:xfrm>
        </p:spPr>
        <p:txBody>
          <a:bodyPr anchor="t" anchorCtr="0">
            <a:normAutofit/>
          </a:bodyPr>
          <a:lstStyle/>
          <a:p>
            <a:pPr marL="457200" indent="-457200">
              <a:lnSpc>
                <a:spcPct val="115000"/>
              </a:lnSpc>
              <a:spcBef>
                <a:spcPts val="0"/>
              </a:spcBef>
              <a:spcAft>
                <a:spcPts val="0"/>
              </a:spcAft>
              <a:buSzPct val="125000"/>
              <a:buFont typeface="+mj-lt"/>
              <a:buAutoNum type="arabicPeriod" startAt="17"/>
            </a:pPr>
            <a:r>
              <a:rPr lang="en-US" sz="2200" u="none" strike="noStrike">
                <a:effectLst/>
                <a:ea typeface="Arial" panose="020B0604020202020204" pitchFamily="34" charset="0"/>
              </a:rPr>
              <a:t>State and local authorities should ensure that current statutes, policies, procedures</a:t>
            </a:r>
            <a:r>
              <a:rPr lang="en-US" sz="2200">
                <a:ea typeface="Arial" panose="020B0604020202020204" pitchFamily="34" charset="0"/>
              </a:rPr>
              <a:t>,</a:t>
            </a:r>
            <a:r>
              <a:rPr lang="en-US" sz="2200" u="none" strike="noStrike">
                <a:effectLst/>
                <a:ea typeface="Arial" panose="020B0604020202020204" pitchFamily="34" charset="0"/>
              </a:rPr>
              <a:t> and rules are updated to reflect the final FCC </a:t>
            </a:r>
            <a:r>
              <a:rPr lang="en-US" sz="2200" i="1">
                <a:ea typeface="Arial" panose="020B0604020202020204" pitchFamily="34" charset="0"/>
              </a:rPr>
              <a:t>911 Fee</a:t>
            </a:r>
            <a:r>
              <a:rPr lang="en-US" sz="2200" i="1" u="none" strike="noStrike">
                <a:effectLst/>
                <a:ea typeface="Arial" panose="020B0604020202020204" pitchFamily="34" charset="0"/>
              </a:rPr>
              <a:t> Diversion Report and Order</a:t>
            </a:r>
            <a:r>
              <a:rPr lang="en-US" sz="2200" u="none" strike="noStrike">
                <a:effectLst/>
                <a:ea typeface="Arial" panose="020B0604020202020204" pitchFamily="34" charset="0"/>
              </a:rPr>
              <a:t>.</a:t>
            </a:r>
          </a:p>
          <a:p>
            <a:pPr marL="457200" indent="-457200">
              <a:lnSpc>
                <a:spcPct val="115000"/>
              </a:lnSpc>
              <a:spcBef>
                <a:spcPts val="0"/>
              </a:spcBef>
              <a:spcAft>
                <a:spcPts val="0"/>
              </a:spcAft>
              <a:buSzPct val="125000"/>
              <a:buFont typeface="+mj-lt"/>
              <a:buAutoNum type="arabicPeriod" startAt="17"/>
            </a:pPr>
            <a:r>
              <a:rPr lang="en-US" sz="2200" u="none" strike="noStrike">
                <a:effectLst/>
                <a:ea typeface="Arial" panose="020B0604020202020204" pitchFamily="34" charset="0"/>
              </a:rPr>
              <a:t>The grant process should be reviewed at the state and local level to ensure equitable access to all potential 911 funding sources.</a:t>
            </a:r>
            <a:r>
              <a:rPr lang="en-US" sz="2200">
                <a:ea typeface="Arial" panose="020B0604020202020204" pitchFamily="34" charset="0"/>
              </a:rPr>
              <a:t> </a:t>
            </a:r>
            <a:endParaRPr lang="en-US" sz="2200" u="none" strike="noStrike">
              <a:effectLst/>
              <a:ea typeface="Arial" panose="020B0604020202020204" pitchFamily="34" charset="0"/>
            </a:endParaRPr>
          </a:p>
          <a:p>
            <a:pPr marL="457200" marR="0" lvl="0" indent="-457200">
              <a:lnSpc>
                <a:spcPct val="115000"/>
              </a:lnSpc>
              <a:spcBef>
                <a:spcPts val="0"/>
              </a:spcBef>
              <a:spcAft>
                <a:spcPts val="0"/>
              </a:spcAft>
              <a:buSzPct val="125000"/>
              <a:buFont typeface="+mj-lt"/>
              <a:buAutoNum type="arabicPeriod" startAt="17"/>
            </a:pPr>
            <a:r>
              <a:rPr lang="en-US" sz="2200">
                <a:effectLst/>
                <a:ea typeface="Arial" panose="020B0604020202020204" pitchFamily="34" charset="0"/>
              </a:rPr>
              <a:t>An authorization and appropriation should be adopted to revise the 2018 NG911 Cost Study to ensure adequate funding for the expanded definition</a:t>
            </a:r>
            <a:r>
              <a:rPr lang="en-US" sz="2200">
                <a:ea typeface="Arial" panose="020B0604020202020204" pitchFamily="34" charset="0"/>
              </a:rPr>
              <a:t>.</a:t>
            </a:r>
            <a:endParaRPr lang="en-US" sz="2200" u="none" strike="noStrike">
              <a:effectLst/>
              <a:ea typeface="Arial" panose="020B0604020202020204" pitchFamily="34" charset="0"/>
            </a:endParaRPr>
          </a:p>
        </p:txBody>
      </p:sp>
      <p:sp>
        <p:nvSpPr>
          <p:cNvPr id="6" name="Slide Number Placeholder 5">
            <a:extLst>
              <a:ext uri="{FF2B5EF4-FFF2-40B4-BE49-F238E27FC236}">
                <a16:creationId xmlns:a16="http://schemas.microsoft.com/office/drawing/2014/main" id="{7F94AC03-108F-4617-AF6A-D218DE7EB411}"/>
              </a:ext>
            </a:extLst>
          </p:cNvPr>
          <p:cNvSpPr>
            <a:spLocks noGrp="1"/>
          </p:cNvSpPr>
          <p:nvPr>
            <p:ph type="sldNum" sz="quarter" idx="12"/>
          </p:nvPr>
        </p:nvSpPr>
        <p:spPr/>
        <p:txBody>
          <a:bodyPr/>
          <a:lstStyle/>
          <a:p>
            <a:fld id="{5F28C3C5-8BC5-443E-8111-762E94F7AC97}" type="slidenum">
              <a:rPr lang="en-US" smtClean="0"/>
              <a:t>21</a:t>
            </a:fld>
            <a:endParaRPr lang="en-US"/>
          </a:p>
        </p:txBody>
      </p:sp>
    </p:spTree>
    <p:extLst>
      <p:ext uri="{BB962C8B-B14F-4D97-AF65-F5344CB8AC3E}">
        <p14:creationId xmlns:p14="http://schemas.microsoft.com/office/powerpoint/2010/main" val="418095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1" y="685800"/>
            <a:ext cx="10018713" cy="1336183"/>
          </a:xfrm>
        </p:spPr>
        <p:txBody>
          <a:bodyPr/>
          <a:lstStyle/>
          <a:p>
            <a:r>
              <a:rPr lang="en-US" b="1" dirty="0"/>
              <a:t>911 Strike Force</a:t>
            </a:r>
            <a:r>
              <a:rPr lang="en-US" dirty="0"/>
              <a:t> – </a:t>
            </a:r>
            <a:r>
              <a:rPr lang="en-US" b="1" dirty="0"/>
              <a:t>WG 1 </a:t>
            </a:r>
            <a:br>
              <a:rPr lang="en-US" dirty="0"/>
            </a:br>
            <a:r>
              <a:rPr lang="en-US" b="1"/>
              <a:t>Examples of Eligible Use of 911 fees</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2015252" y="2068306"/>
            <a:ext cx="10018713" cy="4687909"/>
          </a:xfrm>
        </p:spPr>
        <p:txBody>
          <a:bodyPr anchor="t" anchorCtr="0">
            <a:normAutofit lnSpcReduction="10000"/>
          </a:bodyPr>
          <a:lstStyle/>
          <a:p>
            <a:pPr marL="342900" marR="0" lvl="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Legacy 911</a:t>
            </a:r>
          </a:p>
          <a:p>
            <a:pPr marL="342900" marR="0" lvl="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Next Generation 911</a:t>
            </a:r>
          </a:p>
          <a:p>
            <a:pPr marL="342900" marR="0" lvl="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911 </a:t>
            </a:r>
            <a:r>
              <a:rPr lang="en-US" sz="1800">
                <a:ea typeface="Arial" panose="020B0604020202020204" pitchFamily="34" charset="0"/>
              </a:rPr>
              <a:t>Geographic</a:t>
            </a:r>
            <a:r>
              <a:rPr lang="en-US" sz="1800" u="none" strike="noStrike">
                <a:effectLst/>
                <a:ea typeface="Arial" panose="020B0604020202020204" pitchFamily="34" charset="0"/>
              </a:rPr>
              <a:t> Information Systems</a:t>
            </a:r>
          </a:p>
          <a:p>
            <a:pPr marL="342900" marR="0" lvl="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Cybersecurity for 911 and PSAP operations</a:t>
            </a:r>
          </a:p>
          <a:p>
            <a:pPr marL="342900" marR="0" lvl="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Equipment and services used in the PSAP/ECC for Emergency Notification Systems</a:t>
            </a:r>
          </a:p>
          <a:p>
            <a:pPr marL="342900" marR="0" lvl="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Communication systems to include Land Mobile Radio (LMR), and any communication systems that directly </a:t>
            </a:r>
            <a:r>
              <a:rPr lang="en-US" sz="1800">
                <a:ea typeface="Arial" panose="020B0604020202020204" pitchFamily="34" charset="0"/>
              </a:rPr>
              <a:t>support</a:t>
            </a:r>
            <a:r>
              <a:rPr lang="en-US" sz="1800" u="none" strike="noStrike">
                <a:effectLst/>
                <a:ea typeface="Arial" panose="020B0604020202020204" pitchFamily="34" charset="0"/>
              </a:rPr>
              <a:t> the exchange of information between the PSAP/ECC and the first responder</a:t>
            </a:r>
          </a:p>
          <a:p>
            <a:pPr marL="342900" marR="0" lvl="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Call Processing Equipment (CPE), also known as Customer Premise Equipment or Call Handling Equipment (CHE)</a:t>
            </a:r>
          </a:p>
          <a:p>
            <a:pPr marL="342900" marR="0" lvl="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Computer Aided Dispatch (CAD)</a:t>
            </a:r>
          </a:p>
          <a:p>
            <a:pPr marL="342900" indent="-342900">
              <a:lnSpc>
                <a:spcPct val="115000"/>
              </a:lnSpc>
              <a:spcBef>
                <a:spcPts val="0"/>
              </a:spcBef>
              <a:spcAft>
                <a:spcPts val="0"/>
              </a:spcAft>
              <a:buFont typeface="Arial" panose="020B0604020202020204" pitchFamily="34" charset="0"/>
              <a:buChar char="●"/>
            </a:pPr>
            <a:r>
              <a:rPr lang="en-US" sz="1800">
                <a:ea typeface="Arial" panose="020B0604020202020204" pitchFamily="34" charset="0"/>
              </a:rPr>
              <a:t>Protocol-based </a:t>
            </a:r>
            <a:r>
              <a:rPr lang="en-US" sz="1800" u="none" strike="noStrike">
                <a:effectLst/>
                <a:ea typeface="Arial" panose="020B0604020202020204" pitchFamily="34" charset="0"/>
              </a:rPr>
              <a:t>caller interrogation systems</a:t>
            </a:r>
            <a:r>
              <a:rPr lang="en-US" sz="1800">
                <a:ea typeface="Arial" panose="020B0604020202020204" pitchFamily="34" charset="0"/>
              </a:rPr>
              <a:t> </a:t>
            </a:r>
            <a:endParaRPr lang="en-US" sz="1800" u="none" strike="noStrike">
              <a:effectLst/>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Legacy and Next Generation 911 system analytics</a:t>
            </a:r>
          </a:p>
          <a:p>
            <a:pPr marL="34290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Training of Public Safety Communications Officials as allowed in the </a:t>
            </a:r>
            <a:r>
              <a:rPr lang="en-US" sz="1800" i="1">
                <a:ea typeface="Arial" panose="020B0604020202020204" pitchFamily="34" charset="0"/>
              </a:rPr>
              <a:t>911 Fee Diversion Report</a:t>
            </a:r>
            <a:r>
              <a:rPr lang="en-US" sz="1800" i="1" u="none" strike="noStrike">
                <a:effectLst/>
                <a:ea typeface="Arial" panose="020B0604020202020204" pitchFamily="34" charset="0"/>
              </a:rPr>
              <a:t> and Order</a:t>
            </a:r>
            <a:endParaRPr lang="en-US" sz="1800" u="none" strike="noStrike">
              <a:effectLst/>
              <a:ea typeface="Arial" panose="020B0604020202020204" pitchFamily="34" charset="0"/>
            </a:endParaRPr>
          </a:p>
          <a:p>
            <a:pPr marL="342900" indent="-342900">
              <a:lnSpc>
                <a:spcPct val="115000"/>
              </a:lnSpc>
              <a:spcBef>
                <a:spcPts val="0"/>
              </a:spcBef>
              <a:spcAft>
                <a:spcPts val="0"/>
              </a:spcAft>
              <a:buFont typeface="Arial" panose="020B0604020202020204" pitchFamily="34" charset="0"/>
              <a:buChar char="●"/>
            </a:pPr>
            <a:r>
              <a:rPr lang="en-US" sz="1800" u="none" strike="noStrike">
                <a:effectLst/>
                <a:ea typeface="Arial" panose="020B0604020202020204" pitchFamily="34" charset="0"/>
              </a:rPr>
              <a:t>Any other costs allowed in the </a:t>
            </a:r>
            <a:r>
              <a:rPr lang="en-US" sz="1800" i="1">
                <a:ea typeface="Arial" panose="020B0604020202020204" pitchFamily="34" charset="0"/>
              </a:rPr>
              <a:t>911 Fee Diversion Report</a:t>
            </a:r>
            <a:r>
              <a:rPr lang="en-US" sz="1800" i="1" u="none" strike="noStrike">
                <a:effectLst/>
                <a:ea typeface="Arial" panose="020B0604020202020204" pitchFamily="34" charset="0"/>
              </a:rPr>
              <a:t> and Order</a:t>
            </a:r>
          </a:p>
          <a:p>
            <a:pPr marL="0" marR="0">
              <a:lnSpc>
                <a:spcPct val="115000"/>
              </a:lnSpc>
              <a:spcBef>
                <a:spcPts val="0"/>
              </a:spcBef>
              <a:spcAft>
                <a:spcPts val="0"/>
              </a:spcAft>
            </a:pPr>
            <a:endParaRPr lang="en-US" sz="1800">
              <a:effectLst/>
              <a:ea typeface="Arial" panose="020B0604020202020204" pitchFamily="34" charset="0"/>
            </a:endParaRPr>
          </a:p>
        </p:txBody>
      </p:sp>
      <p:sp>
        <p:nvSpPr>
          <p:cNvPr id="6" name="Slide Number Placeholder 5">
            <a:extLst>
              <a:ext uri="{FF2B5EF4-FFF2-40B4-BE49-F238E27FC236}">
                <a16:creationId xmlns:a16="http://schemas.microsoft.com/office/drawing/2014/main" id="{56F0D443-E0A8-4C2E-A1DB-850D389DEB90}"/>
              </a:ext>
            </a:extLst>
          </p:cNvPr>
          <p:cNvSpPr>
            <a:spLocks noGrp="1"/>
          </p:cNvSpPr>
          <p:nvPr>
            <p:ph type="sldNum" sz="quarter" idx="12"/>
          </p:nvPr>
        </p:nvSpPr>
        <p:spPr/>
        <p:txBody>
          <a:bodyPr/>
          <a:lstStyle/>
          <a:p>
            <a:fld id="{5F28C3C5-8BC5-443E-8111-762E94F7AC97}" type="slidenum">
              <a:rPr lang="en-US" smtClean="0"/>
              <a:t>22</a:t>
            </a:fld>
            <a:endParaRPr lang="en-US"/>
          </a:p>
        </p:txBody>
      </p:sp>
    </p:spTree>
    <p:extLst>
      <p:ext uri="{BB962C8B-B14F-4D97-AF65-F5344CB8AC3E}">
        <p14:creationId xmlns:p14="http://schemas.microsoft.com/office/powerpoint/2010/main" val="26729865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1" y="685800"/>
            <a:ext cx="10018713" cy="1336183"/>
          </a:xfrm>
        </p:spPr>
        <p:txBody>
          <a:bodyPr/>
          <a:lstStyle/>
          <a:p>
            <a:r>
              <a:rPr lang="en-US" b="1" dirty="0"/>
              <a:t>911 Strike Force</a:t>
            </a:r>
            <a:r>
              <a:rPr lang="en-US" dirty="0"/>
              <a:t> – </a:t>
            </a:r>
            <a:r>
              <a:rPr lang="en-US" b="1" dirty="0"/>
              <a:t>WG 1 </a:t>
            </a:r>
            <a:br>
              <a:rPr lang="en-US" dirty="0"/>
            </a:br>
            <a:r>
              <a:rPr lang="en-US" b="1"/>
              <a:t>Examples of Ineligible Use of 911 fees</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1484310" y="2170091"/>
            <a:ext cx="10018713" cy="4687909"/>
          </a:xfrm>
        </p:spPr>
        <p:txBody>
          <a:bodyPr anchor="t" anchorCtr="0">
            <a:normAutofit fontScale="92500" lnSpcReduction="10000"/>
          </a:bodyPr>
          <a:lstStyle/>
          <a:p>
            <a:pPr marL="342900" marR="0" lvl="0" indent="-342900">
              <a:lnSpc>
                <a:spcPct val="115000"/>
              </a:lnSpc>
              <a:spcBef>
                <a:spcPts val="0"/>
              </a:spcBef>
              <a:spcAft>
                <a:spcPts val="0"/>
              </a:spcAft>
              <a:buFont typeface="Arial" panose="020B0604020202020204" pitchFamily="34" charset="0"/>
              <a:buChar char="●"/>
            </a:pPr>
            <a:r>
              <a:rPr lang="en-US" u="none" strike="noStrike">
                <a:effectLst/>
                <a:ea typeface="Arial" panose="020B0604020202020204" pitchFamily="34" charset="0"/>
              </a:rPr>
              <a:t>Commercial communication systems (such as </a:t>
            </a:r>
            <a:r>
              <a:rPr lang="en-US">
                <a:ea typeface="Arial" panose="020B0604020202020204" pitchFamily="34" charset="0"/>
              </a:rPr>
              <a:t>funding for </a:t>
            </a:r>
            <a:r>
              <a:rPr lang="en-US">
                <a:effectLst/>
                <a:ea typeface="Arial" panose="020B0604020202020204" pitchFamily="34" charset="0"/>
              </a:rPr>
              <a:t>telecommunications providers to supply commercial telecommunications services or to subsidize commercial wireless towers) because they are </a:t>
            </a:r>
            <a:r>
              <a:rPr lang="en-US" u="none" strike="noStrike">
                <a:effectLst/>
                <a:ea typeface="Arial" panose="020B0604020202020204" pitchFamily="34" charset="0"/>
              </a:rPr>
              <a:t>before the entry point to the 911 system </a:t>
            </a:r>
          </a:p>
          <a:p>
            <a:pPr marL="342900" marR="0" lvl="0" indent="-342900">
              <a:lnSpc>
                <a:spcPct val="115000"/>
              </a:lnSpc>
              <a:spcBef>
                <a:spcPts val="0"/>
              </a:spcBef>
              <a:spcAft>
                <a:spcPts val="0"/>
              </a:spcAft>
              <a:buFont typeface="Arial" panose="020B0604020202020204" pitchFamily="34" charset="0"/>
              <a:buChar char="●"/>
            </a:pPr>
            <a:r>
              <a:rPr lang="en-US" u="none" strike="noStrike">
                <a:effectLst/>
                <a:ea typeface="Arial" panose="020B0604020202020204" pitchFamily="34" charset="0"/>
              </a:rPr>
              <a:t>LMR assets that support jail and prison operations because these systems are not directly supporting the delivery of data and information between the 911 request for assistance and the first responder</a:t>
            </a:r>
          </a:p>
          <a:p>
            <a:pPr marL="342900" marR="0" lvl="0" indent="-342900">
              <a:lnSpc>
                <a:spcPct val="115000"/>
              </a:lnSpc>
              <a:spcBef>
                <a:spcPts val="0"/>
              </a:spcBef>
              <a:spcAft>
                <a:spcPts val="0"/>
              </a:spcAft>
              <a:buFont typeface="Arial" panose="020B0604020202020204" pitchFamily="34" charset="0"/>
              <a:buChar char="●"/>
            </a:pPr>
            <a:r>
              <a:rPr lang="en-US" u="none" strike="noStrike">
                <a:effectLst/>
                <a:ea typeface="Arial" panose="020B0604020202020204" pitchFamily="34" charset="0"/>
              </a:rPr>
              <a:t>Subscriber units for </a:t>
            </a:r>
            <a:r>
              <a:rPr lang="en-US">
                <a:ea typeface="Arial" panose="020B0604020202020204" pitchFamily="34" charset="0"/>
              </a:rPr>
              <a:t>Department</a:t>
            </a:r>
            <a:r>
              <a:rPr lang="en-US" u="none" strike="noStrike">
                <a:effectLst/>
                <a:ea typeface="Arial" panose="020B0604020202020204" pitchFamily="34" charset="0"/>
              </a:rPr>
              <a:t> of </a:t>
            </a:r>
            <a:r>
              <a:rPr lang="en-US">
                <a:ea typeface="Arial" panose="020B0604020202020204" pitchFamily="34" charset="0"/>
              </a:rPr>
              <a:t>Transportation</a:t>
            </a:r>
            <a:r>
              <a:rPr lang="en-US" u="none" strike="noStrike">
                <a:effectLst/>
                <a:ea typeface="Arial" panose="020B0604020202020204" pitchFamily="34" charset="0"/>
              </a:rPr>
              <a:t>, emergency managers, and other entities that are not directly supporting the delivery of data and information between the 911 request for assistance and the first responder</a:t>
            </a:r>
          </a:p>
          <a:p>
            <a:pPr marL="342900" marR="0" lvl="0" indent="-342900">
              <a:lnSpc>
                <a:spcPct val="115000"/>
              </a:lnSpc>
              <a:spcBef>
                <a:spcPts val="0"/>
              </a:spcBef>
              <a:spcAft>
                <a:spcPts val="0"/>
              </a:spcAft>
              <a:buFont typeface="Arial" panose="020B0604020202020204" pitchFamily="34" charset="0"/>
              <a:buChar char="●"/>
            </a:pPr>
            <a:r>
              <a:rPr lang="en-US" u="none" strike="noStrike">
                <a:effectLst/>
                <a:ea typeface="Arial" panose="020B0604020202020204" pitchFamily="34" charset="0"/>
              </a:rPr>
              <a:t>LTE subscription plans that do not directly support delivery of data and information between the 911 request for assistance and the first responder</a:t>
            </a:r>
          </a:p>
          <a:p>
            <a:pPr marL="0" marR="0" lvl="0" indent="0">
              <a:lnSpc>
                <a:spcPct val="115000"/>
              </a:lnSpc>
              <a:spcBef>
                <a:spcPts val="0"/>
              </a:spcBef>
              <a:spcAft>
                <a:spcPts val="0"/>
              </a:spcAft>
              <a:buNone/>
            </a:pPr>
            <a:endParaRPr lang="en-US" u="none" strike="noStrike">
              <a:effectLst/>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endParaRPr lang="en-US" u="none" strike="noStrike">
              <a:effectLst/>
              <a:ea typeface="Arial" panose="020B0604020202020204" pitchFamily="34" charset="0"/>
            </a:endParaRPr>
          </a:p>
          <a:p>
            <a:pPr marL="0" marR="0">
              <a:lnSpc>
                <a:spcPct val="115000"/>
              </a:lnSpc>
              <a:spcBef>
                <a:spcPts val="0"/>
              </a:spcBef>
              <a:spcAft>
                <a:spcPts val="0"/>
              </a:spcAft>
            </a:pPr>
            <a:endParaRPr lang="en-US">
              <a:effectLst/>
              <a:ea typeface="Arial" panose="020B0604020202020204" pitchFamily="34" charset="0"/>
            </a:endParaRPr>
          </a:p>
        </p:txBody>
      </p:sp>
      <p:sp>
        <p:nvSpPr>
          <p:cNvPr id="6" name="Slide Number Placeholder 5">
            <a:extLst>
              <a:ext uri="{FF2B5EF4-FFF2-40B4-BE49-F238E27FC236}">
                <a16:creationId xmlns:a16="http://schemas.microsoft.com/office/drawing/2014/main" id="{A8AB6269-0F07-48DC-8958-BA5CC32D3528}"/>
              </a:ext>
            </a:extLst>
          </p:cNvPr>
          <p:cNvSpPr>
            <a:spLocks noGrp="1"/>
          </p:cNvSpPr>
          <p:nvPr>
            <p:ph type="sldNum" sz="quarter" idx="12"/>
          </p:nvPr>
        </p:nvSpPr>
        <p:spPr/>
        <p:txBody>
          <a:bodyPr/>
          <a:lstStyle/>
          <a:p>
            <a:fld id="{5F28C3C5-8BC5-443E-8111-762E94F7AC97}" type="slidenum">
              <a:rPr lang="en-US" smtClean="0"/>
              <a:t>23</a:t>
            </a:fld>
            <a:endParaRPr lang="en-US"/>
          </a:p>
        </p:txBody>
      </p:sp>
    </p:spTree>
    <p:extLst>
      <p:ext uri="{BB962C8B-B14F-4D97-AF65-F5344CB8AC3E}">
        <p14:creationId xmlns:p14="http://schemas.microsoft.com/office/powerpoint/2010/main" val="5562155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 – WG 1</a:t>
            </a:r>
            <a:br>
              <a:rPr lang="en-US" b="1"/>
            </a:br>
            <a:r>
              <a:rPr lang="en-US" b="1"/>
              <a:t>Implications of a Broader Fee Structure</a:t>
            </a:r>
          </a:p>
        </p:txBody>
      </p:sp>
      <p:sp>
        <p:nvSpPr>
          <p:cNvPr id="6" name="Rectangle 3">
            <a:extLst>
              <a:ext uri="{FF2B5EF4-FFF2-40B4-BE49-F238E27FC236}">
                <a16:creationId xmlns:a16="http://schemas.microsoft.com/office/drawing/2014/main" id="{94BE9945-02A6-42EA-BC46-37470D279015}"/>
              </a:ext>
            </a:extLst>
          </p:cNvPr>
          <p:cNvSpPr>
            <a:spLocks noGrp="1" noChangeArrowheads="1"/>
          </p:cNvSpPr>
          <p:nvPr>
            <p:ph idx="1"/>
          </p:nvPr>
        </p:nvSpPr>
        <p:spPr bwMode="auto">
          <a:xfrm>
            <a:off x="1484313" y="2275734"/>
            <a:ext cx="10374132" cy="3955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a:lnSpc>
                <a:spcPct val="115000"/>
              </a:lnSpc>
              <a:spcBef>
                <a:spcPts val="0"/>
              </a:spcBef>
              <a:spcAft>
                <a:spcPts val="0"/>
              </a:spcAft>
              <a:buFont typeface="Arial" panose="020B0604020202020204" pitchFamily="34" charset="0"/>
              <a:buChar char="●"/>
            </a:pPr>
            <a:r>
              <a:rPr lang="en-US" altLang="en-US" sz="2000">
                <a:latin typeface="+mn-lt"/>
              </a:rPr>
              <a:t>Differences between local/state statutes and the FCC </a:t>
            </a:r>
            <a:r>
              <a:rPr lang="en-US" altLang="en-US" sz="2000" i="1">
                <a:latin typeface="+mn-lt"/>
              </a:rPr>
              <a:t>911 Fee Diversion Report and Order </a:t>
            </a:r>
            <a:r>
              <a:rPr lang="en-US" altLang="en-US" sz="2000">
                <a:latin typeface="+mn-lt"/>
              </a:rPr>
              <a:t>may make some states or agencies fee diverters and some fee diverting states or agencies may no longer be fee diverters without doing anything different </a:t>
            </a:r>
          </a:p>
          <a:p>
            <a:pPr marL="342900" indent="-342900">
              <a:lnSpc>
                <a:spcPct val="115000"/>
              </a:lnSpc>
              <a:spcBef>
                <a:spcPts val="0"/>
              </a:spcBef>
              <a:spcAft>
                <a:spcPts val="0"/>
              </a:spcAft>
              <a:buFont typeface="Arial" panose="020B0604020202020204" pitchFamily="34" charset="0"/>
              <a:buChar char="●"/>
            </a:pPr>
            <a:r>
              <a:rPr lang="en-US" sz="2000">
                <a:latin typeface="+mn-lt"/>
              </a:rPr>
              <a:t>Because the recommendation will be viewed as an expansion for some state and local authorities, there will be the need to ensure that statutes, policies, procedures, and rules are updated to reflect the funding needs of the state and local authority</a:t>
            </a:r>
          </a:p>
          <a:p>
            <a:pPr marL="342900" indent="-342900">
              <a:lnSpc>
                <a:spcPct val="115000"/>
              </a:lnSpc>
              <a:spcBef>
                <a:spcPts val="0"/>
              </a:spcBef>
              <a:spcAft>
                <a:spcPts val="0"/>
              </a:spcAft>
              <a:buFont typeface="Arial" panose="020B0604020202020204" pitchFamily="34" charset="0"/>
              <a:buChar char="●"/>
            </a:pPr>
            <a:r>
              <a:rPr lang="en-US" sz="2000">
                <a:latin typeface="+mn-lt"/>
              </a:rPr>
              <a:t>States and local agencies can adopt guidelines for the eligible use of 911 fees that are more restrictive than the federal definition, but not less restrictive</a:t>
            </a:r>
          </a:p>
          <a:p>
            <a:pPr marL="342900" indent="-342900">
              <a:lnSpc>
                <a:spcPct val="115000"/>
              </a:lnSpc>
              <a:spcBef>
                <a:spcPts val="0"/>
              </a:spcBef>
              <a:spcAft>
                <a:spcPts val="0"/>
              </a:spcAft>
              <a:buFont typeface="Arial" panose="020B0604020202020204" pitchFamily="34" charset="0"/>
              <a:buChar char="●"/>
            </a:pPr>
            <a:r>
              <a:rPr lang="en-US" sz="2000">
                <a:latin typeface="+mn-lt"/>
              </a:rPr>
              <a:t>For states and local agencies that have a stricter definition today, the addition of eligible costs without increasing 911 funding overall may reduce funding available for costs specific to the upgrade and operation of PSAPs/ECCs for many jurisdictions</a:t>
            </a:r>
          </a:p>
        </p:txBody>
      </p:sp>
      <p:sp>
        <p:nvSpPr>
          <p:cNvPr id="5" name="Slide Number Placeholder 4">
            <a:extLst>
              <a:ext uri="{FF2B5EF4-FFF2-40B4-BE49-F238E27FC236}">
                <a16:creationId xmlns:a16="http://schemas.microsoft.com/office/drawing/2014/main" id="{71BAE1A1-D9A8-498B-8CAB-2DFBA6628CB0}"/>
              </a:ext>
            </a:extLst>
          </p:cNvPr>
          <p:cNvSpPr>
            <a:spLocks noGrp="1"/>
          </p:cNvSpPr>
          <p:nvPr>
            <p:ph type="sldNum" sz="quarter" idx="12"/>
          </p:nvPr>
        </p:nvSpPr>
        <p:spPr/>
        <p:txBody>
          <a:bodyPr/>
          <a:lstStyle/>
          <a:p>
            <a:fld id="{5F28C3C5-8BC5-443E-8111-762E94F7AC97}" type="slidenum">
              <a:rPr lang="en-US" smtClean="0"/>
              <a:t>24</a:t>
            </a:fld>
            <a:endParaRPr lang="en-US"/>
          </a:p>
        </p:txBody>
      </p:sp>
    </p:spTree>
    <p:extLst>
      <p:ext uri="{BB962C8B-B14F-4D97-AF65-F5344CB8AC3E}">
        <p14:creationId xmlns:p14="http://schemas.microsoft.com/office/powerpoint/2010/main" val="684082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 – WG 1</a:t>
            </a:r>
            <a:br>
              <a:rPr lang="en-US" b="1"/>
            </a:br>
            <a:r>
              <a:rPr lang="en-US" b="1"/>
              <a:t>Implications of a Broader Fee Structure</a:t>
            </a:r>
          </a:p>
        </p:txBody>
      </p:sp>
      <p:sp>
        <p:nvSpPr>
          <p:cNvPr id="6" name="Rectangle 3">
            <a:extLst>
              <a:ext uri="{FF2B5EF4-FFF2-40B4-BE49-F238E27FC236}">
                <a16:creationId xmlns:a16="http://schemas.microsoft.com/office/drawing/2014/main" id="{94BE9945-02A6-42EA-BC46-37470D279015}"/>
              </a:ext>
            </a:extLst>
          </p:cNvPr>
          <p:cNvSpPr>
            <a:spLocks noGrp="1" noChangeArrowheads="1"/>
          </p:cNvSpPr>
          <p:nvPr>
            <p:ph idx="1"/>
          </p:nvPr>
        </p:nvSpPr>
        <p:spPr bwMode="auto">
          <a:xfrm>
            <a:off x="1484313" y="2571168"/>
            <a:ext cx="10374132" cy="3364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indent="-342900">
              <a:lnSpc>
                <a:spcPct val="105000"/>
              </a:lnSpc>
              <a:spcBef>
                <a:spcPts val="0"/>
              </a:spcBef>
              <a:spcAft>
                <a:spcPts val="0"/>
              </a:spcAft>
              <a:buFont typeface="Arial" panose="020B0604020202020204" pitchFamily="34" charset="0"/>
              <a:buChar char="●"/>
            </a:pPr>
            <a:r>
              <a:rPr lang="en-US" sz="2000" u="none" strike="noStrike">
                <a:effectLst/>
                <a:latin typeface="+mn-lt"/>
                <a:ea typeface="Arial" panose="020B0604020202020204" pitchFamily="34" charset="0"/>
              </a:rPr>
              <a:t>The successful adoption of the definition is dependent</a:t>
            </a:r>
            <a:r>
              <a:rPr lang="en-US" sz="2000" u="none" strike="noStrike" dirty="0">
                <a:solidFill>
                  <a:srgbClr val="C00000"/>
                </a:solidFill>
                <a:effectLst/>
                <a:latin typeface="+mn-lt"/>
                <a:ea typeface="Arial" panose="020B0604020202020204" pitchFamily="34" charset="0"/>
              </a:rPr>
              <a:t> </a:t>
            </a:r>
            <a:r>
              <a:rPr lang="en-US" sz="2000" u="none" strike="noStrike">
                <a:effectLst/>
                <a:latin typeface="+mn-lt"/>
                <a:ea typeface="Arial" panose="020B0604020202020204" pitchFamily="34" charset="0"/>
              </a:rPr>
              <a:t>upon equitable access to all funding sources for emergency communications, by both 911 agencies and first responder agencies.</a:t>
            </a:r>
            <a:r>
              <a:rPr lang="en-US" sz="2000">
                <a:latin typeface="+mn-lt"/>
                <a:ea typeface="Arial" panose="020B0604020202020204" pitchFamily="34" charset="0"/>
              </a:rPr>
              <a:t> </a:t>
            </a:r>
            <a:r>
              <a:rPr lang="en-US" sz="2000" u="none" strike="noStrike">
                <a:effectLst/>
                <a:latin typeface="+mn-lt"/>
                <a:ea typeface="Arial" panose="020B0604020202020204" pitchFamily="34" charset="0"/>
              </a:rPr>
              <a:t> Currently, many of the funding sources for emergency communications (such as those listed in SAFECOM Guidance on Emergency Communications Grants) exclude 911 as an eligible use of funds.</a:t>
            </a:r>
            <a:r>
              <a:rPr lang="en-US" sz="2000">
                <a:latin typeface="+mn-lt"/>
                <a:ea typeface="Arial" panose="020B0604020202020204" pitchFamily="34" charset="0"/>
              </a:rPr>
              <a:t> </a:t>
            </a:r>
            <a:r>
              <a:rPr lang="en-US" sz="2000" u="none" strike="noStrike">
                <a:effectLst/>
                <a:latin typeface="+mn-lt"/>
                <a:ea typeface="Arial" panose="020B0604020202020204" pitchFamily="34" charset="0"/>
              </a:rPr>
              <a:t> If funding programs are not expanded and additional funding is not secured, 911 agencies (that manage 911 fees in most jurisdictions) will likely be challenged to financially and administratively support additional equipment and service without additional funds to cover these costs</a:t>
            </a:r>
            <a:r>
              <a:rPr lang="en-US" sz="2000">
                <a:latin typeface="+mn-lt"/>
                <a:ea typeface="Arial" panose="020B0604020202020204" pitchFamily="34" charset="0"/>
              </a:rPr>
              <a:t>.</a:t>
            </a:r>
            <a:endParaRPr lang="en-US" sz="2000" u="none" strike="noStrike">
              <a:effectLst/>
              <a:latin typeface="+mn-lt"/>
              <a:ea typeface="Arial" panose="020B0604020202020204" pitchFamily="34" charset="0"/>
            </a:endParaRPr>
          </a:p>
          <a:p>
            <a:pPr marL="342900" indent="-342900">
              <a:lnSpc>
                <a:spcPct val="115000"/>
              </a:lnSpc>
              <a:spcBef>
                <a:spcPts val="0"/>
              </a:spcBef>
              <a:spcAft>
                <a:spcPts val="0"/>
              </a:spcAft>
              <a:buFont typeface="Arial" panose="020B0604020202020204" pitchFamily="34" charset="0"/>
              <a:buChar char="●"/>
            </a:pPr>
            <a:r>
              <a:rPr lang="en-US" sz="2000" u="none" strike="noStrike">
                <a:effectLst/>
                <a:latin typeface="+mn-lt"/>
                <a:ea typeface="Arial" panose="020B0604020202020204" pitchFamily="34" charset="0"/>
              </a:rPr>
              <a:t>FirstNet is legally and contractually precluded from using any of its funds for 911 related costs.</a:t>
            </a:r>
            <a:r>
              <a:rPr lang="en-US" sz="2000">
                <a:latin typeface="+mn-lt"/>
                <a:ea typeface="Arial" panose="020B0604020202020204" pitchFamily="34" charset="0"/>
              </a:rPr>
              <a:t> </a:t>
            </a:r>
            <a:r>
              <a:rPr lang="en-US" sz="2000" u="none" strike="noStrike">
                <a:effectLst/>
                <a:latin typeface="+mn-lt"/>
                <a:ea typeface="Arial" panose="020B0604020202020204" pitchFamily="34" charset="0"/>
              </a:rPr>
              <a:t> The lack of a similarly exclusive funding source for 911 poses a significant equity issue</a:t>
            </a:r>
            <a:r>
              <a:rPr lang="en-US" sz="2000">
                <a:latin typeface="+mn-lt"/>
                <a:ea typeface="Arial" panose="020B0604020202020204" pitchFamily="34" charset="0"/>
              </a:rPr>
              <a:t>.</a:t>
            </a:r>
            <a:endParaRPr lang="en-US" sz="2000" u="none" strike="noStrike">
              <a:effectLst/>
              <a:latin typeface="+mn-lt"/>
              <a:ea typeface="Arial" panose="020B0604020202020204" pitchFamily="34" charset="0"/>
            </a:endParaRPr>
          </a:p>
        </p:txBody>
      </p:sp>
      <p:sp>
        <p:nvSpPr>
          <p:cNvPr id="5" name="Slide Number Placeholder 4">
            <a:extLst>
              <a:ext uri="{FF2B5EF4-FFF2-40B4-BE49-F238E27FC236}">
                <a16:creationId xmlns:a16="http://schemas.microsoft.com/office/drawing/2014/main" id="{82AB1A6C-A0B1-4E1D-AC93-4283A13FEA11}"/>
              </a:ext>
            </a:extLst>
          </p:cNvPr>
          <p:cNvSpPr>
            <a:spLocks noGrp="1"/>
          </p:cNvSpPr>
          <p:nvPr>
            <p:ph type="sldNum" sz="quarter" idx="12"/>
          </p:nvPr>
        </p:nvSpPr>
        <p:spPr/>
        <p:txBody>
          <a:bodyPr/>
          <a:lstStyle/>
          <a:p>
            <a:fld id="{5F28C3C5-8BC5-443E-8111-762E94F7AC97}" type="slidenum">
              <a:rPr lang="en-US" smtClean="0"/>
              <a:t>25</a:t>
            </a:fld>
            <a:endParaRPr lang="en-US"/>
          </a:p>
        </p:txBody>
      </p:sp>
    </p:spTree>
    <p:extLst>
      <p:ext uri="{BB962C8B-B14F-4D97-AF65-F5344CB8AC3E}">
        <p14:creationId xmlns:p14="http://schemas.microsoft.com/office/powerpoint/2010/main" val="640791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 – WG 1</a:t>
            </a:r>
            <a:br>
              <a:rPr lang="en-US" b="1"/>
            </a:br>
            <a:r>
              <a:rPr lang="en-US" b="1"/>
              <a:t>Implications of a Broader Fee Structure</a:t>
            </a:r>
          </a:p>
        </p:txBody>
      </p:sp>
      <p:sp>
        <p:nvSpPr>
          <p:cNvPr id="6" name="Rectangle 3">
            <a:extLst>
              <a:ext uri="{FF2B5EF4-FFF2-40B4-BE49-F238E27FC236}">
                <a16:creationId xmlns:a16="http://schemas.microsoft.com/office/drawing/2014/main" id="{94BE9945-02A6-42EA-BC46-37470D279015}"/>
              </a:ext>
            </a:extLst>
          </p:cNvPr>
          <p:cNvSpPr>
            <a:spLocks noGrp="1" noChangeArrowheads="1"/>
          </p:cNvSpPr>
          <p:nvPr>
            <p:ph idx="1"/>
          </p:nvPr>
        </p:nvSpPr>
        <p:spPr bwMode="auto">
          <a:xfrm>
            <a:off x="1484313" y="2452705"/>
            <a:ext cx="10374132" cy="36016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nSpc>
                <a:spcPct val="115000"/>
              </a:lnSpc>
              <a:spcBef>
                <a:spcPts val="0"/>
              </a:spcBef>
              <a:spcAft>
                <a:spcPts val="0"/>
              </a:spcAft>
              <a:buFont typeface="Arial" panose="020B0604020202020204" pitchFamily="34" charset="0"/>
              <a:buChar char="●"/>
            </a:pPr>
            <a:r>
              <a:rPr lang="en-US" sz="2000" u="none" strike="noStrike">
                <a:effectLst/>
                <a:latin typeface="+mn-lt"/>
                <a:ea typeface="Arial" panose="020B0604020202020204" pitchFamily="34" charset="0"/>
              </a:rPr>
              <a:t>Based on the proposed definition, LTE connections used to support CAD or deliver 911 data between the NG911 core services and the PSAP would be eligible expenses</a:t>
            </a:r>
            <a:r>
              <a:rPr lang="en-US" sz="2000">
                <a:latin typeface="+mn-lt"/>
                <a:ea typeface="Arial" panose="020B0604020202020204" pitchFamily="34" charset="0"/>
              </a:rPr>
              <a:t>.</a:t>
            </a:r>
            <a:endParaRPr lang="en-US" sz="2000" u="none" strike="noStrike">
              <a:effectLst/>
              <a:latin typeface="+mn-lt"/>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2000" u="none" strike="noStrike">
                <a:effectLst/>
                <a:latin typeface="+mn-lt"/>
                <a:ea typeface="Arial" panose="020B0604020202020204" pitchFamily="34" charset="0"/>
              </a:rPr>
              <a:t>Many state and local jurisdictions may seek increased 911 fees to cover the additional costs associated with the broadened definition</a:t>
            </a:r>
            <a:r>
              <a:rPr lang="en-US" sz="2000">
                <a:latin typeface="+mn-lt"/>
                <a:ea typeface="Arial" panose="020B0604020202020204" pitchFamily="34" charset="0"/>
              </a:rPr>
              <a:t>.</a:t>
            </a:r>
            <a:endParaRPr lang="en-US" sz="2000" u="none" strike="noStrike">
              <a:effectLst/>
              <a:latin typeface="+mn-lt"/>
              <a:ea typeface="Arial" panose="020B0604020202020204" pitchFamily="34" charset="0"/>
            </a:endParaRPr>
          </a:p>
          <a:p>
            <a:pPr marL="342900" indent="-342900">
              <a:lnSpc>
                <a:spcPct val="115000"/>
              </a:lnSpc>
              <a:spcBef>
                <a:spcPts val="0"/>
              </a:spcBef>
              <a:spcAft>
                <a:spcPts val="0"/>
              </a:spcAft>
              <a:buFont typeface="Arial" panose="020B0604020202020204" pitchFamily="34" charset="0"/>
              <a:buChar char="●"/>
            </a:pPr>
            <a:r>
              <a:rPr lang="en-US" sz="2000" u="none" strike="noStrike">
                <a:effectLst/>
                <a:latin typeface="+mn-lt"/>
                <a:ea typeface="Arial" panose="020B0604020202020204" pitchFamily="34" charset="0"/>
              </a:rPr>
              <a:t>The NG911 Cost Study, delivered to Congress in 2018, did not include the items in the broader definition.</a:t>
            </a:r>
            <a:r>
              <a:rPr lang="en-US" sz="2000">
                <a:latin typeface="+mn-lt"/>
                <a:ea typeface="Arial" panose="020B0604020202020204" pitchFamily="34" charset="0"/>
              </a:rPr>
              <a:t> </a:t>
            </a:r>
            <a:r>
              <a:rPr lang="en-US" sz="2000" u="none" strike="noStrike">
                <a:effectLst/>
                <a:latin typeface="+mn-lt"/>
                <a:ea typeface="Arial" panose="020B0604020202020204" pitchFamily="34" charset="0"/>
              </a:rPr>
              <a:t> The estimate of $9-12 billion for the national upgrade of the nation’s 911 system in the 2018 report will be inadequate to cover these additional costs</a:t>
            </a:r>
            <a:r>
              <a:rPr lang="en-US" sz="2000">
                <a:latin typeface="+mn-lt"/>
                <a:ea typeface="Arial" panose="020B0604020202020204" pitchFamily="34" charset="0"/>
              </a:rPr>
              <a:t>.</a:t>
            </a:r>
            <a:endParaRPr lang="en-US" sz="2000" u="none" strike="noStrike">
              <a:effectLst/>
              <a:latin typeface="+mn-lt"/>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2000" u="none" strike="noStrike">
                <a:effectLst/>
                <a:latin typeface="+mn-lt"/>
                <a:ea typeface="Arial" panose="020B0604020202020204" pitchFamily="34" charset="0"/>
              </a:rPr>
              <a:t>The broader definition may invite interpretation to include additional components of the communication system used by emergency responders in the field, beyond radio networks and equipment</a:t>
            </a:r>
            <a:r>
              <a:rPr lang="en-US" sz="2000">
                <a:latin typeface="+mn-lt"/>
                <a:ea typeface="Arial" panose="020B0604020202020204" pitchFamily="34" charset="0"/>
              </a:rPr>
              <a:t>.</a:t>
            </a:r>
            <a:endParaRPr lang="en-US" sz="2000" u="none" strike="noStrike">
              <a:effectLst/>
              <a:latin typeface="+mn-lt"/>
              <a:ea typeface="Arial" panose="020B0604020202020204" pitchFamily="34" charset="0"/>
            </a:endParaRPr>
          </a:p>
        </p:txBody>
      </p:sp>
      <p:sp>
        <p:nvSpPr>
          <p:cNvPr id="5" name="Slide Number Placeholder 4">
            <a:extLst>
              <a:ext uri="{FF2B5EF4-FFF2-40B4-BE49-F238E27FC236}">
                <a16:creationId xmlns:a16="http://schemas.microsoft.com/office/drawing/2014/main" id="{CD6E2A15-1361-49F1-A8B9-C0CF1AE1EB53}"/>
              </a:ext>
            </a:extLst>
          </p:cNvPr>
          <p:cNvSpPr>
            <a:spLocks noGrp="1"/>
          </p:cNvSpPr>
          <p:nvPr>
            <p:ph type="sldNum" sz="quarter" idx="12"/>
          </p:nvPr>
        </p:nvSpPr>
        <p:spPr/>
        <p:txBody>
          <a:bodyPr/>
          <a:lstStyle/>
          <a:p>
            <a:fld id="{5F28C3C5-8BC5-443E-8111-762E94F7AC97}" type="slidenum">
              <a:rPr lang="en-US" smtClean="0"/>
              <a:t>26</a:t>
            </a:fld>
            <a:endParaRPr lang="en-US"/>
          </a:p>
        </p:txBody>
      </p:sp>
    </p:spTree>
    <p:extLst>
      <p:ext uri="{BB962C8B-B14F-4D97-AF65-F5344CB8AC3E}">
        <p14:creationId xmlns:p14="http://schemas.microsoft.com/office/powerpoint/2010/main" val="1964198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E7880-E8D3-4CD1-BB41-05CB5244AD4D}"/>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F273DD0E-9355-4CE1-8B24-A389D9795582}"/>
              </a:ext>
            </a:extLst>
          </p:cNvPr>
          <p:cNvSpPr>
            <a:spLocks noGrp="1"/>
          </p:cNvSpPr>
          <p:nvPr>
            <p:ph idx="1"/>
          </p:nvPr>
        </p:nvSpPr>
        <p:spPr/>
        <p:txBody>
          <a:bodyPr/>
          <a:lstStyle/>
          <a:p>
            <a:pPr marL="0" indent="0" algn="ctr">
              <a:buNone/>
            </a:pPr>
            <a:r>
              <a:rPr lang="en-US" sz="4000" b="1"/>
              <a:t>Working Group 2</a:t>
            </a:r>
            <a:endParaRPr lang="en-US"/>
          </a:p>
          <a:p>
            <a:pPr marL="0" indent="0" algn="ctr">
              <a:buNone/>
            </a:pPr>
            <a:r>
              <a:rPr lang="en-US" sz="4000"/>
              <a:t>Whether Criminal Penalties Would Further Prevent 911 Fee Diversion</a:t>
            </a:r>
          </a:p>
        </p:txBody>
      </p:sp>
      <p:sp>
        <p:nvSpPr>
          <p:cNvPr id="6" name="Slide Number Placeholder 5">
            <a:extLst>
              <a:ext uri="{FF2B5EF4-FFF2-40B4-BE49-F238E27FC236}">
                <a16:creationId xmlns:a16="http://schemas.microsoft.com/office/drawing/2014/main" id="{D594C414-5AF0-4935-849C-99FD269C9552}"/>
              </a:ext>
            </a:extLst>
          </p:cNvPr>
          <p:cNvSpPr>
            <a:spLocks noGrp="1"/>
          </p:cNvSpPr>
          <p:nvPr>
            <p:ph type="sldNum" sz="quarter" idx="12"/>
          </p:nvPr>
        </p:nvSpPr>
        <p:spPr/>
        <p:txBody>
          <a:bodyPr/>
          <a:lstStyle/>
          <a:p>
            <a:fld id="{5F28C3C5-8BC5-443E-8111-762E94F7AC97}" type="slidenum">
              <a:rPr lang="en-US" smtClean="0"/>
              <a:t>27</a:t>
            </a:fld>
            <a:endParaRPr lang="en-US"/>
          </a:p>
        </p:txBody>
      </p:sp>
    </p:spTree>
    <p:extLst>
      <p:ext uri="{BB962C8B-B14F-4D97-AF65-F5344CB8AC3E}">
        <p14:creationId xmlns:p14="http://schemas.microsoft.com/office/powerpoint/2010/main" val="21285230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a:xfrm>
            <a:off x="1484311" y="685800"/>
            <a:ext cx="10018713" cy="1413271"/>
          </a:xfrm>
        </p:spPr>
        <p:txBody>
          <a:bodyPr/>
          <a:lstStyle/>
          <a:p>
            <a:r>
              <a:rPr lang="en-US" b="1"/>
              <a:t>911 Strike Force</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2115342" y="1489004"/>
            <a:ext cx="9387682" cy="4698490"/>
          </a:xfrm>
        </p:spPr>
        <p:txBody>
          <a:bodyPr numCol="2">
            <a:normAutofit/>
          </a:bodyPr>
          <a:lstStyle/>
          <a:p>
            <a:pPr marL="0" indent="0" algn="ctr" fontAlgn="base">
              <a:buNone/>
            </a:pPr>
            <a:endParaRPr lang="en-US" b="1"/>
          </a:p>
          <a:p>
            <a:pPr marL="0" indent="0" fontAlgn="base">
              <a:buNone/>
            </a:pPr>
            <a:r>
              <a:rPr lang="en-US" b="1">
                <a:ea typeface="+mn-lt"/>
                <a:cs typeface="+mn-lt"/>
              </a:rPr>
              <a:t>Members of Working Group 2</a:t>
            </a:r>
            <a:endParaRPr lang="en-US"/>
          </a:p>
          <a:p>
            <a:pPr>
              <a:buClr>
                <a:srgbClr val="1287C3"/>
              </a:buClr>
            </a:pPr>
            <a:r>
              <a:rPr lang="en-US"/>
              <a:t>Richard Bradford, Chair</a:t>
            </a:r>
          </a:p>
          <a:p>
            <a:pPr>
              <a:buClr>
                <a:srgbClr val="1287C3"/>
              </a:buClr>
            </a:pPr>
            <a:r>
              <a:rPr lang="en-US"/>
              <a:t>Thaddeus Johnson, Vice-Chair</a:t>
            </a:r>
          </a:p>
          <a:p>
            <a:pPr fontAlgn="base"/>
            <a:r>
              <a:rPr lang="en-US"/>
              <a:t>Lance Terry</a:t>
            </a:r>
          </a:p>
          <a:p>
            <a:pPr fontAlgn="base"/>
            <a:r>
              <a:rPr lang="en-US"/>
              <a:t>Cindy Barbera-Brelle</a:t>
            </a:r>
          </a:p>
          <a:p>
            <a:pPr fontAlgn="base"/>
            <a:r>
              <a:rPr lang="en-US"/>
              <a:t>Sheriff Shaun Golden</a:t>
            </a:r>
          </a:p>
          <a:p>
            <a:pPr fontAlgn="base"/>
            <a:r>
              <a:rPr lang="en-US"/>
              <a:t>Jeffrey Jelinski</a:t>
            </a:r>
          </a:p>
          <a:p>
            <a:pPr fontAlgn="base"/>
            <a:r>
              <a:rPr lang="en-US"/>
              <a:t>Patricia Coates</a:t>
            </a:r>
          </a:p>
        </p:txBody>
      </p:sp>
      <p:sp>
        <p:nvSpPr>
          <p:cNvPr id="6" name="Slide Number Placeholder 5">
            <a:extLst>
              <a:ext uri="{FF2B5EF4-FFF2-40B4-BE49-F238E27FC236}">
                <a16:creationId xmlns:a16="http://schemas.microsoft.com/office/drawing/2014/main" id="{01DEF423-10B0-4060-AD44-914750C3B0BD}"/>
              </a:ext>
            </a:extLst>
          </p:cNvPr>
          <p:cNvSpPr>
            <a:spLocks noGrp="1"/>
          </p:cNvSpPr>
          <p:nvPr>
            <p:ph type="sldNum" sz="quarter" idx="12"/>
          </p:nvPr>
        </p:nvSpPr>
        <p:spPr/>
        <p:txBody>
          <a:bodyPr/>
          <a:lstStyle/>
          <a:p>
            <a:fld id="{5F28C3C5-8BC5-443E-8111-762E94F7AC97}" type="slidenum">
              <a:rPr lang="en-US" smtClean="0"/>
              <a:t>28</a:t>
            </a:fld>
            <a:endParaRPr lang="en-US"/>
          </a:p>
        </p:txBody>
      </p:sp>
    </p:spTree>
    <p:extLst>
      <p:ext uri="{BB962C8B-B14F-4D97-AF65-F5344CB8AC3E}">
        <p14:creationId xmlns:p14="http://schemas.microsoft.com/office/powerpoint/2010/main" val="9181833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 – WG 2</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666999"/>
            <a:ext cx="10018713" cy="4132944"/>
          </a:xfrm>
        </p:spPr>
        <p:txBody>
          <a:bodyPr>
            <a:normAutofit/>
          </a:bodyPr>
          <a:lstStyle/>
          <a:p>
            <a:pPr marL="0" indent="0" fontAlgn="base">
              <a:buNone/>
            </a:pPr>
            <a:r>
              <a:rPr lang="en-US" b="1"/>
              <a:t>Materials, Sources, and References:</a:t>
            </a:r>
          </a:p>
          <a:p>
            <a:pPr marL="0" indent="0" fontAlgn="base">
              <a:buNone/>
            </a:pPr>
            <a:r>
              <a:rPr lang="en-US"/>
              <a:t>WG 2 relied upon the FCC </a:t>
            </a:r>
            <a:r>
              <a:rPr lang="en-US" i="1"/>
              <a:t>911 Fee Diversion Report and Order</a:t>
            </a:r>
            <a:r>
              <a:rPr lang="en-US"/>
              <a:t>, the NPRM and comments filed, past FCC Annual Reports to Congress on 911 fee diversion and states’ questionnaire responses.</a:t>
            </a:r>
          </a:p>
          <a:p>
            <a:pPr marL="0" indent="0" fontAlgn="base">
              <a:buNone/>
            </a:pPr>
            <a:r>
              <a:rPr lang="en-US"/>
              <a:t>WG 2 reviewed diverting states’ legislation and publicly available information relating to 911 fee diversion.</a:t>
            </a:r>
          </a:p>
          <a:p>
            <a:pPr marL="0" indent="0" fontAlgn="base">
              <a:buNone/>
            </a:pPr>
            <a:r>
              <a:rPr lang="en-US"/>
              <a:t>WG 2 reviewed materials published by the FCC Enforcement Bureau.</a:t>
            </a:r>
          </a:p>
          <a:p>
            <a:pPr marL="0" lvl="0" indent="0" fontAlgn="base">
              <a:buNone/>
            </a:pPr>
            <a:endParaRPr lang="en-US" b="1"/>
          </a:p>
          <a:p>
            <a:pPr marL="0" indent="0">
              <a:buNone/>
            </a:pPr>
            <a:endParaRPr lang="en-US"/>
          </a:p>
        </p:txBody>
      </p:sp>
      <p:sp>
        <p:nvSpPr>
          <p:cNvPr id="6" name="Slide Number Placeholder 5">
            <a:extLst>
              <a:ext uri="{FF2B5EF4-FFF2-40B4-BE49-F238E27FC236}">
                <a16:creationId xmlns:a16="http://schemas.microsoft.com/office/drawing/2014/main" id="{9D0C2A13-51D5-45F8-8A97-FE61C405DA41}"/>
              </a:ext>
            </a:extLst>
          </p:cNvPr>
          <p:cNvSpPr>
            <a:spLocks noGrp="1"/>
          </p:cNvSpPr>
          <p:nvPr>
            <p:ph type="sldNum" sz="quarter" idx="12"/>
          </p:nvPr>
        </p:nvSpPr>
        <p:spPr/>
        <p:txBody>
          <a:bodyPr/>
          <a:lstStyle/>
          <a:p>
            <a:fld id="{5F28C3C5-8BC5-443E-8111-762E94F7AC97}" type="slidenum">
              <a:rPr lang="en-US" smtClean="0"/>
              <a:t>29</a:t>
            </a:fld>
            <a:endParaRPr lang="en-US"/>
          </a:p>
        </p:txBody>
      </p:sp>
    </p:spTree>
    <p:extLst>
      <p:ext uri="{BB962C8B-B14F-4D97-AF65-F5344CB8AC3E}">
        <p14:creationId xmlns:p14="http://schemas.microsoft.com/office/powerpoint/2010/main" val="2715701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4966C-B5EF-4619-874F-1DC808F87EE8}"/>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BC7CCF5D-9268-4CE3-A001-C4430EDB2D13}"/>
              </a:ext>
            </a:extLst>
          </p:cNvPr>
          <p:cNvSpPr>
            <a:spLocks noGrp="1"/>
          </p:cNvSpPr>
          <p:nvPr>
            <p:ph idx="1"/>
          </p:nvPr>
        </p:nvSpPr>
        <p:spPr>
          <a:xfrm>
            <a:off x="1484311" y="2499945"/>
            <a:ext cx="10227044" cy="3124201"/>
          </a:xfrm>
        </p:spPr>
        <p:txBody>
          <a:bodyPr>
            <a:normAutofit/>
          </a:bodyPr>
          <a:lstStyle/>
          <a:p>
            <a:pPr marL="0" indent="0">
              <a:buNone/>
            </a:pPr>
            <a:r>
              <a:rPr lang="en-US" sz="3200" b="1"/>
              <a:t>Agenda</a:t>
            </a:r>
          </a:p>
          <a:p>
            <a:pPr marL="0" indent="0">
              <a:buNone/>
            </a:pPr>
            <a:r>
              <a:rPr lang="en-US" sz="3200" b="1"/>
              <a:t>10:05 – 10:10 AM </a:t>
            </a:r>
            <a:r>
              <a:rPr lang="en-US" sz="3200">
                <a:effectLst/>
                <a:ea typeface="Times New Roman" panose="02020603050405020304" pitchFamily="18" charset="0"/>
              </a:rPr>
              <a:t> Welcome and Opening Remarks by</a:t>
            </a:r>
          </a:p>
          <a:p>
            <a:pPr marL="0" indent="0">
              <a:buNone/>
            </a:pPr>
            <a:r>
              <a:rPr lang="en-US" sz="3200">
                <a:effectLst/>
                <a:ea typeface="Times New Roman" panose="02020603050405020304" pitchFamily="18" charset="0"/>
              </a:rPr>
              <a:t>Lisa M. Fowlkes, Chief, Public Safety and Homeland Security Bureau, FCC</a:t>
            </a:r>
          </a:p>
        </p:txBody>
      </p:sp>
      <p:sp>
        <p:nvSpPr>
          <p:cNvPr id="6" name="Slide Number Placeholder 5">
            <a:extLst>
              <a:ext uri="{FF2B5EF4-FFF2-40B4-BE49-F238E27FC236}">
                <a16:creationId xmlns:a16="http://schemas.microsoft.com/office/drawing/2014/main" id="{0FF69088-7FEF-4CE3-B14E-B4A059B42046}"/>
              </a:ext>
            </a:extLst>
          </p:cNvPr>
          <p:cNvSpPr>
            <a:spLocks noGrp="1"/>
          </p:cNvSpPr>
          <p:nvPr>
            <p:ph type="sldNum" sz="quarter" idx="12"/>
          </p:nvPr>
        </p:nvSpPr>
        <p:spPr/>
        <p:txBody>
          <a:bodyPr/>
          <a:lstStyle/>
          <a:p>
            <a:fld id="{5F28C3C5-8BC5-443E-8111-762E94F7AC97}" type="slidenum">
              <a:rPr lang="en-US" smtClean="0"/>
              <a:t>3</a:t>
            </a:fld>
            <a:endParaRPr lang="en-US"/>
          </a:p>
        </p:txBody>
      </p:sp>
    </p:spTree>
    <p:extLst>
      <p:ext uri="{BB962C8B-B14F-4D97-AF65-F5344CB8AC3E}">
        <p14:creationId xmlns:p14="http://schemas.microsoft.com/office/powerpoint/2010/main" val="20493138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 – WG 2</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666999"/>
            <a:ext cx="10018713" cy="4132944"/>
          </a:xfrm>
        </p:spPr>
        <p:txBody>
          <a:bodyPr>
            <a:normAutofit/>
          </a:bodyPr>
          <a:lstStyle/>
          <a:p>
            <a:pPr marL="0" indent="0" fontAlgn="base">
              <a:buNone/>
            </a:pPr>
            <a:r>
              <a:rPr lang="en-US" b="1"/>
              <a:t>General findings:</a:t>
            </a:r>
          </a:p>
          <a:p>
            <a:pPr marL="0" indent="0" fontAlgn="base">
              <a:buNone/>
            </a:pPr>
            <a:r>
              <a:rPr lang="en-US"/>
              <a:t>State legislators are the primary actors diverting 911 fees.  Diverter states have reported their reliance upon state laws in annual questionnaire responses filed with the FCC.</a:t>
            </a:r>
          </a:p>
          <a:p>
            <a:pPr marL="0" indent="0" fontAlgn="base">
              <a:buNone/>
            </a:pPr>
            <a:r>
              <a:rPr lang="en-US"/>
              <a:t>Most PSAPs are operated by local governments.</a:t>
            </a:r>
          </a:p>
          <a:p>
            <a:pPr marL="0" indent="0" fontAlgn="base">
              <a:buNone/>
            </a:pPr>
            <a:r>
              <a:rPr lang="en-US"/>
              <a:t>States typically regard 911 fees as state funds subject to control by the states. </a:t>
            </a:r>
          </a:p>
          <a:p>
            <a:pPr marL="0" lvl="0" indent="0" fontAlgn="base">
              <a:buNone/>
            </a:pPr>
            <a:endParaRPr lang="en-US" b="1"/>
          </a:p>
          <a:p>
            <a:pPr marL="0" indent="0">
              <a:buNone/>
            </a:pPr>
            <a:endParaRPr lang="en-US"/>
          </a:p>
        </p:txBody>
      </p:sp>
      <p:sp>
        <p:nvSpPr>
          <p:cNvPr id="6" name="Slide Number Placeholder 5">
            <a:extLst>
              <a:ext uri="{FF2B5EF4-FFF2-40B4-BE49-F238E27FC236}">
                <a16:creationId xmlns:a16="http://schemas.microsoft.com/office/drawing/2014/main" id="{9772E030-C709-44D8-B938-D33CEC69A4AE}"/>
              </a:ext>
            </a:extLst>
          </p:cNvPr>
          <p:cNvSpPr>
            <a:spLocks noGrp="1"/>
          </p:cNvSpPr>
          <p:nvPr>
            <p:ph type="sldNum" sz="quarter" idx="12"/>
          </p:nvPr>
        </p:nvSpPr>
        <p:spPr/>
        <p:txBody>
          <a:bodyPr/>
          <a:lstStyle/>
          <a:p>
            <a:fld id="{5F28C3C5-8BC5-443E-8111-762E94F7AC97}" type="slidenum">
              <a:rPr lang="en-US" smtClean="0"/>
              <a:t>30</a:t>
            </a:fld>
            <a:endParaRPr lang="en-US"/>
          </a:p>
        </p:txBody>
      </p:sp>
    </p:spTree>
    <p:extLst>
      <p:ext uri="{BB962C8B-B14F-4D97-AF65-F5344CB8AC3E}">
        <p14:creationId xmlns:p14="http://schemas.microsoft.com/office/powerpoint/2010/main" val="12299649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 – WG 2</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666999"/>
            <a:ext cx="10018713" cy="4132944"/>
          </a:xfrm>
        </p:spPr>
        <p:txBody>
          <a:bodyPr>
            <a:normAutofit/>
          </a:bodyPr>
          <a:lstStyle/>
          <a:p>
            <a:pPr marL="0" indent="0" fontAlgn="base">
              <a:buNone/>
            </a:pPr>
            <a:r>
              <a:rPr lang="en-US" b="1"/>
              <a:t>General conclusions:</a:t>
            </a:r>
          </a:p>
          <a:p>
            <a:pPr marL="0" indent="0" fontAlgn="base">
              <a:buNone/>
            </a:pPr>
            <a:r>
              <a:rPr lang="en-US"/>
              <a:t>WG 2 concluded that Congress’s changes coupled with the FCC’s new rules should end 911 fee diversion.</a:t>
            </a:r>
          </a:p>
          <a:p>
            <a:pPr marL="0" indent="0" fontAlgn="base">
              <a:buNone/>
            </a:pPr>
            <a:r>
              <a:rPr lang="en-US"/>
              <a:t>WG 2 concluded that some form of criminal penalty may assist to further prevent diversion of 911 fees.  WG 2 also concluded that any penalty should be limited to imposition of monetary fines or forfeitures.</a:t>
            </a:r>
          </a:p>
          <a:p>
            <a:pPr marL="0" lvl="0" indent="0" fontAlgn="base">
              <a:buNone/>
            </a:pPr>
            <a:endParaRPr lang="en-US" b="1"/>
          </a:p>
          <a:p>
            <a:pPr marL="0" indent="0">
              <a:buNone/>
            </a:pPr>
            <a:endParaRPr lang="en-US"/>
          </a:p>
        </p:txBody>
      </p:sp>
      <p:sp>
        <p:nvSpPr>
          <p:cNvPr id="6" name="Slide Number Placeholder 5">
            <a:extLst>
              <a:ext uri="{FF2B5EF4-FFF2-40B4-BE49-F238E27FC236}">
                <a16:creationId xmlns:a16="http://schemas.microsoft.com/office/drawing/2014/main" id="{5764072F-D299-4FDC-A120-7E646D29A45C}"/>
              </a:ext>
            </a:extLst>
          </p:cNvPr>
          <p:cNvSpPr>
            <a:spLocks noGrp="1"/>
          </p:cNvSpPr>
          <p:nvPr>
            <p:ph type="sldNum" sz="quarter" idx="12"/>
          </p:nvPr>
        </p:nvSpPr>
        <p:spPr/>
        <p:txBody>
          <a:bodyPr/>
          <a:lstStyle/>
          <a:p>
            <a:fld id="{5F28C3C5-8BC5-443E-8111-762E94F7AC97}" type="slidenum">
              <a:rPr lang="en-US" smtClean="0"/>
              <a:t>31</a:t>
            </a:fld>
            <a:endParaRPr lang="en-US"/>
          </a:p>
        </p:txBody>
      </p:sp>
    </p:spTree>
    <p:extLst>
      <p:ext uri="{BB962C8B-B14F-4D97-AF65-F5344CB8AC3E}">
        <p14:creationId xmlns:p14="http://schemas.microsoft.com/office/powerpoint/2010/main" val="2169907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 – WG 2</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666999"/>
            <a:ext cx="10018713" cy="4132944"/>
          </a:xfrm>
        </p:spPr>
        <p:txBody>
          <a:bodyPr>
            <a:normAutofit/>
          </a:bodyPr>
          <a:lstStyle/>
          <a:p>
            <a:pPr marL="0" indent="0" fontAlgn="base">
              <a:buNone/>
            </a:pPr>
            <a:r>
              <a:rPr lang="en-US" b="1"/>
              <a:t>General conclusions:</a:t>
            </a:r>
          </a:p>
          <a:p>
            <a:pPr marL="0" indent="0" fontAlgn="base">
              <a:buNone/>
            </a:pPr>
            <a:r>
              <a:rPr lang="en-US"/>
              <a:t>Identifying fee diversion as a criminal act, thereby identifying public officials as having criminal intent, may create additional challenges to end 911 fee diversion.</a:t>
            </a:r>
          </a:p>
          <a:p>
            <a:pPr marL="0" indent="0" fontAlgn="base">
              <a:buNone/>
            </a:pPr>
            <a:r>
              <a:rPr lang="en-US"/>
              <a:t>There is no expectation or recommendation that legislators, public officials, or any other natural persons, are to be prosecuted or incarcerated. </a:t>
            </a:r>
          </a:p>
          <a:p>
            <a:pPr marL="0" lvl="0" indent="0" fontAlgn="base">
              <a:buNone/>
            </a:pPr>
            <a:endParaRPr lang="en-US" b="1"/>
          </a:p>
          <a:p>
            <a:pPr marL="0" indent="0">
              <a:buNone/>
            </a:pPr>
            <a:endParaRPr lang="en-US"/>
          </a:p>
        </p:txBody>
      </p:sp>
      <p:sp>
        <p:nvSpPr>
          <p:cNvPr id="6" name="Slide Number Placeholder 5">
            <a:extLst>
              <a:ext uri="{FF2B5EF4-FFF2-40B4-BE49-F238E27FC236}">
                <a16:creationId xmlns:a16="http://schemas.microsoft.com/office/drawing/2014/main" id="{195EF282-4142-4B5F-9836-6B44F90D1119}"/>
              </a:ext>
            </a:extLst>
          </p:cNvPr>
          <p:cNvSpPr>
            <a:spLocks noGrp="1"/>
          </p:cNvSpPr>
          <p:nvPr>
            <p:ph type="sldNum" sz="quarter" idx="12"/>
          </p:nvPr>
        </p:nvSpPr>
        <p:spPr/>
        <p:txBody>
          <a:bodyPr/>
          <a:lstStyle/>
          <a:p>
            <a:fld id="{5F28C3C5-8BC5-443E-8111-762E94F7AC97}" type="slidenum">
              <a:rPr lang="en-US" smtClean="0"/>
              <a:t>32</a:t>
            </a:fld>
            <a:endParaRPr lang="en-US"/>
          </a:p>
        </p:txBody>
      </p:sp>
    </p:spTree>
    <p:extLst>
      <p:ext uri="{BB962C8B-B14F-4D97-AF65-F5344CB8AC3E}">
        <p14:creationId xmlns:p14="http://schemas.microsoft.com/office/powerpoint/2010/main" val="39308690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 – WG 2</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666999"/>
            <a:ext cx="10018713" cy="4132944"/>
          </a:xfrm>
        </p:spPr>
        <p:txBody>
          <a:bodyPr>
            <a:normAutofit/>
          </a:bodyPr>
          <a:lstStyle/>
          <a:p>
            <a:pPr marL="0" indent="0" fontAlgn="base">
              <a:buNone/>
            </a:pPr>
            <a:r>
              <a:rPr lang="en-US" b="1"/>
              <a:t>General conclusions:</a:t>
            </a:r>
          </a:p>
          <a:p>
            <a:pPr marL="0" indent="0" fontAlgn="base">
              <a:buNone/>
            </a:pPr>
            <a:r>
              <a:rPr lang="en-US"/>
              <a:t>WG 2 recognizes that some penalties, such as suspension or denial of licenses, may have negative impacts on entities, and citizens, who have no hand in diverting 911 fees.</a:t>
            </a:r>
          </a:p>
          <a:p>
            <a:pPr marL="0" indent="0" fontAlgn="base">
              <a:buNone/>
            </a:pPr>
            <a:r>
              <a:rPr lang="en-US"/>
              <a:t>WG 2 debated penalties impacting licenses throughout its work.  Consensus was achieved by recognizing and recommending lesser penalties in a series of escalating enforcement actions. </a:t>
            </a:r>
          </a:p>
          <a:p>
            <a:pPr marL="0" lvl="0" indent="0" fontAlgn="base">
              <a:buNone/>
            </a:pPr>
            <a:endParaRPr lang="en-US" b="1"/>
          </a:p>
          <a:p>
            <a:pPr marL="0" indent="0">
              <a:buNone/>
            </a:pPr>
            <a:endParaRPr lang="en-US"/>
          </a:p>
        </p:txBody>
      </p:sp>
      <p:sp>
        <p:nvSpPr>
          <p:cNvPr id="6" name="Slide Number Placeholder 5">
            <a:extLst>
              <a:ext uri="{FF2B5EF4-FFF2-40B4-BE49-F238E27FC236}">
                <a16:creationId xmlns:a16="http://schemas.microsoft.com/office/drawing/2014/main" id="{00F45FE0-9329-427E-A7C4-7A132F4A1ACC}"/>
              </a:ext>
            </a:extLst>
          </p:cNvPr>
          <p:cNvSpPr>
            <a:spLocks noGrp="1"/>
          </p:cNvSpPr>
          <p:nvPr>
            <p:ph type="sldNum" sz="quarter" idx="12"/>
          </p:nvPr>
        </p:nvSpPr>
        <p:spPr/>
        <p:txBody>
          <a:bodyPr/>
          <a:lstStyle/>
          <a:p>
            <a:fld id="{5F28C3C5-8BC5-443E-8111-762E94F7AC97}" type="slidenum">
              <a:rPr lang="en-US" smtClean="0"/>
              <a:t>33</a:t>
            </a:fld>
            <a:endParaRPr lang="en-US"/>
          </a:p>
        </p:txBody>
      </p:sp>
    </p:spTree>
    <p:extLst>
      <p:ext uri="{BB962C8B-B14F-4D97-AF65-F5344CB8AC3E}">
        <p14:creationId xmlns:p14="http://schemas.microsoft.com/office/powerpoint/2010/main" val="40221838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911 Strike Force – WG 2</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333625"/>
            <a:ext cx="10018713" cy="4466318"/>
          </a:xfrm>
        </p:spPr>
        <p:txBody>
          <a:bodyPr>
            <a:normAutofit fontScale="92500" lnSpcReduction="20000"/>
          </a:bodyPr>
          <a:lstStyle/>
          <a:p>
            <a:pPr marL="0" indent="0" fontAlgn="base">
              <a:buNone/>
            </a:pPr>
            <a:r>
              <a:rPr lang="en-US" b="1"/>
              <a:t>Recommendations:</a:t>
            </a:r>
          </a:p>
          <a:p>
            <a:pPr marL="0" indent="0" fontAlgn="base">
              <a:buNone/>
            </a:pPr>
            <a:r>
              <a:rPr lang="en-US"/>
              <a:t>WG 2 recommends imposing a series of escalating enforcement actions beginning with a fine.  Subsequent penalties may include additional fines comprising percentages of the fees diverted.  If these fines fail, it is recommended that any new public safety spectrum license applications should be delayed for a period of time, e.g., 60-90-180 days, or granted only as temporary licenses with approval based on satisfying conditions to end fee diversion.  </a:t>
            </a:r>
          </a:p>
          <a:p>
            <a:pPr marL="0" indent="0" fontAlgn="base">
              <a:buNone/>
            </a:pPr>
            <a:r>
              <a:rPr lang="en-US"/>
              <a:t>WG 2 intends that any enforcement action involving FCC licensing must be specifically identified with a diverting jurisdiction, e.g., a license held by a county PSAP should not be the subject of action if the state diverts 911 fees.</a:t>
            </a:r>
          </a:p>
          <a:p>
            <a:pPr marL="0" indent="0" fontAlgn="base">
              <a:buNone/>
            </a:pPr>
            <a:r>
              <a:rPr lang="en-US"/>
              <a:t>WG 2 also recommends modifying the annual 911 fee questionnaire instructions to identify changes in the law, the final rules, and potential for future action if diversion of 911 fees occurs.</a:t>
            </a:r>
          </a:p>
          <a:p>
            <a:pPr marL="0" lvl="0" indent="0" fontAlgn="base">
              <a:buNone/>
            </a:pPr>
            <a:endParaRPr lang="en-US" b="1"/>
          </a:p>
          <a:p>
            <a:pPr marL="0" indent="0">
              <a:buNone/>
            </a:pPr>
            <a:endParaRPr lang="en-US"/>
          </a:p>
        </p:txBody>
      </p:sp>
      <p:sp>
        <p:nvSpPr>
          <p:cNvPr id="6" name="Slide Number Placeholder 5">
            <a:extLst>
              <a:ext uri="{FF2B5EF4-FFF2-40B4-BE49-F238E27FC236}">
                <a16:creationId xmlns:a16="http://schemas.microsoft.com/office/drawing/2014/main" id="{5F463CDE-65FA-4CA0-99E8-5CCA16543AD2}"/>
              </a:ext>
            </a:extLst>
          </p:cNvPr>
          <p:cNvSpPr>
            <a:spLocks noGrp="1"/>
          </p:cNvSpPr>
          <p:nvPr>
            <p:ph type="sldNum" sz="quarter" idx="12"/>
          </p:nvPr>
        </p:nvSpPr>
        <p:spPr/>
        <p:txBody>
          <a:bodyPr/>
          <a:lstStyle/>
          <a:p>
            <a:fld id="{5F28C3C5-8BC5-443E-8111-762E94F7AC97}" type="slidenum">
              <a:rPr lang="en-US" smtClean="0"/>
              <a:t>34</a:t>
            </a:fld>
            <a:endParaRPr lang="en-US"/>
          </a:p>
        </p:txBody>
      </p:sp>
    </p:spTree>
    <p:extLst>
      <p:ext uri="{BB962C8B-B14F-4D97-AF65-F5344CB8AC3E}">
        <p14:creationId xmlns:p14="http://schemas.microsoft.com/office/powerpoint/2010/main" val="442651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DEB006-3D6E-48B7-A979-72DAD4CAF5F9}"/>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6D073237-9954-438E-B4B5-4575D7496BCD}"/>
              </a:ext>
            </a:extLst>
          </p:cNvPr>
          <p:cNvSpPr>
            <a:spLocks noGrp="1"/>
          </p:cNvSpPr>
          <p:nvPr>
            <p:ph idx="1"/>
          </p:nvPr>
        </p:nvSpPr>
        <p:spPr>
          <a:xfrm>
            <a:off x="1484310" y="1866899"/>
            <a:ext cx="10018713" cy="3124201"/>
          </a:xfrm>
        </p:spPr>
        <p:txBody>
          <a:bodyPr/>
          <a:lstStyle/>
          <a:p>
            <a:pPr marL="0" indent="0" algn="ctr">
              <a:buNone/>
            </a:pPr>
            <a:r>
              <a:rPr lang="en-US" sz="4000" b="1">
                <a:ea typeface="+mn-lt"/>
                <a:cs typeface="+mn-lt"/>
              </a:rPr>
              <a:t>Working Group 3</a:t>
            </a:r>
          </a:p>
          <a:p>
            <a:pPr marL="0" indent="0" algn="ctr">
              <a:buNone/>
            </a:pPr>
            <a:r>
              <a:rPr lang="en-US" sz="4000"/>
              <a:t>Impacts of 911 Fee Diversion</a:t>
            </a:r>
          </a:p>
        </p:txBody>
      </p:sp>
      <p:sp>
        <p:nvSpPr>
          <p:cNvPr id="6" name="Slide Number Placeholder 5">
            <a:extLst>
              <a:ext uri="{FF2B5EF4-FFF2-40B4-BE49-F238E27FC236}">
                <a16:creationId xmlns:a16="http://schemas.microsoft.com/office/drawing/2014/main" id="{B375C929-E42F-4F77-8B6F-BF17EB36AAB0}"/>
              </a:ext>
            </a:extLst>
          </p:cNvPr>
          <p:cNvSpPr>
            <a:spLocks noGrp="1"/>
          </p:cNvSpPr>
          <p:nvPr>
            <p:ph type="sldNum" sz="quarter" idx="12"/>
          </p:nvPr>
        </p:nvSpPr>
        <p:spPr/>
        <p:txBody>
          <a:bodyPr/>
          <a:lstStyle/>
          <a:p>
            <a:fld id="{5F28C3C5-8BC5-443E-8111-762E94F7AC97}" type="slidenum">
              <a:rPr lang="en-US" smtClean="0"/>
              <a:t>35</a:t>
            </a:fld>
            <a:endParaRPr lang="en-US"/>
          </a:p>
        </p:txBody>
      </p:sp>
    </p:spTree>
    <p:extLst>
      <p:ext uri="{BB962C8B-B14F-4D97-AF65-F5344CB8AC3E}">
        <p14:creationId xmlns:p14="http://schemas.microsoft.com/office/powerpoint/2010/main" val="42382464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lstStyle/>
          <a:p>
            <a:r>
              <a:rPr lang="en-US" b="1"/>
              <a:t>Working Group 3</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1914525"/>
            <a:ext cx="10018713" cy="4885418"/>
          </a:xfrm>
        </p:spPr>
        <p:txBody>
          <a:bodyPr>
            <a:normAutofit/>
          </a:bodyPr>
          <a:lstStyle/>
          <a:p>
            <a:pPr algn="l"/>
            <a:r>
              <a:rPr lang="en-US" sz="2200" b="0" i="0">
                <a:solidFill>
                  <a:srgbClr val="222222"/>
                </a:solidFill>
                <a:effectLst/>
                <a:latin typeface="Corbel"/>
              </a:rPr>
              <a:t>Karima Holmes, Chair</a:t>
            </a:r>
          </a:p>
          <a:p>
            <a:pPr algn="l"/>
            <a:r>
              <a:rPr lang="en-US" sz="2200" b="0" i="0">
                <a:solidFill>
                  <a:srgbClr val="222222"/>
                </a:solidFill>
                <a:effectLst/>
                <a:latin typeface="Corbel"/>
              </a:rPr>
              <a:t>Dana Wahlberg, </a:t>
            </a:r>
            <a:r>
              <a:rPr lang="en-US" sz="2200">
                <a:solidFill>
                  <a:srgbClr val="222222"/>
                </a:solidFill>
                <a:latin typeface="Corbel"/>
              </a:rPr>
              <a:t>Vice-Chair</a:t>
            </a:r>
            <a:endParaRPr lang="en-US" sz="2200" b="0" i="0">
              <a:solidFill>
                <a:srgbClr val="222222"/>
              </a:solidFill>
              <a:effectLst/>
              <a:latin typeface="Corbel"/>
            </a:endParaRPr>
          </a:p>
          <a:p>
            <a:pPr algn="l"/>
            <a:r>
              <a:rPr lang="en-US" sz="2200" b="0" i="0">
                <a:solidFill>
                  <a:srgbClr val="222222"/>
                </a:solidFill>
                <a:effectLst/>
                <a:latin typeface="Corbel"/>
              </a:rPr>
              <a:t>Chief Terry Clark</a:t>
            </a:r>
          </a:p>
          <a:p>
            <a:pPr algn="l"/>
            <a:r>
              <a:rPr lang="en-US" sz="2200" b="0" i="0">
                <a:solidFill>
                  <a:srgbClr val="222222"/>
                </a:solidFill>
                <a:effectLst/>
                <a:latin typeface="Corbel"/>
              </a:rPr>
              <a:t>Kelli Merriweather</a:t>
            </a:r>
          </a:p>
          <a:p>
            <a:pPr algn="l"/>
            <a:r>
              <a:rPr lang="en-US" sz="2200" b="0" i="0">
                <a:solidFill>
                  <a:srgbClr val="222222"/>
                </a:solidFill>
                <a:effectLst/>
                <a:latin typeface="Corbel"/>
                <a:cs typeface="Arial"/>
              </a:rPr>
              <a:t>Deputy Chief Nicole Pickrell</a:t>
            </a:r>
          </a:p>
          <a:p>
            <a:pPr algn="l"/>
            <a:r>
              <a:rPr lang="en-US" sz="2200" b="0" i="0">
                <a:solidFill>
                  <a:srgbClr val="222222"/>
                </a:solidFill>
                <a:effectLst/>
                <a:latin typeface="Corbel"/>
              </a:rPr>
              <a:t>Mark Reddish</a:t>
            </a:r>
          </a:p>
          <a:p>
            <a:pPr algn="l"/>
            <a:r>
              <a:rPr lang="en-US" sz="2200">
                <a:solidFill>
                  <a:srgbClr val="222222"/>
                </a:solidFill>
                <a:latin typeface="Corbel"/>
                <a:cs typeface="Arial"/>
              </a:rPr>
              <a:t>Barbara</a:t>
            </a:r>
            <a:r>
              <a:rPr lang="en-US" sz="2200" b="0" i="0">
                <a:solidFill>
                  <a:srgbClr val="222222"/>
                </a:solidFill>
                <a:effectLst/>
                <a:latin typeface="Corbel"/>
                <a:cs typeface="Arial"/>
              </a:rPr>
              <a:t> Neal</a:t>
            </a:r>
          </a:p>
          <a:p>
            <a:pPr>
              <a:buClr>
                <a:srgbClr val="1287C3"/>
              </a:buClr>
            </a:pPr>
            <a:r>
              <a:rPr lang="en-US" sz="2200">
                <a:solidFill>
                  <a:srgbClr val="222222"/>
                </a:solidFill>
                <a:latin typeface="Corbel"/>
                <a:cs typeface="Arial"/>
              </a:rPr>
              <a:t>Peter Beckwith</a:t>
            </a:r>
          </a:p>
          <a:p>
            <a:pPr marL="0" indent="0">
              <a:buNone/>
            </a:pPr>
            <a:endParaRPr lang="en-US"/>
          </a:p>
        </p:txBody>
      </p:sp>
      <p:sp>
        <p:nvSpPr>
          <p:cNvPr id="6" name="Slide Number Placeholder 5">
            <a:extLst>
              <a:ext uri="{FF2B5EF4-FFF2-40B4-BE49-F238E27FC236}">
                <a16:creationId xmlns:a16="http://schemas.microsoft.com/office/drawing/2014/main" id="{1425883D-76DF-46D7-99CC-E572431E1DC0}"/>
              </a:ext>
            </a:extLst>
          </p:cNvPr>
          <p:cNvSpPr>
            <a:spLocks noGrp="1"/>
          </p:cNvSpPr>
          <p:nvPr>
            <p:ph type="sldNum" sz="quarter" idx="12"/>
          </p:nvPr>
        </p:nvSpPr>
        <p:spPr/>
        <p:txBody>
          <a:bodyPr/>
          <a:lstStyle/>
          <a:p>
            <a:fld id="{5F28C3C5-8BC5-443E-8111-762E94F7AC97}" type="slidenum">
              <a:rPr lang="en-US" smtClean="0"/>
              <a:t>36</a:t>
            </a:fld>
            <a:endParaRPr lang="en-US"/>
          </a:p>
        </p:txBody>
      </p:sp>
    </p:spTree>
    <p:extLst>
      <p:ext uri="{BB962C8B-B14F-4D97-AF65-F5344CB8AC3E}">
        <p14:creationId xmlns:p14="http://schemas.microsoft.com/office/powerpoint/2010/main" val="9678069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a:xfrm>
            <a:off x="1484311" y="1228299"/>
            <a:ext cx="10018713" cy="1210100"/>
          </a:xfrm>
        </p:spPr>
        <p:txBody>
          <a:bodyPr>
            <a:normAutofit fontScale="90000"/>
          </a:bodyPr>
          <a:lstStyle/>
          <a:p>
            <a:r>
              <a:rPr lang="en-US" b="1"/>
              <a:t>911 Strike Force – WG 3</a:t>
            </a:r>
            <a:br>
              <a:rPr lang="en-US" b="1"/>
            </a:br>
            <a:r>
              <a:rPr lang="en-US" b="1"/>
              <a:t>Impacts of Fee Diversion</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341918" y="2438399"/>
            <a:ext cx="10303498" cy="3458817"/>
          </a:xfrm>
        </p:spPr>
        <p:txBody>
          <a:bodyPr>
            <a:normAutofit/>
          </a:bodyPr>
          <a:lstStyle/>
          <a:p>
            <a:pPr marL="0" indent="0" fontAlgn="base">
              <a:buNone/>
            </a:pPr>
            <a:r>
              <a:rPr lang="en-US" sz="3200" b="1" dirty="0">
                <a:cs typeface="Calibri"/>
              </a:rPr>
              <a:t>Duty:  </a:t>
            </a:r>
            <a:r>
              <a:rPr lang="en-US" sz="3200">
                <a:cs typeface="Calibri"/>
              </a:rPr>
              <a:t>Determine the impacts of diversion by a state or </a:t>
            </a:r>
            <a:r>
              <a:rPr lang="en-US" sz="3200" dirty="0">
                <a:cs typeface="Calibri"/>
              </a:rPr>
              <a:t>taxing jurisdiction of 911 fees or charges.</a:t>
            </a:r>
            <a:r>
              <a:rPr lang="en-US" sz="3200" b="1" dirty="0">
                <a:cs typeface="Calibri"/>
              </a:rPr>
              <a:t>  </a:t>
            </a:r>
            <a:r>
              <a:rPr lang="en-US" sz="3200" dirty="0">
                <a:cs typeface="Calibri"/>
              </a:rPr>
              <a:t>Additionally, WG 3 considered the subject of how  to define underfunding of 911 services in the state or taxing jurisdiction. </a:t>
            </a:r>
            <a:endParaRPr lang="en-US" sz="3200" b="1">
              <a:cs typeface="Calibri" panose="020F0502020204030204" pitchFamily="34" charset="0"/>
            </a:endParaRPr>
          </a:p>
          <a:p>
            <a:pPr marL="0" indent="0">
              <a:buNone/>
            </a:pPr>
            <a:endParaRPr lang="en-US"/>
          </a:p>
        </p:txBody>
      </p:sp>
      <p:sp>
        <p:nvSpPr>
          <p:cNvPr id="7" name="Slide Number Placeholder 6">
            <a:extLst>
              <a:ext uri="{FF2B5EF4-FFF2-40B4-BE49-F238E27FC236}">
                <a16:creationId xmlns:a16="http://schemas.microsoft.com/office/drawing/2014/main" id="{9689B78D-53BC-459C-8549-947A68655549}"/>
              </a:ext>
            </a:extLst>
          </p:cNvPr>
          <p:cNvSpPr>
            <a:spLocks noGrp="1"/>
          </p:cNvSpPr>
          <p:nvPr>
            <p:ph type="sldNum" sz="quarter" idx="12"/>
          </p:nvPr>
        </p:nvSpPr>
        <p:spPr/>
        <p:txBody>
          <a:bodyPr/>
          <a:lstStyle/>
          <a:p>
            <a:fld id="{5F28C3C5-8BC5-443E-8111-762E94F7AC97}" type="slidenum">
              <a:rPr lang="en-US" smtClean="0"/>
              <a:t>37</a:t>
            </a:fld>
            <a:endParaRPr lang="en-US"/>
          </a:p>
        </p:txBody>
      </p:sp>
    </p:spTree>
    <p:extLst>
      <p:ext uri="{BB962C8B-B14F-4D97-AF65-F5344CB8AC3E}">
        <p14:creationId xmlns:p14="http://schemas.microsoft.com/office/powerpoint/2010/main" val="24653648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a:xfrm>
            <a:off x="1484311" y="685800"/>
            <a:ext cx="10018713" cy="1061113"/>
          </a:xfrm>
        </p:spPr>
        <p:txBody>
          <a:bodyPr>
            <a:normAutofit fontScale="90000"/>
          </a:bodyPr>
          <a:lstStyle/>
          <a:p>
            <a:pPr marL="0" indent="0" algn="ctr" fontAlgn="base">
              <a:buNone/>
            </a:pPr>
            <a:r>
              <a:rPr kumimoji="0" lang="en-US" sz="40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40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40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3166281"/>
            <a:ext cx="10018713" cy="3633662"/>
          </a:xfrm>
        </p:spPr>
        <p:txBody>
          <a:bodyPr>
            <a:normAutofit fontScale="25000" lnSpcReduction="20000"/>
          </a:bodyPr>
          <a:lstStyle/>
          <a:p>
            <a:pPr marL="342900" marR="0" lvl="0" indent="-342900">
              <a:lnSpc>
                <a:spcPct val="107000"/>
              </a:lnSpc>
              <a:spcBef>
                <a:spcPts val="0"/>
              </a:spcBef>
              <a:spcAft>
                <a:spcPts val="0"/>
              </a:spcAft>
              <a:buFont typeface="Symbol" panose="05050102010706020507" pitchFamily="18" charset="2"/>
              <a:buChar char=""/>
            </a:pPr>
            <a:r>
              <a:rPr lang="en-US" sz="8800">
                <a:ea typeface="Calibri" panose="020F0502020204030204" pitchFamily="34" charset="0"/>
                <a:cs typeface="Calibri" panose="020F0502020204030204" pitchFamily="34" charset="0"/>
              </a:rPr>
              <a:t>WG 3 developed six topic areas to categorize fee diversion.  </a:t>
            </a:r>
            <a:r>
              <a:rPr lang="en-US" sz="8800">
                <a:effectLst/>
                <a:ea typeface="Calibri" panose="020F0502020204030204" pitchFamily="34" charset="0"/>
                <a:cs typeface="Calibri" panose="020F0502020204030204" pitchFamily="34" charset="0"/>
              </a:rPr>
              <a:t>This grouping method was used to help better highlight the broad brush of effects of fee diversion and/or underfunding 911.</a:t>
            </a:r>
            <a:endParaRPr lang="en-US" sz="8800">
              <a:ea typeface="Calibri" panose="020F0502020204030204" pitchFamily="34" charset="0"/>
              <a:cs typeface="Calibri" panose="020F0502020204030204" pitchFamily="34" charset="0"/>
            </a:endParaRPr>
          </a:p>
          <a:p>
            <a:pPr lvl="1">
              <a:lnSpc>
                <a:spcPct val="170000"/>
              </a:lnSpc>
              <a:spcBef>
                <a:spcPts val="0"/>
              </a:spcBef>
              <a:spcAft>
                <a:spcPts val="0"/>
              </a:spcAft>
              <a:buFont typeface="Courier New" panose="02070309020205020404" pitchFamily="49" charset="0"/>
              <a:buChar char="o"/>
            </a:pPr>
            <a:r>
              <a:rPr lang="en-US" sz="8800">
                <a:ea typeface="Calibri" panose="020F0502020204030204" pitchFamily="34" charset="0"/>
                <a:cs typeface="Calibri" panose="020F0502020204030204" pitchFamily="34" charset="0"/>
              </a:rPr>
              <a:t>Basic Operations</a:t>
            </a:r>
          </a:p>
          <a:p>
            <a:pPr lvl="1">
              <a:lnSpc>
                <a:spcPct val="170000"/>
              </a:lnSpc>
              <a:spcBef>
                <a:spcPts val="0"/>
              </a:spcBef>
              <a:spcAft>
                <a:spcPts val="0"/>
              </a:spcAft>
              <a:buFont typeface="Courier New" panose="02070309020205020404" pitchFamily="49" charset="0"/>
              <a:buChar char="o"/>
            </a:pPr>
            <a:r>
              <a:rPr lang="en-US" sz="8800">
                <a:ea typeface="Calibri" panose="020F0502020204030204" pitchFamily="34" charset="0"/>
                <a:cs typeface="Calibri" panose="020F0502020204030204" pitchFamily="34" charset="0"/>
              </a:rPr>
              <a:t>Technology</a:t>
            </a:r>
          </a:p>
          <a:p>
            <a:pPr lvl="1">
              <a:lnSpc>
                <a:spcPct val="170000"/>
              </a:lnSpc>
              <a:spcBef>
                <a:spcPts val="0"/>
              </a:spcBef>
              <a:spcAft>
                <a:spcPts val="0"/>
              </a:spcAft>
              <a:buFont typeface="Courier New" panose="02070309020205020404" pitchFamily="49" charset="0"/>
              <a:buChar char="o"/>
            </a:pPr>
            <a:r>
              <a:rPr lang="en-US" sz="8800">
                <a:ea typeface="Calibri" panose="020F0502020204030204" pitchFamily="34" charset="0"/>
                <a:cs typeface="Calibri" panose="020F0502020204030204" pitchFamily="34" charset="0"/>
              </a:rPr>
              <a:t>Interoperability</a:t>
            </a:r>
          </a:p>
          <a:p>
            <a:pPr lvl="1">
              <a:lnSpc>
                <a:spcPct val="170000"/>
              </a:lnSpc>
              <a:spcBef>
                <a:spcPts val="0"/>
              </a:spcBef>
              <a:spcAft>
                <a:spcPts val="0"/>
              </a:spcAft>
              <a:buFont typeface="Courier New" panose="02070309020205020404" pitchFamily="49" charset="0"/>
              <a:buChar char="o"/>
            </a:pPr>
            <a:r>
              <a:rPr lang="en-US" sz="8800">
                <a:ea typeface="Calibri" panose="020F0502020204030204" pitchFamily="34" charset="0"/>
                <a:cs typeface="Calibri" panose="020F0502020204030204" pitchFamily="34" charset="0"/>
              </a:rPr>
              <a:t>Preparedness and Planning</a:t>
            </a:r>
          </a:p>
          <a:p>
            <a:pPr lvl="1">
              <a:lnSpc>
                <a:spcPct val="170000"/>
              </a:lnSpc>
              <a:spcBef>
                <a:spcPts val="0"/>
              </a:spcBef>
              <a:spcAft>
                <a:spcPts val="0"/>
              </a:spcAft>
              <a:buFont typeface="Courier New" panose="02070309020205020404" pitchFamily="49" charset="0"/>
              <a:buChar char="o"/>
            </a:pPr>
            <a:r>
              <a:rPr lang="en-US" sz="8800">
                <a:ea typeface="Calibri" panose="020F0502020204030204" pitchFamily="34" charset="0"/>
                <a:cs typeface="Calibri" panose="020F0502020204030204" pitchFamily="34" charset="0"/>
              </a:rPr>
              <a:t>Public Trust and Accountability</a:t>
            </a:r>
          </a:p>
          <a:p>
            <a:pPr lvl="1">
              <a:lnSpc>
                <a:spcPct val="170000"/>
              </a:lnSpc>
              <a:spcBef>
                <a:spcPts val="0"/>
              </a:spcBef>
              <a:spcAft>
                <a:spcPts val="0"/>
              </a:spcAft>
              <a:buFont typeface="Courier New" panose="02070309020205020404" pitchFamily="49" charset="0"/>
              <a:buChar char="o"/>
            </a:pPr>
            <a:r>
              <a:rPr lang="en-US" sz="8800">
                <a:ea typeface="Calibri" panose="020F0502020204030204" pitchFamily="34" charset="0"/>
                <a:cs typeface="Calibri" panose="020F0502020204030204" pitchFamily="34" charset="0"/>
              </a:rPr>
              <a:t>911 Fee Oversight and Administration</a:t>
            </a:r>
          </a:p>
          <a:p>
            <a:pPr marL="628650" marR="0" indent="0">
              <a:lnSpc>
                <a:spcPct val="170000"/>
              </a:lnSpc>
              <a:spcBef>
                <a:spcPts val="0"/>
              </a:spcBef>
              <a:spcAft>
                <a:spcPts val="0"/>
              </a:spcAft>
              <a:buNone/>
            </a:pPr>
            <a:r>
              <a:rPr lang="en-US" sz="8000" b="1">
                <a:ea typeface="Calibri" panose="020F0502020204030204" pitchFamily="34" charset="0"/>
                <a:cs typeface="Times New Roman" panose="02020603050405020304" pitchFamily="18" charset="0"/>
              </a:rPr>
              <a:t> </a:t>
            </a:r>
            <a:endParaRPr lang="en-US" sz="8000">
              <a:ea typeface="Calibri" panose="020F0502020204030204" pitchFamily="34" charset="0"/>
              <a:cs typeface="Times New Roman" panose="02020603050405020304" pitchFamily="18" charset="0"/>
            </a:endParaRPr>
          </a:p>
          <a:p>
            <a:pPr marL="0" indent="0" fontAlgn="base">
              <a:buNone/>
            </a:pPr>
            <a:endParaRPr lang="en-US" b="1"/>
          </a:p>
          <a:p>
            <a:pPr marL="0" indent="0" fontAlgn="base">
              <a:buNone/>
            </a:pPr>
            <a:endParaRPr lang="en-US" b="1"/>
          </a:p>
          <a:p>
            <a:pPr marL="0" indent="0" fontAlgn="base">
              <a:buNone/>
            </a:pPr>
            <a:endParaRPr lang="en-US" b="1"/>
          </a:p>
          <a:p>
            <a:pPr marL="0" indent="0" fontAlgn="base">
              <a:buNone/>
            </a:pPr>
            <a:endParaRPr lang="en-US" b="1"/>
          </a:p>
          <a:p>
            <a:pPr marL="0" indent="0" fontAlgn="base">
              <a:buNone/>
            </a:pPr>
            <a:r>
              <a:rPr lang="en-US" b="1"/>
              <a:t> </a:t>
            </a:r>
          </a:p>
          <a:p>
            <a:pPr marL="0" lvl="0" indent="0" fontAlgn="base">
              <a:buNone/>
            </a:pPr>
            <a:endParaRPr lang="en-US" b="1"/>
          </a:p>
        </p:txBody>
      </p:sp>
      <p:sp>
        <p:nvSpPr>
          <p:cNvPr id="6" name="Slide Number Placeholder 5">
            <a:extLst>
              <a:ext uri="{FF2B5EF4-FFF2-40B4-BE49-F238E27FC236}">
                <a16:creationId xmlns:a16="http://schemas.microsoft.com/office/drawing/2014/main" id="{542500B6-9BA0-4DAD-82F7-9321E27AD4EB}"/>
              </a:ext>
            </a:extLst>
          </p:cNvPr>
          <p:cNvSpPr>
            <a:spLocks noGrp="1"/>
          </p:cNvSpPr>
          <p:nvPr>
            <p:ph type="sldNum" sz="quarter" idx="12"/>
          </p:nvPr>
        </p:nvSpPr>
        <p:spPr/>
        <p:txBody>
          <a:bodyPr/>
          <a:lstStyle/>
          <a:p>
            <a:fld id="{5F28C3C5-8BC5-443E-8111-762E94F7AC97}" type="slidenum">
              <a:rPr lang="en-US" smtClean="0"/>
              <a:t>38</a:t>
            </a:fld>
            <a:endParaRPr lang="en-US"/>
          </a:p>
        </p:txBody>
      </p:sp>
    </p:spTree>
    <p:extLst>
      <p:ext uri="{BB962C8B-B14F-4D97-AF65-F5344CB8AC3E}">
        <p14:creationId xmlns:p14="http://schemas.microsoft.com/office/powerpoint/2010/main" val="1301209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normAutofit/>
          </a:bodyPr>
          <a:lstStyle/>
          <a:p>
            <a:r>
              <a:rPr lang="en-US" sz="3600" b="1"/>
              <a:t>911 Strike Force – WG 3</a:t>
            </a:r>
            <a:br>
              <a:rPr lang="en-US" sz="3600" b="1"/>
            </a:br>
            <a:r>
              <a:rPr lang="en-US" sz="3600" b="1"/>
              <a:t>Impacts of  Fee Diversion</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438399"/>
            <a:ext cx="10018713" cy="4361544"/>
          </a:xfrm>
        </p:spPr>
        <p:txBody>
          <a:bodyPr>
            <a:normAutofit fontScale="32500" lnSpcReduction="20000"/>
          </a:bodyPr>
          <a:lstStyle/>
          <a:p>
            <a:pPr marL="0" marR="0" indent="0">
              <a:buNone/>
            </a:pPr>
            <a:endParaRPr lang="en-US" sz="9600" b="0" i="0">
              <a:solidFill>
                <a:srgbClr val="1F4E79"/>
              </a:solidFill>
              <a:effectLst/>
            </a:endParaRPr>
          </a:p>
          <a:p>
            <a:pPr marL="0" marR="0" indent="0">
              <a:buNone/>
            </a:pPr>
            <a:r>
              <a:rPr lang="en-US" sz="9600" b="0" i="0">
                <a:effectLst/>
              </a:rPr>
              <a:t>In conjunction with the six categorized topic areas that group together examples and descriptions of the impacts of fee diversion,  WG 3 identified eleven key points. </a:t>
            </a:r>
          </a:p>
          <a:p>
            <a:pPr marL="0" marR="0" indent="0">
              <a:buNone/>
            </a:pPr>
            <a:r>
              <a:rPr lang="en-US" sz="9600" b="0" i="0">
                <a:effectLst/>
              </a:rPr>
              <a:t>These key points emphasize the depth </a:t>
            </a:r>
            <a:r>
              <a:rPr lang="en-US" sz="9600"/>
              <a:t>and</a:t>
            </a:r>
            <a:r>
              <a:rPr lang="en-US" sz="9600" b="0" i="0">
                <a:effectLst/>
              </a:rPr>
              <a:t> impact that fee diversion and/or underfunding place on 911 services. </a:t>
            </a:r>
            <a:r>
              <a:rPr lang="en-US" sz="9600" b="1" i="0">
                <a:effectLst/>
              </a:rPr>
              <a:t> </a:t>
            </a:r>
            <a:endParaRPr lang="en-US" sz="8800" b="0" i="0">
              <a:effectLst/>
            </a:endParaRPr>
          </a:p>
          <a:p>
            <a:pPr marL="0" marR="0" indent="0" algn="ctr">
              <a:buNone/>
            </a:pPr>
            <a:endParaRPr lang="en-US" sz="8800" b="0" i="0">
              <a:solidFill>
                <a:srgbClr val="222222"/>
              </a:solidFill>
              <a:effectLst/>
            </a:endParaRPr>
          </a:p>
          <a:p>
            <a:pPr marL="0" indent="0" fontAlgn="base">
              <a:buNone/>
            </a:pPr>
            <a:endParaRPr lang="en-US" sz="6700" b="1">
              <a:cs typeface="Calibri" panose="020F0502020204030204" pitchFamily="34" charset="0"/>
            </a:endParaRPr>
          </a:p>
          <a:p>
            <a:pPr marL="0" indent="0" fontAlgn="base">
              <a:buNone/>
            </a:pPr>
            <a:endParaRPr lang="en-US" b="1"/>
          </a:p>
          <a:p>
            <a:pPr marL="0" indent="0" fontAlgn="base">
              <a:buNone/>
            </a:pPr>
            <a:endParaRPr lang="en-US" b="1"/>
          </a:p>
          <a:p>
            <a:pPr marL="0" indent="0" fontAlgn="base">
              <a:buNone/>
            </a:pPr>
            <a:r>
              <a:rPr lang="en-US" b="1"/>
              <a:t> </a:t>
            </a:r>
          </a:p>
          <a:p>
            <a:pPr marL="0" lvl="0" indent="0" fontAlgn="base">
              <a:buNone/>
            </a:pPr>
            <a:endParaRPr lang="en-US" b="1"/>
          </a:p>
        </p:txBody>
      </p:sp>
      <p:sp>
        <p:nvSpPr>
          <p:cNvPr id="6" name="Slide Number Placeholder 5">
            <a:extLst>
              <a:ext uri="{FF2B5EF4-FFF2-40B4-BE49-F238E27FC236}">
                <a16:creationId xmlns:a16="http://schemas.microsoft.com/office/drawing/2014/main" id="{EB5B7C7F-01BC-46D5-B0ED-329F4958C66C}"/>
              </a:ext>
            </a:extLst>
          </p:cNvPr>
          <p:cNvSpPr>
            <a:spLocks noGrp="1"/>
          </p:cNvSpPr>
          <p:nvPr>
            <p:ph type="sldNum" sz="quarter" idx="12"/>
          </p:nvPr>
        </p:nvSpPr>
        <p:spPr/>
        <p:txBody>
          <a:bodyPr/>
          <a:lstStyle/>
          <a:p>
            <a:fld id="{5F28C3C5-8BC5-443E-8111-762E94F7AC97}" type="slidenum">
              <a:rPr lang="en-US" smtClean="0"/>
              <a:t>39</a:t>
            </a:fld>
            <a:endParaRPr lang="en-US"/>
          </a:p>
        </p:txBody>
      </p:sp>
    </p:spTree>
    <p:extLst>
      <p:ext uri="{BB962C8B-B14F-4D97-AF65-F5344CB8AC3E}">
        <p14:creationId xmlns:p14="http://schemas.microsoft.com/office/powerpoint/2010/main" val="1189364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4966C-B5EF-4619-874F-1DC808F87EE8}"/>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BC7CCF5D-9268-4CE3-A001-C4430EDB2D13}"/>
              </a:ext>
            </a:extLst>
          </p:cNvPr>
          <p:cNvSpPr>
            <a:spLocks noGrp="1"/>
          </p:cNvSpPr>
          <p:nvPr>
            <p:ph idx="1"/>
          </p:nvPr>
        </p:nvSpPr>
        <p:spPr>
          <a:xfrm>
            <a:off x="1484311" y="2499945"/>
            <a:ext cx="10929362" cy="3124201"/>
          </a:xfrm>
        </p:spPr>
        <p:txBody>
          <a:bodyPr>
            <a:noAutofit/>
          </a:bodyPr>
          <a:lstStyle/>
          <a:p>
            <a:pPr marL="0" indent="0">
              <a:buNone/>
            </a:pPr>
            <a:r>
              <a:rPr lang="en-US" sz="3200" b="1"/>
              <a:t>Agenda (continued)</a:t>
            </a:r>
          </a:p>
          <a:p>
            <a:pPr marL="0" indent="0">
              <a:buNone/>
            </a:pPr>
            <a:r>
              <a:rPr lang="en-US" sz="3200" b="1"/>
              <a:t>10:10 AM</a:t>
            </a:r>
            <a:r>
              <a:rPr lang="en-US" sz="3200"/>
              <a:t> Brief remarks and Roll Call by Kelli Merriweather, Chair of the 911 Strike Force </a:t>
            </a:r>
            <a:endParaRPr lang="en-US" sz="3200">
              <a:effectLst/>
              <a:ea typeface="Times New Roman" panose="02020603050405020304" pitchFamily="18" charset="0"/>
            </a:endParaRPr>
          </a:p>
          <a:p>
            <a:pPr marL="0" indent="0">
              <a:buNone/>
            </a:pPr>
            <a:r>
              <a:rPr lang="en-US" sz="3200" b="1"/>
              <a:t>10:15 AM</a:t>
            </a:r>
            <a:r>
              <a:rPr lang="en-US" sz="3200"/>
              <a:t> Executive Summary of 911 Strike Force Recommendations by Steven Sharpe, EdD, Vice-Chair of the 911 Strike Force</a:t>
            </a:r>
          </a:p>
          <a:p>
            <a:pPr marL="0" indent="0">
              <a:buNone/>
            </a:pPr>
            <a:r>
              <a:rPr lang="en-US" sz="3200" b="1"/>
              <a:t>10:25 AM</a:t>
            </a:r>
            <a:r>
              <a:rPr lang="en-US" sz="3200"/>
              <a:t> Presentation of Working Group Recommendations </a:t>
            </a:r>
          </a:p>
        </p:txBody>
      </p:sp>
      <p:sp>
        <p:nvSpPr>
          <p:cNvPr id="6" name="Slide Number Placeholder 5">
            <a:extLst>
              <a:ext uri="{FF2B5EF4-FFF2-40B4-BE49-F238E27FC236}">
                <a16:creationId xmlns:a16="http://schemas.microsoft.com/office/drawing/2014/main" id="{D7BF53F0-C323-416D-8D2B-6AF177084BC3}"/>
              </a:ext>
            </a:extLst>
          </p:cNvPr>
          <p:cNvSpPr>
            <a:spLocks noGrp="1"/>
          </p:cNvSpPr>
          <p:nvPr>
            <p:ph type="sldNum" sz="quarter" idx="12"/>
          </p:nvPr>
        </p:nvSpPr>
        <p:spPr/>
        <p:txBody>
          <a:bodyPr/>
          <a:lstStyle/>
          <a:p>
            <a:fld id="{5F28C3C5-8BC5-443E-8111-762E94F7AC97}" type="slidenum">
              <a:rPr lang="en-US" smtClean="0"/>
              <a:t>4</a:t>
            </a:fld>
            <a:endParaRPr lang="en-US"/>
          </a:p>
        </p:txBody>
      </p:sp>
    </p:spTree>
    <p:extLst>
      <p:ext uri="{BB962C8B-B14F-4D97-AF65-F5344CB8AC3E}">
        <p14:creationId xmlns:p14="http://schemas.microsoft.com/office/powerpoint/2010/main" val="3731214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normAutofit/>
          </a:bodyPr>
          <a:lstStyle/>
          <a:p>
            <a:r>
              <a:rPr lang="en-US" sz="3600" b="1"/>
              <a:t>911 Strike Force – WG 3</a:t>
            </a:r>
            <a:br>
              <a:rPr lang="en-US" sz="3600" b="1"/>
            </a:br>
            <a:r>
              <a:rPr lang="en-US" sz="3600" b="1"/>
              <a:t>Impacts of  Fee Diversion</a:t>
            </a:r>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438399"/>
            <a:ext cx="10018713" cy="4361544"/>
          </a:xfrm>
        </p:spPr>
        <p:txBody>
          <a:bodyPr>
            <a:normAutofit fontScale="25000" lnSpcReduction="20000"/>
          </a:bodyPr>
          <a:lstStyle/>
          <a:p>
            <a:pPr marL="0" indent="0" fontAlgn="base">
              <a:buNone/>
            </a:pPr>
            <a:r>
              <a:rPr lang="en-US" sz="14400" b="1">
                <a:cs typeface="Times New Roman" panose="02020603050405020304" pitchFamily="18" charset="0"/>
              </a:rPr>
              <a:t> </a:t>
            </a:r>
            <a:r>
              <a:rPr lang="en-US" sz="14400" b="1">
                <a:cs typeface="Calibri" panose="020F0502020204030204" pitchFamily="34" charset="0"/>
              </a:rPr>
              <a:t>Key Point 1</a:t>
            </a:r>
          </a:p>
          <a:p>
            <a:pPr marL="0" indent="0" fontAlgn="base">
              <a:buNone/>
            </a:pPr>
            <a:endParaRPr lang="en-US" sz="11200" b="1">
              <a:cs typeface="Calibri" panose="020F0502020204030204" pitchFamily="34" charset="0"/>
            </a:endParaRPr>
          </a:p>
          <a:p>
            <a:pPr fontAlgn="base"/>
            <a:r>
              <a:rPr lang="en-US" sz="11200">
                <a:effectLst/>
                <a:ea typeface="Times New Roman" panose="02020603050405020304" pitchFamily="18" charset="0"/>
                <a:cs typeface="Calibri" panose="020F0502020204030204" pitchFamily="34" charset="0"/>
              </a:rPr>
              <a:t>911 fee diversion is a harmful practice that exacerbates significant challenges facing PSAPs. </a:t>
            </a:r>
          </a:p>
          <a:p>
            <a:pPr marL="0" indent="0" fontAlgn="base">
              <a:buNone/>
            </a:pPr>
            <a:endParaRPr lang="en-US" sz="5600" b="1"/>
          </a:p>
          <a:p>
            <a:pPr marL="0" indent="0" fontAlgn="base">
              <a:buNone/>
            </a:pPr>
            <a:endParaRPr lang="en-US" sz="5100" b="1"/>
          </a:p>
          <a:p>
            <a:pPr marL="628650" marR="0" indent="0">
              <a:lnSpc>
                <a:spcPct val="107000"/>
              </a:lnSpc>
              <a:spcBef>
                <a:spcPts val="0"/>
              </a:spcBef>
              <a:spcAft>
                <a:spcPts val="800"/>
              </a:spcAft>
              <a:buNone/>
            </a:pPr>
            <a:r>
              <a:rPr lang="en-US" sz="5100" b="1">
                <a:ea typeface="Calibri" panose="020F0502020204030204" pitchFamily="34" charset="0"/>
                <a:cs typeface="Calibri" panose="020F0502020204030204" pitchFamily="34" charset="0"/>
              </a:rPr>
              <a:t> </a:t>
            </a:r>
            <a:endParaRPr lang="en-US" sz="5100">
              <a:ea typeface="Calibri" panose="020F0502020204030204" pitchFamily="34" charset="0"/>
              <a:cs typeface="Times New Roman" panose="02020603050405020304" pitchFamily="18" charset="0"/>
            </a:endParaRPr>
          </a:p>
          <a:p>
            <a:pPr marL="0" indent="0" fontAlgn="base">
              <a:buNone/>
            </a:pPr>
            <a:endParaRPr lang="en-US" b="1"/>
          </a:p>
          <a:p>
            <a:pPr marL="0" indent="0" fontAlgn="base">
              <a:buNone/>
            </a:pPr>
            <a:endParaRPr lang="en-US" b="1"/>
          </a:p>
          <a:p>
            <a:pPr marL="0" indent="0" fontAlgn="base">
              <a:buNone/>
            </a:pPr>
            <a:endParaRPr lang="en-US" b="1"/>
          </a:p>
          <a:p>
            <a:pPr marL="0" indent="0" fontAlgn="base">
              <a:buNone/>
            </a:pPr>
            <a:endParaRPr lang="en-US" b="1"/>
          </a:p>
          <a:p>
            <a:pPr marL="0" indent="0" fontAlgn="base">
              <a:buNone/>
            </a:pPr>
            <a:r>
              <a:rPr lang="en-US" b="1"/>
              <a:t> </a:t>
            </a:r>
          </a:p>
          <a:p>
            <a:pPr marL="0" lvl="0" indent="0" fontAlgn="base">
              <a:buNone/>
            </a:pPr>
            <a:endParaRPr lang="en-US" b="1"/>
          </a:p>
        </p:txBody>
      </p:sp>
      <p:sp>
        <p:nvSpPr>
          <p:cNvPr id="6" name="Slide Number Placeholder 5">
            <a:extLst>
              <a:ext uri="{FF2B5EF4-FFF2-40B4-BE49-F238E27FC236}">
                <a16:creationId xmlns:a16="http://schemas.microsoft.com/office/drawing/2014/main" id="{AC0D7457-D720-474A-8966-144C235B14B5}"/>
              </a:ext>
            </a:extLst>
          </p:cNvPr>
          <p:cNvSpPr>
            <a:spLocks noGrp="1"/>
          </p:cNvSpPr>
          <p:nvPr>
            <p:ph type="sldNum" sz="quarter" idx="12"/>
          </p:nvPr>
        </p:nvSpPr>
        <p:spPr/>
        <p:txBody>
          <a:bodyPr/>
          <a:lstStyle/>
          <a:p>
            <a:fld id="{5F28C3C5-8BC5-443E-8111-762E94F7AC97}" type="slidenum">
              <a:rPr lang="en-US" smtClean="0"/>
              <a:t>40</a:t>
            </a:fld>
            <a:endParaRPr lang="en-US"/>
          </a:p>
        </p:txBody>
      </p:sp>
    </p:spTree>
    <p:extLst>
      <p:ext uri="{BB962C8B-B14F-4D97-AF65-F5344CB8AC3E}">
        <p14:creationId xmlns:p14="http://schemas.microsoft.com/office/powerpoint/2010/main" val="7142600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a:latin typeface="+mj-lt"/>
              <a:cs typeface="Times New Roman" panose="02020603050405020304" pitchFamily="18" charset="0"/>
            </a:endParaRPr>
          </a:p>
          <a:p>
            <a:pPr marL="0" indent="0" fontAlgn="base">
              <a:buNone/>
            </a:pPr>
            <a:r>
              <a:rPr lang="en-US" sz="14400" b="1">
                <a:latin typeface="+mj-lt"/>
                <a:cs typeface="Calibri" panose="020F0502020204030204" pitchFamily="34" charset="0"/>
              </a:rPr>
              <a:t>Key Point 2</a:t>
            </a:r>
          </a:p>
          <a:p>
            <a:pPr marL="0" indent="0" fontAlgn="base">
              <a:buNone/>
            </a:pPr>
            <a:endParaRPr lang="en-US" sz="8600" b="1">
              <a:latin typeface="+mj-lt"/>
              <a:cs typeface="Calibri" panose="020F0502020204030204" pitchFamily="34" charset="0"/>
            </a:endParaRPr>
          </a:p>
          <a:p>
            <a:pPr marL="342900" marR="0" lvl="0" indent="-342900">
              <a:spcBef>
                <a:spcPts val="0"/>
              </a:spcBef>
              <a:spcAft>
                <a:spcPts val="600"/>
              </a:spcAft>
              <a:buFont typeface="Symbol" panose="05050102010706020507" pitchFamily="18" charset="2"/>
              <a:buChar char=""/>
            </a:pPr>
            <a:r>
              <a:rPr lang="en-US" sz="11200">
                <a:solidFill>
                  <a:srgbClr val="000000"/>
                </a:solidFill>
                <a:effectLst/>
                <a:latin typeface="+mj-lt"/>
                <a:ea typeface="Times New Roman" panose="02020603050405020304" pitchFamily="18" charset="0"/>
                <a:cs typeface="Calibri" panose="020F0502020204030204" pitchFamily="34" charset="0"/>
              </a:rPr>
              <a:t>The most important goal from a public safety perspective is ensuring that 911 has the funding it needs. </a:t>
            </a:r>
            <a:endParaRPr lang="en-US" sz="11200">
              <a:effectLst/>
              <a:latin typeface="+mj-lt"/>
              <a:ea typeface="Times New Roman" panose="02020603050405020304" pitchFamily="18" charset="0"/>
              <a:cs typeface="Calibri" panose="020F0502020204030204" pitchFamily="34" charset="0"/>
            </a:endParaRPr>
          </a:p>
          <a:p>
            <a:pPr marL="0" indent="0" fontAlgn="base">
              <a:buNone/>
            </a:pPr>
            <a:endParaRPr lang="en-US" sz="5600" b="1">
              <a:latin typeface="+mj-lt"/>
            </a:endParaRPr>
          </a:p>
          <a:p>
            <a:pPr marL="0" indent="0" fontAlgn="base">
              <a:buNone/>
            </a:pPr>
            <a:endParaRPr lang="en-US" sz="5100" b="1">
              <a:latin typeface="+mj-lt"/>
            </a:endParaRPr>
          </a:p>
          <a:p>
            <a:pPr marL="628650" marR="0" indent="0">
              <a:lnSpc>
                <a:spcPct val="107000"/>
              </a:lnSpc>
              <a:spcBef>
                <a:spcPts val="0"/>
              </a:spcBef>
              <a:spcAft>
                <a:spcPts val="800"/>
              </a:spcAft>
              <a:buNone/>
            </a:pPr>
            <a:r>
              <a:rPr lang="en-US" sz="5100" b="1">
                <a:latin typeface="+mj-lt"/>
                <a:ea typeface="Calibri" panose="020F0502020204030204" pitchFamily="34" charset="0"/>
                <a:cs typeface="Calibri" panose="020F0502020204030204" pitchFamily="34" charset="0"/>
              </a:rPr>
              <a:t> </a:t>
            </a:r>
            <a:endParaRPr lang="en-US" sz="5100">
              <a:latin typeface="+mj-lt"/>
              <a:ea typeface="Calibri" panose="020F0502020204030204" pitchFamily="34" charset="0"/>
              <a:cs typeface="Times New Roman" panose="02020603050405020304" pitchFamily="18" charset="0"/>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r>
              <a:rPr lang="en-US" b="1">
                <a:latin typeface="+mj-lt"/>
              </a:rPr>
              <a:t> </a:t>
            </a:r>
          </a:p>
          <a:p>
            <a:pPr marL="0" lvl="0" indent="0" fontAlgn="base">
              <a:buNone/>
            </a:pPr>
            <a:endParaRPr lang="en-US" b="1">
              <a:latin typeface="+mj-lt"/>
            </a:endParaRPr>
          </a:p>
        </p:txBody>
      </p:sp>
      <p:sp>
        <p:nvSpPr>
          <p:cNvPr id="6" name="Slide Number Placeholder 5">
            <a:extLst>
              <a:ext uri="{FF2B5EF4-FFF2-40B4-BE49-F238E27FC236}">
                <a16:creationId xmlns:a16="http://schemas.microsoft.com/office/drawing/2014/main" id="{8FA47B30-0494-47B0-8716-773D72CB7D42}"/>
              </a:ext>
            </a:extLst>
          </p:cNvPr>
          <p:cNvSpPr>
            <a:spLocks noGrp="1"/>
          </p:cNvSpPr>
          <p:nvPr>
            <p:ph type="sldNum" sz="quarter" idx="12"/>
          </p:nvPr>
        </p:nvSpPr>
        <p:spPr/>
        <p:txBody>
          <a:bodyPr/>
          <a:lstStyle/>
          <a:p>
            <a:fld id="{5F28C3C5-8BC5-443E-8111-762E94F7AC97}" type="slidenum">
              <a:rPr lang="en-US" smtClean="0"/>
              <a:t>41</a:t>
            </a:fld>
            <a:endParaRPr lang="en-US"/>
          </a:p>
        </p:txBody>
      </p:sp>
    </p:spTree>
    <p:extLst>
      <p:ext uri="{BB962C8B-B14F-4D97-AF65-F5344CB8AC3E}">
        <p14:creationId xmlns:p14="http://schemas.microsoft.com/office/powerpoint/2010/main" val="296973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a:latin typeface="+mj-lt"/>
            </a:endParaRPr>
          </a:p>
          <a:p>
            <a:pPr marL="0" indent="0" fontAlgn="base">
              <a:buNone/>
            </a:pPr>
            <a:r>
              <a:rPr lang="en-US" sz="14400" b="1">
                <a:latin typeface="+mj-lt"/>
                <a:cs typeface="Calibri" panose="020F0502020204030204" pitchFamily="34" charset="0"/>
              </a:rPr>
              <a:t>Key Point 3</a:t>
            </a:r>
          </a:p>
          <a:p>
            <a:pPr marL="0" indent="0" fontAlgn="base">
              <a:buNone/>
            </a:pPr>
            <a:endParaRPr lang="en-US" sz="8600" b="1">
              <a:latin typeface="+mj-lt"/>
              <a:cs typeface="Calibri" panose="020F0502020204030204" pitchFamily="34" charset="0"/>
            </a:endParaRPr>
          </a:p>
          <a:p>
            <a:pPr marL="285750" marR="0" lvl="0" indent="-285750" algn="l" defTabSz="457200" rtl="0" eaLnBrk="1" fontAlgn="base"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1600" b="0" i="0" u="none" strike="noStrike" kern="1200" cap="none" spc="0" normalizeH="0" baseline="0" noProof="0">
                <a:ln>
                  <a:noFill/>
                </a:ln>
                <a:solidFill>
                  <a:srgbClr val="000000"/>
                </a:solidFill>
                <a:effectLst/>
                <a:uLnTx/>
                <a:uFillTx/>
                <a:latin typeface="+mj-lt"/>
                <a:ea typeface="Calibri" panose="020F0502020204030204" pitchFamily="34" charset="0"/>
                <a:cs typeface="Calibri" panose="020F0502020204030204" pitchFamily="34" charset="0"/>
              </a:rPr>
              <a:t>The cost of providing 911 service nationwide far exceeds the revenue collected from 911 fees.</a:t>
            </a:r>
            <a:endParaRPr kumimoji="0" lang="en-US" sz="7200" b="1" i="0" u="none" strike="noStrike" kern="1200" cap="none" spc="0" normalizeH="0" baseline="0" noProof="0">
              <a:ln>
                <a:noFill/>
              </a:ln>
              <a:solidFill>
                <a:prstClr val="black"/>
              </a:solidFill>
              <a:effectLst/>
              <a:uLnTx/>
              <a:uFillTx/>
              <a:latin typeface="+mj-lt"/>
              <a:cs typeface="Calibri" panose="020F0502020204030204" pitchFamily="34" charset="0"/>
            </a:endParaRPr>
          </a:p>
          <a:p>
            <a:pPr marL="0" indent="0" fontAlgn="base">
              <a:buNone/>
            </a:pPr>
            <a:endParaRPr lang="en-US" sz="5600" b="1">
              <a:latin typeface="+mj-lt"/>
            </a:endParaRPr>
          </a:p>
          <a:p>
            <a:pPr marL="0" indent="0" fontAlgn="base">
              <a:buNone/>
            </a:pPr>
            <a:endParaRPr lang="en-US" sz="5100" b="1">
              <a:latin typeface="+mj-lt"/>
            </a:endParaRPr>
          </a:p>
          <a:p>
            <a:pPr marL="628650" marR="0" indent="0">
              <a:lnSpc>
                <a:spcPct val="107000"/>
              </a:lnSpc>
              <a:spcBef>
                <a:spcPts val="0"/>
              </a:spcBef>
              <a:spcAft>
                <a:spcPts val="800"/>
              </a:spcAft>
              <a:buNone/>
            </a:pPr>
            <a:r>
              <a:rPr lang="en-US" sz="5100" b="1">
                <a:latin typeface="+mj-lt"/>
                <a:ea typeface="Calibri" panose="020F0502020204030204" pitchFamily="34" charset="0"/>
                <a:cs typeface="Calibri" panose="020F0502020204030204" pitchFamily="34" charset="0"/>
              </a:rPr>
              <a:t> </a:t>
            </a:r>
            <a:endParaRPr lang="en-US" sz="5100">
              <a:latin typeface="+mj-lt"/>
              <a:ea typeface="Calibri" panose="020F0502020204030204" pitchFamily="34" charset="0"/>
              <a:cs typeface="Times New Roman" panose="02020603050405020304" pitchFamily="18" charset="0"/>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r>
              <a:rPr lang="en-US" b="1">
                <a:latin typeface="+mj-lt"/>
              </a:rPr>
              <a:t> </a:t>
            </a:r>
          </a:p>
          <a:p>
            <a:pPr marL="0" lvl="0" indent="0" fontAlgn="base">
              <a:buNone/>
            </a:pPr>
            <a:endParaRPr lang="en-US" b="1">
              <a:latin typeface="+mj-lt"/>
            </a:endParaRPr>
          </a:p>
        </p:txBody>
      </p:sp>
      <p:sp>
        <p:nvSpPr>
          <p:cNvPr id="6" name="Slide Number Placeholder 5">
            <a:extLst>
              <a:ext uri="{FF2B5EF4-FFF2-40B4-BE49-F238E27FC236}">
                <a16:creationId xmlns:a16="http://schemas.microsoft.com/office/drawing/2014/main" id="{442BE2F7-3F87-48A9-9E26-C9872ED1D39A}"/>
              </a:ext>
            </a:extLst>
          </p:cNvPr>
          <p:cNvSpPr>
            <a:spLocks noGrp="1"/>
          </p:cNvSpPr>
          <p:nvPr>
            <p:ph type="sldNum" sz="quarter" idx="12"/>
          </p:nvPr>
        </p:nvSpPr>
        <p:spPr/>
        <p:txBody>
          <a:bodyPr/>
          <a:lstStyle/>
          <a:p>
            <a:fld id="{5F28C3C5-8BC5-443E-8111-762E94F7AC97}" type="slidenum">
              <a:rPr lang="en-US" smtClean="0"/>
              <a:t>42</a:t>
            </a:fld>
            <a:endParaRPr lang="en-US"/>
          </a:p>
        </p:txBody>
      </p:sp>
    </p:spTree>
    <p:extLst>
      <p:ext uri="{BB962C8B-B14F-4D97-AF65-F5344CB8AC3E}">
        <p14:creationId xmlns:p14="http://schemas.microsoft.com/office/powerpoint/2010/main" val="36035983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a:latin typeface="+mj-lt"/>
            </a:endParaRPr>
          </a:p>
          <a:p>
            <a:pPr marL="0" indent="0" fontAlgn="base">
              <a:buNone/>
            </a:pPr>
            <a:r>
              <a:rPr lang="en-US" sz="14400" b="1">
                <a:latin typeface="+mj-lt"/>
                <a:cs typeface="Calibri" panose="020F0502020204030204" pitchFamily="34" charset="0"/>
              </a:rPr>
              <a:t>Key Point 4</a:t>
            </a:r>
          </a:p>
          <a:p>
            <a:pPr marL="0" indent="0" fontAlgn="base">
              <a:buNone/>
            </a:pPr>
            <a:endParaRPr lang="en-US" sz="11200" b="1">
              <a:latin typeface="+mj-lt"/>
              <a:cs typeface="Calibri" panose="020F0502020204030204" pitchFamily="34" charset="0"/>
            </a:endParaRPr>
          </a:p>
          <a:p>
            <a:pPr marL="342900" marR="0" lvl="0" indent="-342900" algn="l" defTabSz="457200" rtl="0" eaLnBrk="1" fontAlgn="auto" latinLnBrk="0" hangingPunct="1">
              <a:lnSpc>
                <a:spcPct val="100000"/>
              </a:lnSpc>
              <a:spcBef>
                <a:spcPts val="0"/>
              </a:spcBef>
              <a:spcAft>
                <a:spcPts val="600"/>
              </a:spcAft>
              <a:buClr>
                <a:srgbClr val="30ACEC">
                  <a:lumMod val="75000"/>
                </a:srgbClr>
              </a:buClr>
              <a:buSzPct val="145000"/>
              <a:buFont typeface="Symbol" panose="05050102010706020507" pitchFamily="18" charset="2"/>
              <a:buChar char=""/>
              <a:tabLst/>
              <a:defRPr/>
            </a:pPr>
            <a:r>
              <a:rPr kumimoji="0" lang="en-US" sz="11200" b="0" i="0" u="none" strike="noStrike" kern="1200" cap="none" spc="0" normalizeH="0" baseline="0" noProof="0">
                <a:ln>
                  <a:noFill/>
                </a:ln>
                <a:solidFill>
                  <a:prstClr val="black"/>
                </a:solidFill>
                <a:effectLst/>
                <a:uLnTx/>
                <a:uFillTx/>
                <a:latin typeface="+mj-lt"/>
                <a:ea typeface="Times New Roman" panose="02020603050405020304" pitchFamily="18" charset="0"/>
                <a:cs typeface="Calibri" panose="020F0502020204030204" pitchFamily="34" charset="0"/>
              </a:rPr>
              <a:t>Fee diversion and/or underfunding directly affect every fundable resource in a PSAP, which inhibits the ability of emergency communications centers to perform optimally and to transition from legacy systems.</a:t>
            </a:r>
          </a:p>
          <a:p>
            <a:pPr marL="0" indent="0" fontAlgn="base">
              <a:buNone/>
            </a:pPr>
            <a:endParaRPr lang="en-US" sz="5600" b="1">
              <a:latin typeface="+mj-lt"/>
            </a:endParaRPr>
          </a:p>
          <a:p>
            <a:pPr marL="0" indent="0" fontAlgn="base">
              <a:buNone/>
            </a:pPr>
            <a:endParaRPr lang="en-US" sz="5100" b="1">
              <a:latin typeface="+mj-lt"/>
            </a:endParaRPr>
          </a:p>
          <a:p>
            <a:pPr marL="628650" marR="0" indent="0">
              <a:lnSpc>
                <a:spcPct val="107000"/>
              </a:lnSpc>
              <a:spcBef>
                <a:spcPts val="0"/>
              </a:spcBef>
              <a:spcAft>
                <a:spcPts val="800"/>
              </a:spcAft>
              <a:buNone/>
            </a:pPr>
            <a:r>
              <a:rPr lang="en-US" sz="5100" b="1">
                <a:latin typeface="+mj-lt"/>
                <a:ea typeface="Calibri" panose="020F0502020204030204" pitchFamily="34" charset="0"/>
                <a:cs typeface="Calibri" panose="020F0502020204030204" pitchFamily="34" charset="0"/>
              </a:rPr>
              <a:t> </a:t>
            </a:r>
            <a:endParaRPr lang="en-US" sz="5100">
              <a:latin typeface="+mj-lt"/>
              <a:ea typeface="Calibri" panose="020F0502020204030204" pitchFamily="34" charset="0"/>
              <a:cs typeface="Times New Roman" panose="02020603050405020304" pitchFamily="18" charset="0"/>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r>
              <a:rPr lang="en-US" b="1">
                <a:latin typeface="+mj-lt"/>
              </a:rPr>
              <a:t> </a:t>
            </a:r>
          </a:p>
          <a:p>
            <a:pPr marL="0" lvl="0" indent="0" fontAlgn="base">
              <a:buNone/>
            </a:pPr>
            <a:endParaRPr lang="en-US" b="1">
              <a:latin typeface="+mj-lt"/>
            </a:endParaRPr>
          </a:p>
        </p:txBody>
      </p:sp>
      <p:sp>
        <p:nvSpPr>
          <p:cNvPr id="6" name="Slide Number Placeholder 5">
            <a:extLst>
              <a:ext uri="{FF2B5EF4-FFF2-40B4-BE49-F238E27FC236}">
                <a16:creationId xmlns:a16="http://schemas.microsoft.com/office/drawing/2014/main" id="{DEF6DFCC-95C1-4B62-856A-BA316816DBCD}"/>
              </a:ext>
            </a:extLst>
          </p:cNvPr>
          <p:cNvSpPr>
            <a:spLocks noGrp="1"/>
          </p:cNvSpPr>
          <p:nvPr>
            <p:ph type="sldNum" sz="quarter" idx="12"/>
          </p:nvPr>
        </p:nvSpPr>
        <p:spPr/>
        <p:txBody>
          <a:bodyPr/>
          <a:lstStyle/>
          <a:p>
            <a:fld id="{5F28C3C5-8BC5-443E-8111-762E94F7AC97}" type="slidenum">
              <a:rPr lang="en-US" smtClean="0"/>
              <a:t>43</a:t>
            </a:fld>
            <a:endParaRPr lang="en-US"/>
          </a:p>
        </p:txBody>
      </p:sp>
    </p:spTree>
    <p:extLst>
      <p:ext uri="{BB962C8B-B14F-4D97-AF65-F5344CB8AC3E}">
        <p14:creationId xmlns:p14="http://schemas.microsoft.com/office/powerpoint/2010/main" val="1903599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a:latin typeface="+mj-lt"/>
            </a:endParaRPr>
          </a:p>
          <a:p>
            <a:pPr marL="0" indent="0" fontAlgn="base">
              <a:buNone/>
            </a:pPr>
            <a:r>
              <a:rPr lang="en-US" sz="14400" b="1">
                <a:latin typeface="+mj-lt"/>
                <a:cs typeface="Calibri" panose="020F0502020204030204" pitchFamily="34" charset="0"/>
              </a:rPr>
              <a:t>Key Point 5</a:t>
            </a:r>
          </a:p>
          <a:p>
            <a:pPr marL="0" indent="0" fontAlgn="base">
              <a:buNone/>
            </a:pPr>
            <a:endParaRPr lang="en-US" sz="11200" b="1">
              <a:latin typeface="+mj-lt"/>
              <a:cs typeface="Calibri" panose="020F0502020204030204" pitchFamily="34" charset="0"/>
            </a:endParaRPr>
          </a:p>
          <a:p>
            <a:pPr marL="342900" marR="0" lvl="0" indent="-342900" algn="l" defTabSz="457200" rtl="0" eaLnBrk="1" fontAlgn="auto" latinLnBrk="0" hangingPunct="1">
              <a:lnSpc>
                <a:spcPct val="100000"/>
              </a:lnSpc>
              <a:spcBef>
                <a:spcPts val="0"/>
              </a:spcBef>
              <a:spcAft>
                <a:spcPts val="600"/>
              </a:spcAft>
              <a:buClr>
                <a:srgbClr val="30ACEC">
                  <a:lumMod val="75000"/>
                </a:srgbClr>
              </a:buClr>
              <a:buSzPct val="145000"/>
              <a:buFont typeface="Symbol" panose="05050102010706020507" pitchFamily="18" charset="2"/>
              <a:buChar char=""/>
              <a:tabLst/>
              <a:defRPr/>
            </a:pPr>
            <a:r>
              <a:rPr kumimoji="0" lang="en-US" sz="11200" b="0" i="0" u="none" strike="noStrike" kern="1200" cap="none" spc="0" normalizeH="0" baseline="0" noProof="0">
                <a:ln>
                  <a:noFill/>
                </a:ln>
                <a:solidFill>
                  <a:prstClr val="black"/>
                </a:solidFill>
                <a:effectLst/>
                <a:uLnTx/>
                <a:uFillTx/>
                <a:latin typeface="+mj-lt"/>
                <a:ea typeface="Times New Roman" panose="02020603050405020304" pitchFamily="18" charset="0"/>
                <a:cs typeface="Calibri" panose="020F0502020204030204" pitchFamily="34" charset="0"/>
              </a:rPr>
              <a:t>Fee diversion and/or underfunding may result in resource cuts. One of the foreseeable impacts is related to the</a:t>
            </a:r>
            <a:r>
              <a:rPr kumimoji="0" lang="en-US" sz="11200" b="0" i="0" u="none" strike="noStrike" kern="1200" cap="none" spc="0" normalizeH="0" baseline="0" noProof="0">
                <a:ln>
                  <a:noFill/>
                </a:ln>
                <a:solidFill>
                  <a:srgbClr val="000000"/>
                </a:solidFill>
                <a:effectLst/>
                <a:uLnTx/>
                <a:uFillTx/>
                <a:latin typeface="+mj-lt"/>
                <a:ea typeface="Times New Roman" panose="02020603050405020304" pitchFamily="18" charset="0"/>
                <a:cs typeface="Calibri" panose="020F0502020204030204" pitchFamily="34" charset="0"/>
              </a:rPr>
              <a:t> transition from legacy to NG911</a:t>
            </a:r>
            <a:r>
              <a:rPr kumimoji="0" lang="en-US" sz="11200" b="0" i="0" u="none" strike="noStrike" kern="1200" cap="none" spc="0" normalizeH="0" baseline="0" noProof="0">
                <a:ln>
                  <a:noFill/>
                </a:ln>
                <a:solidFill>
                  <a:prstClr val="black"/>
                </a:solidFill>
                <a:effectLst/>
                <a:uLnTx/>
                <a:uFillTx/>
                <a:latin typeface="+mj-lt"/>
                <a:ea typeface="Times New Roman" panose="02020603050405020304" pitchFamily="18" charset="0"/>
                <a:cs typeface="Calibri" panose="020F0502020204030204" pitchFamily="34" charset="0"/>
              </a:rPr>
              <a:t> </a:t>
            </a:r>
            <a:r>
              <a:rPr kumimoji="0" lang="en-US" sz="11200" b="0" i="0" u="none" strike="noStrike" kern="1200" cap="none" spc="0" normalizeH="0" baseline="0" noProof="0">
                <a:ln>
                  <a:noFill/>
                </a:ln>
                <a:solidFill>
                  <a:srgbClr val="000000"/>
                </a:solidFill>
                <a:effectLst/>
                <a:uLnTx/>
                <a:uFillTx/>
                <a:latin typeface="+mj-lt"/>
                <a:ea typeface="Times New Roman" panose="02020603050405020304" pitchFamily="18" charset="0"/>
                <a:cs typeface="Calibri" panose="020F0502020204030204" pitchFamily="34" charset="0"/>
              </a:rPr>
              <a:t>systems.  </a:t>
            </a:r>
            <a:endParaRPr lang="en-US" sz="11200" b="1">
              <a:latin typeface="+mj-lt"/>
              <a:cs typeface="Calibri" panose="020F0502020204030204" pitchFamily="34" charset="0"/>
            </a:endParaRPr>
          </a:p>
          <a:p>
            <a:pPr marL="0" indent="0" fontAlgn="base">
              <a:buNone/>
            </a:pPr>
            <a:endParaRPr lang="en-US" sz="5100" b="1">
              <a:latin typeface="+mj-lt"/>
            </a:endParaRPr>
          </a:p>
          <a:p>
            <a:pPr marL="628650" marR="0" indent="0">
              <a:lnSpc>
                <a:spcPct val="107000"/>
              </a:lnSpc>
              <a:spcBef>
                <a:spcPts val="0"/>
              </a:spcBef>
              <a:spcAft>
                <a:spcPts val="800"/>
              </a:spcAft>
              <a:buNone/>
            </a:pPr>
            <a:r>
              <a:rPr lang="en-US" sz="5100" b="1">
                <a:latin typeface="+mj-lt"/>
                <a:ea typeface="Calibri" panose="020F0502020204030204" pitchFamily="34" charset="0"/>
                <a:cs typeface="Calibri" panose="020F0502020204030204" pitchFamily="34" charset="0"/>
              </a:rPr>
              <a:t> </a:t>
            </a:r>
            <a:endParaRPr lang="en-US" sz="5100">
              <a:latin typeface="+mj-lt"/>
              <a:ea typeface="Calibri" panose="020F0502020204030204" pitchFamily="34" charset="0"/>
              <a:cs typeface="Times New Roman" panose="02020603050405020304" pitchFamily="18" charset="0"/>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r>
              <a:rPr lang="en-US" b="1">
                <a:latin typeface="+mj-lt"/>
              </a:rPr>
              <a:t> </a:t>
            </a:r>
          </a:p>
          <a:p>
            <a:pPr marL="0" lvl="0" indent="0" fontAlgn="base">
              <a:buNone/>
            </a:pPr>
            <a:endParaRPr lang="en-US" b="1">
              <a:latin typeface="+mj-lt"/>
            </a:endParaRPr>
          </a:p>
        </p:txBody>
      </p:sp>
      <p:sp>
        <p:nvSpPr>
          <p:cNvPr id="6" name="Slide Number Placeholder 5">
            <a:extLst>
              <a:ext uri="{FF2B5EF4-FFF2-40B4-BE49-F238E27FC236}">
                <a16:creationId xmlns:a16="http://schemas.microsoft.com/office/drawing/2014/main" id="{52F9C58E-113D-4831-BCC3-56AE01CBBB4E}"/>
              </a:ext>
            </a:extLst>
          </p:cNvPr>
          <p:cNvSpPr>
            <a:spLocks noGrp="1"/>
          </p:cNvSpPr>
          <p:nvPr>
            <p:ph type="sldNum" sz="quarter" idx="12"/>
          </p:nvPr>
        </p:nvSpPr>
        <p:spPr/>
        <p:txBody>
          <a:bodyPr/>
          <a:lstStyle/>
          <a:p>
            <a:fld id="{5F28C3C5-8BC5-443E-8111-762E94F7AC97}" type="slidenum">
              <a:rPr lang="en-US" smtClean="0"/>
              <a:t>44</a:t>
            </a:fld>
            <a:endParaRPr lang="en-US"/>
          </a:p>
        </p:txBody>
      </p:sp>
    </p:spTree>
    <p:extLst>
      <p:ext uri="{BB962C8B-B14F-4D97-AF65-F5344CB8AC3E}">
        <p14:creationId xmlns:p14="http://schemas.microsoft.com/office/powerpoint/2010/main" val="106040566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a:latin typeface="+mj-lt"/>
            </a:endParaRPr>
          </a:p>
          <a:p>
            <a:pPr marL="0" indent="0" fontAlgn="base">
              <a:buNone/>
            </a:pPr>
            <a:r>
              <a:rPr lang="en-US" sz="14400" b="1">
                <a:latin typeface="+mj-lt"/>
                <a:cs typeface="Calibri" panose="020F0502020204030204" pitchFamily="34" charset="0"/>
              </a:rPr>
              <a:t>Key Point 6</a:t>
            </a:r>
          </a:p>
          <a:p>
            <a:pPr marL="0" indent="0" fontAlgn="base">
              <a:buNone/>
            </a:pPr>
            <a:endParaRPr lang="en-US" sz="11200" b="1">
              <a:latin typeface="+mj-lt"/>
              <a:cs typeface="Calibri" panose="020F0502020204030204" pitchFamily="34" charset="0"/>
            </a:endParaRPr>
          </a:p>
          <a:p>
            <a:pPr marL="342900" marR="0" lvl="0" indent="-342900" algn="l" defTabSz="457200" rtl="0" eaLnBrk="1" fontAlgn="auto" latinLnBrk="0" hangingPunct="1">
              <a:lnSpc>
                <a:spcPct val="100000"/>
              </a:lnSpc>
              <a:spcBef>
                <a:spcPts val="0"/>
              </a:spcBef>
              <a:spcAft>
                <a:spcPts val="600"/>
              </a:spcAft>
              <a:buClr>
                <a:srgbClr val="30ACEC">
                  <a:lumMod val="75000"/>
                </a:srgbClr>
              </a:buClr>
              <a:buSzPct val="145000"/>
              <a:buFont typeface="Symbol" panose="05050102010706020507" pitchFamily="18" charset="2"/>
              <a:buChar char=""/>
              <a:tabLst/>
              <a:defRPr/>
            </a:pPr>
            <a:r>
              <a:rPr kumimoji="0" lang="en-US" sz="11200" b="0" i="0" u="none" strike="noStrike" kern="1200" cap="none" spc="0" normalizeH="0" baseline="0" noProof="0">
                <a:ln>
                  <a:noFill/>
                </a:ln>
                <a:solidFill>
                  <a:srgbClr val="000000"/>
                </a:solidFill>
                <a:effectLst/>
                <a:uLnTx/>
                <a:uFillTx/>
                <a:latin typeface="+mj-lt"/>
                <a:ea typeface="Times New Roman" panose="02020603050405020304" pitchFamily="18" charset="0"/>
                <a:cs typeface="Calibri" panose="020F0502020204030204" pitchFamily="34" charset="0"/>
              </a:rPr>
              <a:t>We defined 911 underfunding as occurring when funding levels are below the levels required for optimal performance of 911 operations.</a:t>
            </a:r>
            <a:endParaRPr kumimoji="0" lang="en-US" sz="11200" b="0" i="0" u="none" strike="noStrike" kern="1200" cap="none" spc="0" normalizeH="0" baseline="0" noProof="0">
              <a:ln>
                <a:noFill/>
              </a:ln>
              <a:solidFill>
                <a:prstClr val="black"/>
              </a:solidFill>
              <a:effectLst/>
              <a:uLnTx/>
              <a:uFillTx/>
              <a:latin typeface="+mj-lt"/>
              <a:ea typeface="Times New Roman" panose="02020603050405020304" pitchFamily="18" charset="0"/>
              <a:cs typeface="Calibri" panose="020F0502020204030204" pitchFamily="34" charset="0"/>
            </a:endParaRPr>
          </a:p>
          <a:p>
            <a:pPr marL="0" indent="0" fontAlgn="base">
              <a:buNone/>
            </a:pPr>
            <a:endParaRPr lang="en-US" sz="5600" b="1">
              <a:latin typeface="+mj-lt"/>
            </a:endParaRPr>
          </a:p>
          <a:p>
            <a:pPr marL="0" indent="0" fontAlgn="base">
              <a:buNone/>
            </a:pPr>
            <a:endParaRPr lang="en-US" sz="5100" b="1">
              <a:latin typeface="+mj-lt"/>
            </a:endParaRPr>
          </a:p>
          <a:p>
            <a:pPr marL="628650" marR="0" indent="0">
              <a:lnSpc>
                <a:spcPct val="107000"/>
              </a:lnSpc>
              <a:spcBef>
                <a:spcPts val="0"/>
              </a:spcBef>
              <a:spcAft>
                <a:spcPts val="800"/>
              </a:spcAft>
              <a:buNone/>
            </a:pPr>
            <a:r>
              <a:rPr lang="en-US" sz="5100" b="1">
                <a:latin typeface="+mj-lt"/>
                <a:ea typeface="Calibri" panose="020F0502020204030204" pitchFamily="34" charset="0"/>
                <a:cs typeface="Calibri" panose="020F0502020204030204" pitchFamily="34" charset="0"/>
              </a:rPr>
              <a:t> </a:t>
            </a:r>
            <a:endParaRPr lang="en-US" sz="5100">
              <a:latin typeface="+mj-lt"/>
              <a:ea typeface="Calibri" panose="020F0502020204030204" pitchFamily="34" charset="0"/>
              <a:cs typeface="Times New Roman" panose="02020603050405020304" pitchFamily="18" charset="0"/>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r>
              <a:rPr lang="en-US" b="1">
                <a:latin typeface="+mj-lt"/>
              </a:rPr>
              <a:t> </a:t>
            </a:r>
          </a:p>
          <a:p>
            <a:pPr marL="0" lvl="0" indent="0" fontAlgn="base">
              <a:buNone/>
            </a:pPr>
            <a:endParaRPr lang="en-US" b="1">
              <a:latin typeface="+mj-lt"/>
            </a:endParaRPr>
          </a:p>
        </p:txBody>
      </p:sp>
      <p:sp>
        <p:nvSpPr>
          <p:cNvPr id="6" name="Slide Number Placeholder 5">
            <a:extLst>
              <a:ext uri="{FF2B5EF4-FFF2-40B4-BE49-F238E27FC236}">
                <a16:creationId xmlns:a16="http://schemas.microsoft.com/office/drawing/2014/main" id="{F77E6C59-402B-4B8B-B44A-D85A8D5ACDAD}"/>
              </a:ext>
            </a:extLst>
          </p:cNvPr>
          <p:cNvSpPr>
            <a:spLocks noGrp="1"/>
          </p:cNvSpPr>
          <p:nvPr>
            <p:ph type="sldNum" sz="quarter" idx="12"/>
          </p:nvPr>
        </p:nvSpPr>
        <p:spPr/>
        <p:txBody>
          <a:bodyPr/>
          <a:lstStyle/>
          <a:p>
            <a:fld id="{5F28C3C5-8BC5-443E-8111-762E94F7AC97}" type="slidenum">
              <a:rPr lang="en-US" smtClean="0"/>
              <a:t>45</a:t>
            </a:fld>
            <a:endParaRPr lang="en-US"/>
          </a:p>
        </p:txBody>
      </p:sp>
    </p:spTree>
    <p:extLst>
      <p:ext uri="{BB962C8B-B14F-4D97-AF65-F5344CB8AC3E}">
        <p14:creationId xmlns:p14="http://schemas.microsoft.com/office/powerpoint/2010/main" val="23842901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A185B-AD2D-48A4-A7B6-67F08C40E85B}"/>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dirty="0">
              <a:latin typeface="+mj-lt"/>
            </a:endParaRPr>
          </a:p>
          <a:p>
            <a:pPr marL="0" indent="0" fontAlgn="base">
              <a:buNone/>
            </a:pPr>
            <a:r>
              <a:rPr lang="en-US" sz="14400" b="1">
                <a:latin typeface="+mj-lt"/>
                <a:cs typeface="Calibri" panose="020F0502020204030204" pitchFamily="34" charset="0"/>
              </a:rPr>
              <a:t>Key Point 7</a:t>
            </a:r>
          </a:p>
          <a:p>
            <a:pPr marL="0" indent="0" fontAlgn="base">
              <a:buNone/>
            </a:pPr>
            <a:endParaRPr lang="en-US" sz="14400" b="1" dirty="0">
              <a:latin typeface="+mj-lt"/>
              <a:cs typeface="Calibri" panose="020F0502020204030204" pitchFamily="34" charset="0"/>
            </a:endParaRPr>
          </a:p>
          <a:p>
            <a:pPr marL="285750" marR="0" lvl="0" indent="-285750" algn="l" defTabSz="457200" rtl="0" eaLnBrk="1" fontAlgn="base"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11200" b="0" i="0" u="none" strike="noStrike" kern="1200" cap="none" spc="0" normalizeH="0" baseline="0" noProof="0" dirty="0">
                <a:ln>
                  <a:noFill/>
                </a:ln>
                <a:solidFill>
                  <a:srgbClr val="000000"/>
                </a:solidFill>
                <a:effectLst/>
                <a:uLnTx/>
                <a:uFillTx/>
                <a:latin typeface="+mj-lt"/>
                <a:ea typeface="Calibri" panose="020F0502020204030204" pitchFamily="34" charset="0"/>
                <a:cs typeface="Calibri" panose="020F0502020204030204" pitchFamily="34" charset="0"/>
              </a:rPr>
              <a:t>Underfunding 911 can be a result of 911 fee diversion, and 911 can be underfunded even where no 911 fee diversion is taking place. </a:t>
            </a:r>
            <a:r>
              <a:rPr kumimoji="0" lang="en-US" sz="11200" b="1"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rPr>
              <a:t> </a:t>
            </a:r>
            <a:endParaRPr kumimoji="0" lang="en-US" sz="11200" b="0" i="0" u="none" strike="noStrike" kern="1200" cap="none" spc="0" normalizeH="0" baseline="0" noProof="0" dirty="0">
              <a:ln>
                <a:noFill/>
              </a:ln>
              <a:solidFill>
                <a:prstClr val="black"/>
              </a:solidFill>
              <a:effectLst/>
              <a:uLnTx/>
              <a:uFillTx/>
              <a:latin typeface="+mj-lt"/>
              <a:ea typeface="Calibri" panose="020F0502020204030204" pitchFamily="34" charset="0"/>
              <a:cs typeface="Calibri" panose="020F0502020204030204" pitchFamily="34" charset="0"/>
            </a:endParaRPr>
          </a:p>
          <a:p>
            <a:pPr marL="0" indent="0" fontAlgn="base">
              <a:buNone/>
            </a:pPr>
            <a:endParaRPr lang="en-US" sz="5600" b="1" dirty="0">
              <a:latin typeface="+mj-lt"/>
              <a:cs typeface="Calibri" panose="020F0502020204030204" pitchFamily="34" charset="0"/>
            </a:endParaRPr>
          </a:p>
          <a:p>
            <a:pPr marL="0" indent="0" fontAlgn="base">
              <a:buNone/>
            </a:pPr>
            <a:endParaRPr lang="en-US" sz="5100" b="1" dirty="0">
              <a:latin typeface="+mj-lt"/>
            </a:endParaRPr>
          </a:p>
          <a:p>
            <a:pPr marL="628650" marR="0" indent="0">
              <a:lnSpc>
                <a:spcPct val="107000"/>
              </a:lnSpc>
              <a:spcBef>
                <a:spcPts val="0"/>
              </a:spcBef>
              <a:spcAft>
                <a:spcPts val="800"/>
              </a:spcAft>
              <a:buNone/>
            </a:pPr>
            <a:r>
              <a:rPr lang="en-US" sz="5100" b="1" dirty="0">
                <a:latin typeface="+mj-lt"/>
                <a:ea typeface="Calibri" panose="020F0502020204030204" pitchFamily="34" charset="0"/>
                <a:cs typeface="Calibri" panose="020F0502020204030204" pitchFamily="34" charset="0"/>
              </a:rPr>
              <a:t> </a:t>
            </a:r>
            <a:endParaRPr lang="en-US" sz="5100" dirty="0">
              <a:latin typeface="+mj-lt"/>
              <a:ea typeface="Calibri" panose="020F0502020204030204" pitchFamily="34" charset="0"/>
              <a:cs typeface="Times New Roman" panose="02020603050405020304" pitchFamily="18" charset="0"/>
            </a:endParaRPr>
          </a:p>
          <a:p>
            <a:pPr marL="0" indent="0" fontAlgn="base">
              <a:buNone/>
            </a:pPr>
            <a:endParaRPr lang="en-US" b="1" dirty="0">
              <a:latin typeface="+mj-lt"/>
            </a:endParaRPr>
          </a:p>
          <a:p>
            <a:pPr marL="0" indent="0" fontAlgn="base">
              <a:buNone/>
            </a:pPr>
            <a:endParaRPr lang="en-US" b="1" dirty="0">
              <a:latin typeface="+mj-lt"/>
            </a:endParaRPr>
          </a:p>
          <a:p>
            <a:pPr marL="0" indent="0" fontAlgn="base">
              <a:buNone/>
            </a:pPr>
            <a:endParaRPr lang="en-US" b="1" dirty="0">
              <a:latin typeface="+mj-lt"/>
            </a:endParaRPr>
          </a:p>
          <a:p>
            <a:pPr marL="0" indent="0" fontAlgn="base">
              <a:buNone/>
            </a:pPr>
            <a:endParaRPr lang="en-US" b="1" dirty="0">
              <a:latin typeface="+mj-lt"/>
            </a:endParaRPr>
          </a:p>
          <a:p>
            <a:pPr marL="0" indent="0" fontAlgn="base">
              <a:buNone/>
            </a:pPr>
            <a:r>
              <a:rPr lang="en-US" b="1" dirty="0">
                <a:latin typeface="+mj-lt"/>
              </a:rPr>
              <a:t> </a:t>
            </a:r>
          </a:p>
          <a:p>
            <a:pPr marL="0" lvl="0" indent="0" fontAlgn="base">
              <a:buNone/>
            </a:pPr>
            <a:endParaRPr lang="en-US" b="1" dirty="0">
              <a:latin typeface="+mj-lt"/>
            </a:endParaRPr>
          </a:p>
        </p:txBody>
      </p:sp>
      <p:sp>
        <p:nvSpPr>
          <p:cNvPr id="6" name="Slide Number Placeholder 5">
            <a:extLst>
              <a:ext uri="{FF2B5EF4-FFF2-40B4-BE49-F238E27FC236}">
                <a16:creationId xmlns:a16="http://schemas.microsoft.com/office/drawing/2014/main" id="{4DEA265F-B8C4-4CF7-92CC-DAEFB67CF194}"/>
              </a:ext>
            </a:extLst>
          </p:cNvPr>
          <p:cNvSpPr>
            <a:spLocks noGrp="1"/>
          </p:cNvSpPr>
          <p:nvPr>
            <p:ph type="sldNum" sz="quarter" idx="12"/>
          </p:nvPr>
        </p:nvSpPr>
        <p:spPr/>
        <p:txBody>
          <a:bodyPr/>
          <a:lstStyle/>
          <a:p>
            <a:fld id="{5F28C3C5-8BC5-443E-8111-762E94F7AC97}" type="slidenum">
              <a:rPr lang="en-US" smtClean="0"/>
              <a:t>46</a:t>
            </a:fld>
            <a:endParaRPr lang="en-US"/>
          </a:p>
        </p:txBody>
      </p:sp>
    </p:spTree>
    <p:extLst>
      <p:ext uri="{BB962C8B-B14F-4D97-AF65-F5344CB8AC3E}">
        <p14:creationId xmlns:p14="http://schemas.microsoft.com/office/powerpoint/2010/main" val="841122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974BCB4-9DDA-45C7-8BD7-87006288D33C}"/>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a:p>
          <a:p>
            <a:pPr marL="0" indent="0" fontAlgn="base">
              <a:buNone/>
            </a:pPr>
            <a:endParaRPr lang="en-US" sz="14400" b="1"/>
          </a:p>
          <a:p>
            <a:pPr marL="0" indent="0" fontAlgn="base">
              <a:buNone/>
            </a:pPr>
            <a:endParaRPr lang="en-US" sz="14400" b="1"/>
          </a:p>
          <a:p>
            <a:pPr marL="0" indent="0" fontAlgn="base">
              <a:buNone/>
            </a:pPr>
            <a:r>
              <a:rPr lang="en-US" sz="14400" b="1">
                <a:cs typeface="Calibri" panose="020F0502020204030204" pitchFamily="34" charset="0"/>
              </a:rPr>
              <a:t>Key Point 8</a:t>
            </a:r>
          </a:p>
          <a:p>
            <a:pPr marL="0" indent="0" fontAlgn="base">
              <a:buNone/>
            </a:pPr>
            <a:endParaRPr lang="en-US" sz="11200" b="1">
              <a:cs typeface="Calibri" panose="020F0502020204030204" pitchFamily="34" charset="0"/>
            </a:endParaRPr>
          </a:p>
          <a:p>
            <a:pPr marL="342900" indent="-342900">
              <a:spcBef>
                <a:spcPts val="0"/>
              </a:spcBef>
              <a:buClr>
                <a:srgbClr val="30ACEC">
                  <a:lumMod val="75000"/>
                </a:srgbClr>
              </a:buClr>
              <a:buFont typeface="Symbol" panose="05050102010706020507" pitchFamily="18" charset="2"/>
              <a:buChar char=""/>
              <a:defRPr/>
            </a:pPr>
            <a:r>
              <a:rPr kumimoji="0" lang="en-US" sz="11200" b="0" i="0" u="none" strike="noStrike" kern="1200" cap="none" spc="0" normalizeH="0" baseline="0" noProof="0">
                <a:ln>
                  <a:noFill/>
                </a:ln>
                <a:effectLst/>
                <a:uLnTx/>
                <a:uFillTx/>
                <a:ea typeface="Times New Roman" panose="02020603050405020304" pitchFamily="18" charset="0"/>
                <a:cs typeface="Calibri"/>
              </a:rPr>
              <a:t>Even if 911 fee diversion does not result in underfunding 911, diversion can have harmful impacts.</a:t>
            </a:r>
            <a:r>
              <a:rPr lang="en-US" sz="11200">
                <a:ea typeface="Times New Roman" panose="02020603050405020304" pitchFamily="18" charset="0"/>
                <a:cs typeface="Calibri"/>
              </a:rPr>
              <a:t> </a:t>
            </a:r>
            <a:r>
              <a:rPr kumimoji="0" lang="en-US" sz="11200" b="0" i="0" u="none" strike="noStrike" kern="1200" cap="none" spc="0" normalizeH="0" baseline="0" noProof="0">
                <a:ln>
                  <a:noFill/>
                </a:ln>
                <a:effectLst/>
                <a:uLnTx/>
                <a:uFillTx/>
                <a:ea typeface="Times New Roman" panose="02020603050405020304" pitchFamily="18" charset="0"/>
                <a:cs typeface="Calibri"/>
              </a:rPr>
              <a:t> However, the impacts of diversion most related to public safety occur when diversion results in underfunding 911.</a:t>
            </a:r>
            <a:r>
              <a:rPr lang="en-US" sz="11200">
                <a:ea typeface="Times New Roman" panose="02020603050405020304" pitchFamily="18" charset="0"/>
                <a:cs typeface="Calibri"/>
              </a:rPr>
              <a:t> </a:t>
            </a:r>
            <a:endParaRPr lang="en-US" sz="11200" b="0" i="0" u="none" strike="noStrike" kern="1200" cap="none" spc="0" normalizeH="0" baseline="0" noProof="0">
              <a:ln>
                <a:noFill/>
              </a:ln>
              <a:effectLst/>
              <a:uLnTx/>
              <a:uFillTx/>
              <a:ea typeface="Times New Roman" panose="02020603050405020304" pitchFamily="18" charset="0"/>
              <a:cs typeface="Calibri" panose="020F0502020204030204" pitchFamily="34" charset="0"/>
            </a:endParaRPr>
          </a:p>
          <a:p>
            <a:pPr marL="628650" marR="0" lvl="0" indent="0" algn="l" defTabSz="457200" rtl="0" eaLnBrk="1" fontAlgn="auto" latinLnBrk="0" hangingPunct="1">
              <a:lnSpc>
                <a:spcPct val="107000"/>
              </a:lnSpc>
              <a:spcBef>
                <a:spcPts val="0"/>
              </a:spcBef>
              <a:spcAft>
                <a:spcPts val="800"/>
              </a:spcAft>
              <a:buClr>
                <a:srgbClr val="30ACEC">
                  <a:lumMod val="75000"/>
                </a:srgbClr>
              </a:buClr>
              <a:buSzPct val="145000"/>
              <a:buFont typeface="Arial"/>
              <a:buNone/>
              <a:tabLst/>
              <a:defRPr/>
            </a:pPr>
            <a:endParaRPr kumimoji="0" lang="en-US" sz="5200" b="0" i="0" u="none" strike="noStrike" kern="1200" cap="none" spc="0" normalizeH="0" baseline="0" noProof="0">
              <a:ln>
                <a:noFill/>
              </a:ln>
              <a:solidFill>
                <a:prstClr val="black"/>
              </a:solidFill>
              <a:effectLst/>
              <a:uLnTx/>
              <a:uFillTx/>
              <a:ea typeface="Calibri" panose="020F0502020204030204" pitchFamily="34" charset="0"/>
              <a:cs typeface="Times New Roman" panose="02020603050405020304" pitchFamily="18" charset="0"/>
            </a:endParaRPr>
          </a:p>
          <a:p>
            <a:pPr marL="628650" marR="0" lvl="0" indent="0" algn="l" defTabSz="457200" rtl="0" eaLnBrk="1" fontAlgn="auto" latinLnBrk="0" hangingPunct="1">
              <a:lnSpc>
                <a:spcPct val="107000"/>
              </a:lnSpc>
              <a:spcBef>
                <a:spcPts val="0"/>
              </a:spcBef>
              <a:spcAft>
                <a:spcPts val="800"/>
              </a:spcAft>
              <a:buClr>
                <a:srgbClr val="30ACEC">
                  <a:lumMod val="75000"/>
                </a:srgbClr>
              </a:buClr>
              <a:buSzPct val="145000"/>
              <a:buFont typeface="Arial"/>
              <a:buNone/>
              <a:tabLst/>
              <a:defRPr/>
            </a:pPr>
            <a:endParaRPr kumimoji="0" lang="en-US" sz="5200" b="0" i="0" u="none" strike="noStrike" kern="1200" cap="none" spc="0" normalizeH="0" baseline="0" noProof="0">
              <a:ln>
                <a:noFill/>
              </a:ln>
              <a:solidFill>
                <a:prstClr val="black"/>
              </a:solidFill>
              <a:effectLst/>
              <a:uLnTx/>
              <a:uFillTx/>
              <a:ea typeface="Calibri" panose="020F0502020204030204" pitchFamily="34" charset="0"/>
              <a:cs typeface="Times New Roman" panose="02020603050405020304" pitchFamily="18" charset="0"/>
            </a:endParaRPr>
          </a:p>
          <a:p>
            <a:pPr marL="0" indent="0" fontAlgn="base">
              <a:buNone/>
            </a:pPr>
            <a:endParaRPr lang="en-US" sz="5600" b="1"/>
          </a:p>
          <a:p>
            <a:pPr marL="0" indent="0" fontAlgn="base">
              <a:buNone/>
            </a:pPr>
            <a:endParaRPr lang="en-US" sz="5100" b="1"/>
          </a:p>
          <a:p>
            <a:pPr marL="628650" marR="0" indent="0">
              <a:lnSpc>
                <a:spcPct val="107000"/>
              </a:lnSpc>
              <a:spcBef>
                <a:spcPts val="0"/>
              </a:spcBef>
              <a:spcAft>
                <a:spcPts val="800"/>
              </a:spcAft>
              <a:buNone/>
            </a:pPr>
            <a:endParaRPr lang="en-US" sz="5100">
              <a:ea typeface="Calibri" panose="020F0502020204030204" pitchFamily="34" charset="0"/>
              <a:cs typeface="Times New Roman" panose="02020603050405020304" pitchFamily="18" charset="0"/>
            </a:endParaRPr>
          </a:p>
          <a:p>
            <a:pPr marL="0" indent="0" fontAlgn="base">
              <a:buNone/>
            </a:pPr>
            <a:endParaRPr lang="en-US" b="1"/>
          </a:p>
          <a:p>
            <a:pPr marL="0" indent="0" fontAlgn="base">
              <a:buNone/>
            </a:pPr>
            <a:endParaRPr lang="en-US" b="1"/>
          </a:p>
          <a:p>
            <a:pPr marL="0" indent="0" fontAlgn="base">
              <a:buNone/>
            </a:pPr>
            <a:endParaRPr lang="en-US" b="1"/>
          </a:p>
          <a:p>
            <a:pPr marL="0" indent="0" fontAlgn="base">
              <a:buNone/>
            </a:pPr>
            <a:endParaRPr lang="en-US" b="1"/>
          </a:p>
          <a:p>
            <a:pPr marL="0" indent="0" fontAlgn="base">
              <a:buNone/>
            </a:pPr>
            <a:endParaRPr lang="en-US" b="1"/>
          </a:p>
          <a:p>
            <a:pPr marL="0" lvl="0" indent="0" fontAlgn="base">
              <a:buNone/>
            </a:pPr>
            <a:endParaRPr lang="en-US" b="1"/>
          </a:p>
        </p:txBody>
      </p:sp>
      <p:sp>
        <p:nvSpPr>
          <p:cNvPr id="9" name="Slide Number Placeholder 8">
            <a:extLst>
              <a:ext uri="{FF2B5EF4-FFF2-40B4-BE49-F238E27FC236}">
                <a16:creationId xmlns:a16="http://schemas.microsoft.com/office/drawing/2014/main" id="{875B9A28-D069-4A56-BB09-6BD0BCA8E70E}"/>
              </a:ext>
            </a:extLst>
          </p:cNvPr>
          <p:cNvSpPr>
            <a:spLocks noGrp="1"/>
          </p:cNvSpPr>
          <p:nvPr>
            <p:ph type="sldNum" sz="quarter" idx="12"/>
          </p:nvPr>
        </p:nvSpPr>
        <p:spPr/>
        <p:txBody>
          <a:bodyPr/>
          <a:lstStyle/>
          <a:p>
            <a:fld id="{5F28C3C5-8BC5-443E-8111-762E94F7AC97}" type="slidenum">
              <a:rPr lang="en-US" smtClean="0"/>
              <a:t>47</a:t>
            </a:fld>
            <a:endParaRPr lang="en-US"/>
          </a:p>
        </p:txBody>
      </p:sp>
    </p:spTree>
    <p:extLst>
      <p:ext uri="{BB962C8B-B14F-4D97-AF65-F5344CB8AC3E}">
        <p14:creationId xmlns:p14="http://schemas.microsoft.com/office/powerpoint/2010/main" val="241479501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6443FD4-BA93-4C80-A77D-802DDDAF8DED}"/>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a:p>
          <a:p>
            <a:pPr marL="0" indent="0" fontAlgn="base">
              <a:buNone/>
            </a:pPr>
            <a:endParaRPr lang="en-US" sz="14400" b="1"/>
          </a:p>
          <a:p>
            <a:pPr marL="0" indent="0" fontAlgn="base">
              <a:buNone/>
            </a:pPr>
            <a:r>
              <a:rPr lang="en-US" sz="14400" b="1">
                <a:cs typeface="Calibri" panose="020F0502020204030204" pitchFamily="34" charset="0"/>
              </a:rPr>
              <a:t>Key Point 9</a:t>
            </a:r>
          </a:p>
          <a:p>
            <a:pPr marL="0" indent="0" fontAlgn="base">
              <a:buNone/>
            </a:pPr>
            <a:endParaRPr lang="en-US" sz="14400" b="1">
              <a:cs typeface="Calibri" panose="020F0502020204030204" pitchFamily="34" charset="0"/>
            </a:endParaRPr>
          </a:p>
          <a:p>
            <a:pPr marL="342900" marR="0" lvl="0" indent="-342900" algn="l" defTabSz="457200" rtl="0" eaLnBrk="1" fontAlgn="auto" latinLnBrk="0" hangingPunct="1">
              <a:lnSpc>
                <a:spcPct val="100000"/>
              </a:lnSpc>
              <a:spcBef>
                <a:spcPts val="0"/>
              </a:spcBef>
              <a:spcAft>
                <a:spcPts val="600"/>
              </a:spcAft>
              <a:buClr>
                <a:srgbClr val="30ACEC">
                  <a:lumMod val="75000"/>
                </a:srgbClr>
              </a:buClr>
              <a:buSzPct val="145000"/>
              <a:buFont typeface="Symbol" panose="05050102010706020507" pitchFamily="18" charset="2"/>
              <a:buChar char=""/>
              <a:tabLst/>
              <a:defRPr/>
            </a:pPr>
            <a:r>
              <a:rPr kumimoji="0" lang="en-US" sz="11200" b="0" i="0" u="none" strike="noStrike" kern="1200" cap="none" spc="0" normalizeH="0" baseline="0" noProof="0">
                <a:ln>
                  <a:noFill/>
                </a:ln>
                <a:solidFill>
                  <a:prstClr val="black"/>
                </a:solidFill>
                <a:effectLst/>
                <a:uLnTx/>
                <a:uFillTx/>
                <a:ea typeface="Times New Roman" panose="02020603050405020304" pitchFamily="18" charset="0"/>
                <a:cs typeface="Calibri" panose="020F0502020204030204" pitchFamily="34" charset="0"/>
              </a:rPr>
              <a:t>911 fee diversion and/or underfunding not only prevent 911 programs from implementing new and emerging technologies, but also harm critical services employed today.</a:t>
            </a:r>
          </a:p>
          <a:p>
            <a:pPr marL="628650" marR="0" lvl="0" indent="0" algn="l" defTabSz="457200" rtl="0" eaLnBrk="1" fontAlgn="auto" latinLnBrk="0" hangingPunct="1">
              <a:lnSpc>
                <a:spcPct val="107000"/>
              </a:lnSpc>
              <a:spcBef>
                <a:spcPts val="0"/>
              </a:spcBef>
              <a:spcAft>
                <a:spcPts val="800"/>
              </a:spcAft>
              <a:buClr>
                <a:srgbClr val="30ACEC">
                  <a:lumMod val="75000"/>
                </a:srgbClr>
              </a:buClr>
              <a:buSzPct val="145000"/>
              <a:buFont typeface="Arial"/>
              <a:buNone/>
              <a:tabLst/>
              <a:defRPr/>
            </a:pPr>
            <a:r>
              <a:rPr kumimoji="0" lang="en-US" sz="11200" b="1" i="0" u="none" strike="noStrike" kern="1200" cap="none" spc="0" normalizeH="0" baseline="0" noProof="0">
                <a:ln>
                  <a:noFill/>
                </a:ln>
                <a:solidFill>
                  <a:prstClr val="black"/>
                </a:solidFill>
                <a:effectLst/>
                <a:uLnTx/>
                <a:uFillTx/>
                <a:ea typeface="Calibri" panose="020F0502020204030204" pitchFamily="34" charset="0"/>
                <a:cs typeface="Calibri" panose="020F0502020204030204" pitchFamily="34" charset="0"/>
              </a:rPr>
              <a:t> </a:t>
            </a:r>
            <a:endParaRPr kumimoji="0" lang="en-US" sz="11200" b="0" i="0" u="none" strike="noStrike" kern="1200" cap="none" spc="0" normalizeH="0" baseline="0" noProof="0">
              <a:ln>
                <a:noFill/>
              </a:ln>
              <a:solidFill>
                <a:prstClr val="black"/>
              </a:solidFill>
              <a:effectLst/>
              <a:uLnTx/>
              <a:uFillTx/>
              <a:ea typeface="Calibri" panose="020F0502020204030204" pitchFamily="34" charset="0"/>
              <a:cs typeface="Calibri" panose="020F0502020204030204" pitchFamily="34" charset="0"/>
            </a:endParaRPr>
          </a:p>
          <a:p>
            <a:pPr marL="628650" marR="0" lvl="0" indent="0" algn="l" defTabSz="457200" rtl="0" eaLnBrk="1" fontAlgn="auto" latinLnBrk="0" hangingPunct="1">
              <a:lnSpc>
                <a:spcPct val="107000"/>
              </a:lnSpc>
              <a:spcBef>
                <a:spcPts val="0"/>
              </a:spcBef>
              <a:spcAft>
                <a:spcPts val="800"/>
              </a:spcAft>
              <a:buClr>
                <a:srgbClr val="30ACEC">
                  <a:lumMod val="75000"/>
                </a:srgbClr>
              </a:buClr>
              <a:buSzPct val="145000"/>
              <a:buFont typeface="Arial"/>
              <a:buNone/>
              <a:tabLst/>
              <a:defRPr/>
            </a:pPr>
            <a:r>
              <a:rPr kumimoji="0" lang="en-US" sz="11200" b="1" i="0" u="none" strike="noStrike" kern="1200" cap="none" spc="0" normalizeH="0" baseline="0" noProof="0">
                <a:ln>
                  <a:noFill/>
                </a:ln>
                <a:solidFill>
                  <a:prstClr val="black"/>
                </a:solidFill>
                <a:effectLst/>
                <a:uLnTx/>
                <a:uFillTx/>
                <a:ea typeface="Calibri" panose="020F0502020204030204" pitchFamily="34" charset="0"/>
                <a:cs typeface="Times New Roman" panose="02020603050405020304" pitchFamily="18" charset="0"/>
              </a:rPr>
              <a:t> </a:t>
            </a:r>
            <a:endParaRPr kumimoji="0" lang="en-US" sz="11200" b="0" i="0" u="none" strike="noStrike" kern="1200" cap="none" spc="0" normalizeH="0" baseline="0" noProof="0">
              <a:ln>
                <a:noFill/>
              </a:ln>
              <a:solidFill>
                <a:prstClr val="black"/>
              </a:solidFill>
              <a:effectLst/>
              <a:uLnTx/>
              <a:uFillTx/>
              <a:ea typeface="Calibri" panose="020F0502020204030204" pitchFamily="34" charset="0"/>
              <a:cs typeface="Times New Roman" panose="02020603050405020304" pitchFamily="18" charset="0"/>
            </a:endParaRPr>
          </a:p>
          <a:p>
            <a:pPr marL="0" indent="0" fontAlgn="base">
              <a:buNone/>
            </a:pPr>
            <a:endParaRPr lang="en-US" sz="5600" b="1"/>
          </a:p>
          <a:p>
            <a:pPr marL="0" indent="0" fontAlgn="base">
              <a:buNone/>
            </a:pPr>
            <a:endParaRPr lang="en-US" sz="5100" b="1"/>
          </a:p>
          <a:p>
            <a:pPr marL="628650" marR="0" indent="0">
              <a:lnSpc>
                <a:spcPct val="107000"/>
              </a:lnSpc>
              <a:spcBef>
                <a:spcPts val="0"/>
              </a:spcBef>
              <a:spcAft>
                <a:spcPts val="800"/>
              </a:spcAft>
              <a:buNone/>
            </a:pPr>
            <a:r>
              <a:rPr lang="en-US" sz="5100" b="1">
                <a:ea typeface="Calibri" panose="020F0502020204030204" pitchFamily="34" charset="0"/>
                <a:cs typeface="Calibri" panose="020F0502020204030204" pitchFamily="34" charset="0"/>
              </a:rPr>
              <a:t> </a:t>
            </a:r>
            <a:endParaRPr lang="en-US" sz="5100">
              <a:ea typeface="Calibri" panose="020F0502020204030204" pitchFamily="34" charset="0"/>
              <a:cs typeface="Times New Roman" panose="02020603050405020304" pitchFamily="18" charset="0"/>
            </a:endParaRPr>
          </a:p>
          <a:p>
            <a:pPr marL="0" indent="0" fontAlgn="base">
              <a:buNone/>
            </a:pPr>
            <a:endParaRPr lang="en-US" b="1"/>
          </a:p>
          <a:p>
            <a:pPr marL="0" indent="0" fontAlgn="base">
              <a:buNone/>
            </a:pPr>
            <a:endParaRPr lang="en-US" b="1"/>
          </a:p>
          <a:p>
            <a:pPr marL="0" indent="0" fontAlgn="base">
              <a:buNone/>
            </a:pPr>
            <a:endParaRPr lang="en-US" b="1"/>
          </a:p>
          <a:p>
            <a:pPr marL="0" indent="0" fontAlgn="base">
              <a:buNone/>
            </a:pPr>
            <a:endParaRPr lang="en-US" b="1"/>
          </a:p>
          <a:p>
            <a:pPr marL="0" indent="0" fontAlgn="base">
              <a:buNone/>
            </a:pPr>
            <a:r>
              <a:rPr lang="en-US" b="1"/>
              <a:t> </a:t>
            </a:r>
          </a:p>
          <a:p>
            <a:pPr marL="0" lvl="0" indent="0" fontAlgn="base">
              <a:buNone/>
            </a:pPr>
            <a:endParaRPr lang="en-US" b="1"/>
          </a:p>
        </p:txBody>
      </p:sp>
      <p:sp>
        <p:nvSpPr>
          <p:cNvPr id="9" name="Slide Number Placeholder 8">
            <a:extLst>
              <a:ext uri="{FF2B5EF4-FFF2-40B4-BE49-F238E27FC236}">
                <a16:creationId xmlns:a16="http://schemas.microsoft.com/office/drawing/2014/main" id="{F7EB1BC0-ED3B-4A70-8A84-6624B8E18D42}"/>
              </a:ext>
            </a:extLst>
          </p:cNvPr>
          <p:cNvSpPr>
            <a:spLocks noGrp="1"/>
          </p:cNvSpPr>
          <p:nvPr>
            <p:ph type="sldNum" sz="quarter" idx="12"/>
          </p:nvPr>
        </p:nvSpPr>
        <p:spPr/>
        <p:txBody>
          <a:bodyPr/>
          <a:lstStyle/>
          <a:p>
            <a:fld id="{5F28C3C5-8BC5-443E-8111-762E94F7AC97}" type="slidenum">
              <a:rPr lang="en-US" smtClean="0"/>
              <a:t>48</a:t>
            </a:fld>
            <a:endParaRPr lang="en-US"/>
          </a:p>
        </p:txBody>
      </p:sp>
    </p:spTree>
    <p:extLst>
      <p:ext uri="{BB962C8B-B14F-4D97-AF65-F5344CB8AC3E}">
        <p14:creationId xmlns:p14="http://schemas.microsoft.com/office/powerpoint/2010/main" val="115483309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7482085-9F44-4E05-A91D-E2AEDB1AA846}"/>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a:p>
          <a:p>
            <a:pPr marL="0" indent="0" fontAlgn="base">
              <a:buNone/>
            </a:pPr>
            <a:endParaRPr lang="en-US" sz="14400" b="1"/>
          </a:p>
          <a:p>
            <a:pPr marL="0" indent="0" fontAlgn="base">
              <a:buNone/>
            </a:pPr>
            <a:endParaRPr lang="en-US" sz="14400" b="1"/>
          </a:p>
          <a:p>
            <a:pPr marL="0" indent="0" fontAlgn="base">
              <a:buNone/>
            </a:pPr>
            <a:endParaRPr lang="en-US" sz="14400" b="1"/>
          </a:p>
          <a:p>
            <a:pPr marL="0" indent="0" fontAlgn="base">
              <a:buNone/>
            </a:pPr>
            <a:r>
              <a:rPr lang="en-US" sz="14400" b="1">
                <a:cs typeface="Calibri" panose="020F0502020204030204" pitchFamily="34" charset="0"/>
              </a:rPr>
              <a:t>Key Point 10</a:t>
            </a:r>
          </a:p>
          <a:p>
            <a:pPr marL="0" indent="0" fontAlgn="base">
              <a:buNone/>
            </a:pPr>
            <a:endParaRPr lang="en-US" sz="14400" b="1">
              <a:cs typeface="Calibri" panose="020F0502020204030204" pitchFamily="34" charset="0"/>
            </a:endParaRPr>
          </a:p>
          <a:p>
            <a:pPr marL="342900" marR="0" lvl="0" indent="-342900" algn="l" defTabSz="457200" rtl="0" eaLnBrk="1" fontAlgn="auto" latinLnBrk="0" hangingPunct="1">
              <a:lnSpc>
                <a:spcPct val="100000"/>
              </a:lnSpc>
              <a:spcBef>
                <a:spcPts val="0"/>
              </a:spcBef>
              <a:spcAft>
                <a:spcPts val="600"/>
              </a:spcAft>
              <a:buClr>
                <a:srgbClr val="30ACEC">
                  <a:lumMod val="75000"/>
                </a:srgbClr>
              </a:buClr>
              <a:buSzPct val="145000"/>
              <a:buFont typeface="Symbol" panose="05050102010706020507" pitchFamily="18" charset="2"/>
              <a:buChar char=""/>
              <a:tabLst/>
              <a:defRPr/>
            </a:pPr>
            <a:r>
              <a:rPr kumimoji="0" lang="en-US" sz="11200" b="0" i="0" u="none" strike="noStrike" kern="1200" cap="none" spc="0" normalizeH="0" baseline="0" noProof="0">
                <a:ln>
                  <a:noFill/>
                </a:ln>
                <a:solidFill>
                  <a:prstClr val="black"/>
                </a:solidFill>
                <a:effectLst/>
                <a:uLnTx/>
                <a:uFillTx/>
                <a:ea typeface="Times New Roman" panose="02020603050405020304" pitchFamily="18" charset="0"/>
                <a:cs typeface="Calibri" panose="020F0502020204030204" pitchFamily="34" charset="0"/>
              </a:rPr>
              <a:t>Adoption of progressive tools is key for our emergency communications centers.  911 service is a critical component of the emergency communications ecosystem which requires hiring, training, and exercising highly qualified staff to meet the needs of the citizens.</a:t>
            </a:r>
          </a:p>
          <a:p>
            <a:pPr marL="628650" marR="0" lvl="0" indent="0" algn="l" defTabSz="457200" rtl="0" eaLnBrk="1" fontAlgn="auto" latinLnBrk="0" hangingPunct="1">
              <a:lnSpc>
                <a:spcPct val="107000"/>
              </a:lnSpc>
              <a:spcBef>
                <a:spcPts val="0"/>
              </a:spcBef>
              <a:spcAft>
                <a:spcPts val="800"/>
              </a:spcAft>
              <a:buClr>
                <a:srgbClr val="30ACEC">
                  <a:lumMod val="75000"/>
                </a:srgbClr>
              </a:buClr>
              <a:buSzPct val="145000"/>
              <a:buFont typeface="Arial"/>
              <a:buNone/>
              <a:tabLst/>
              <a:defRPr/>
            </a:pPr>
            <a:r>
              <a:rPr kumimoji="0" lang="en-US" sz="5200" b="1" i="0" u="none" strike="noStrike" kern="1200" cap="none" spc="0" normalizeH="0" baseline="0" noProof="0">
                <a:ln>
                  <a:noFill/>
                </a:ln>
                <a:solidFill>
                  <a:prstClr val="black"/>
                </a:solidFill>
                <a:effectLst/>
                <a:uLnTx/>
                <a:uFillTx/>
                <a:ea typeface="Calibri" panose="020F0502020204030204" pitchFamily="34" charset="0"/>
                <a:cs typeface="Calibri" panose="020F0502020204030204" pitchFamily="34" charset="0"/>
              </a:rPr>
              <a:t> </a:t>
            </a:r>
            <a:endParaRPr kumimoji="0" lang="en-US" sz="5200" b="0" i="0" u="none" strike="noStrike" kern="1200" cap="none" spc="0" normalizeH="0" baseline="0" noProof="0">
              <a:ln>
                <a:noFill/>
              </a:ln>
              <a:solidFill>
                <a:prstClr val="black"/>
              </a:solidFill>
              <a:effectLst/>
              <a:uLnTx/>
              <a:uFillTx/>
              <a:ea typeface="Calibri" panose="020F0502020204030204" pitchFamily="34" charset="0"/>
              <a:cs typeface="Times New Roman" panose="02020603050405020304" pitchFamily="18" charset="0"/>
            </a:endParaRPr>
          </a:p>
          <a:p>
            <a:pPr marL="628650" marR="0" lvl="0" indent="0" algn="l" defTabSz="457200" rtl="0" eaLnBrk="1" fontAlgn="auto" latinLnBrk="0" hangingPunct="1">
              <a:lnSpc>
                <a:spcPct val="107000"/>
              </a:lnSpc>
              <a:spcBef>
                <a:spcPts val="0"/>
              </a:spcBef>
              <a:spcAft>
                <a:spcPts val="800"/>
              </a:spcAft>
              <a:buClr>
                <a:srgbClr val="30ACEC">
                  <a:lumMod val="75000"/>
                </a:srgbClr>
              </a:buClr>
              <a:buSzPct val="145000"/>
              <a:buFont typeface="Arial"/>
              <a:buNone/>
              <a:tabLst/>
              <a:defRPr/>
            </a:pPr>
            <a:r>
              <a:rPr kumimoji="0" lang="en-US" sz="5200" b="1" i="0" u="none" strike="noStrike" kern="1200" cap="none" spc="0" normalizeH="0" baseline="0" noProof="0">
                <a:ln>
                  <a:noFill/>
                </a:ln>
                <a:solidFill>
                  <a:prstClr val="black"/>
                </a:solidFill>
                <a:effectLst/>
                <a:uLnTx/>
                <a:uFillTx/>
                <a:ea typeface="Calibri" panose="020F0502020204030204" pitchFamily="34" charset="0"/>
                <a:cs typeface="Calibri" panose="020F0502020204030204" pitchFamily="34" charset="0"/>
              </a:rPr>
              <a:t> </a:t>
            </a:r>
            <a:endParaRPr kumimoji="0" lang="en-US" sz="5200" b="0" i="0" u="none" strike="noStrike" kern="1200" cap="none" spc="0" normalizeH="0" baseline="0" noProof="0">
              <a:ln>
                <a:noFill/>
              </a:ln>
              <a:solidFill>
                <a:prstClr val="black"/>
              </a:solidFill>
              <a:effectLst/>
              <a:uLnTx/>
              <a:uFillTx/>
              <a:ea typeface="Calibri" panose="020F0502020204030204" pitchFamily="34" charset="0"/>
              <a:cs typeface="Times New Roman" panose="02020603050405020304" pitchFamily="18" charset="0"/>
            </a:endParaRPr>
          </a:p>
          <a:p>
            <a:pPr marL="0" indent="0" fontAlgn="base">
              <a:buNone/>
            </a:pPr>
            <a:endParaRPr lang="en-US" sz="5600" b="1"/>
          </a:p>
          <a:p>
            <a:pPr marL="0" indent="0" fontAlgn="base">
              <a:buNone/>
            </a:pPr>
            <a:endParaRPr lang="en-US" sz="5100" b="1"/>
          </a:p>
          <a:p>
            <a:pPr marL="628650" marR="0" indent="0">
              <a:lnSpc>
                <a:spcPct val="107000"/>
              </a:lnSpc>
              <a:spcBef>
                <a:spcPts val="0"/>
              </a:spcBef>
              <a:spcAft>
                <a:spcPts val="800"/>
              </a:spcAft>
              <a:buNone/>
            </a:pPr>
            <a:r>
              <a:rPr lang="en-US" sz="5100" b="1">
                <a:ea typeface="Calibri" panose="020F0502020204030204" pitchFamily="34" charset="0"/>
                <a:cs typeface="Calibri" panose="020F0502020204030204" pitchFamily="34" charset="0"/>
              </a:rPr>
              <a:t> </a:t>
            </a:r>
            <a:endParaRPr lang="en-US" sz="5100">
              <a:ea typeface="Calibri" panose="020F0502020204030204" pitchFamily="34" charset="0"/>
              <a:cs typeface="Times New Roman" panose="02020603050405020304" pitchFamily="18" charset="0"/>
            </a:endParaRPr>
          </a:p>
          <a:p>
            <a:pPr marL="0" indent="0" fontAlgn="base">
              <a:buNone/>
            </a:pPr>
            <a:endParaRPr lang="en-US" b="1"/>
          </a:p>
          <a:p>
            <a:pPr marL="0" indent="0" fontAlgn="base">
              <a:buNone/>
            </a:pPr>
            <a:endParaRPr lang="en-US" b="1"/>
          </a:p>
          <a:p>
            <a:pPr marL="0" indent="0" fontAlgn="base">
              <a:buNone/>
            </a:pPr>
            <a:endParaRPr lang="en-US" b="1"/>
          </a:p>
          <a:p>
            <a:pPr marL="0" indent="0" fontAlgn="base">
              <a:buNone/>
            </a:pPr>
            <a:endParaRPr lang="en-US" b="1"/>
          </a:p>
          <a:p>
            <a:pPr marL="0" indent="0" fontAlgn="base">
              <a:buNone/>
            </a:pPr>
            <a:r>
              <a:rPr lang="en-US" b="1"/>
              <a:t> </a:t>
            </a:r>
          </a:p>
          <a:p>
            <a:pPr marL="0" lvl="0" indent="0" fontAlgn="base">
              <a:buNone/>
            </a:pPr>
            <a:endParaRPr lang="en-US" b="1"/>
          </a:p>
        </p:txBody>
      </p:sp>
      <p:sp>
        <p:nvSpPr>
          <p:cNvPr id="9" name="Slide Number Placeholder 8">
            <a:extLst>
              <a:ext uri="{FF2B5EF4-FFF2-40B4-BE49-F238E27FC236}">
                <a16:creationId xmlns:a16="http://schemas.microsoft.com/office/drawing/2014/main" id="{E9226EDF-BCA8-4DB1-B9DF-8ACBC51D83CD}"/>
              </a:ext>
            </a:extLst>
          </p:cNvPr>
          <p:cNvSpPr>
            <a:spLocks noGrp="1"/>
          </p:cNvSpPr>
          <p:nvPr>
            <p:ph type="sldNum" sz="quarter" idx="12"/>
          </p:nvPr>
        </p:nvSpPr>
        <p:spPr/>
        <p:txBody>
          <a:bodyPr/>
          <a:lstStyle/>
          <a:p>
            <a:fld id="{5F28C3C5-8BC5-443E-8111-762E94F7AC97}" type="slidenum">
              <a:rPr lang="en-US" smtClean="0"/>
              <a:t>49</a:t>
            </a:fld>
            <a:endParaRPr lang="en-US"/>
          </a:p>
        </p:txBody>
      </p:sp>
    </p:spTree>
    <p:extLst>
      <p:ext uri="{BB962C8B-B14F-4D97-AF65-F5344CB8AC3E}">
        <p14:creationId xmlns:p14="http://schemas.microsoft.com/office/powerpoint/2010/main" val="445053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4966C-B5EF-4619-874F-1DC808F87EE8}"/>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BC7CCF5D-9268-4CE3-A001-C4430EDB2D13}"/>
              </a:ext>
            </a:extLst>
          </p:cNvPr>
          <p:cNvSpPr>
            <a:spLocks noGrp="1"/>
          </p:cNvSpPr>
          <p:nvPr>
            <p:ph idx="1"/>
          </p:nvPr>
        </p:nvSpPr>
        <p:spPr>
          <a:xfrm>
            <a:off x="1484311" y="2373788"/>
            <a:ext cx="10707689" cy="3557954"/>
          </a:xfrm>
        </p:spPr>
        <p:txBody>
          <a:bodyPr>
            <a:noAutofit/>
          </a:bodyPr>
          <a:lstStyle/>
          <a:p>
            <a:pPr marL="0" indent="0">
              <a:buNone/>
            </a:pPr>
            <a:r>
              <a:rPr lang="en-US" sz="3200" b="1"/>
              <a:t>Agenda (continued)</a:t>
            </a:r>
          </a:p>
          <a:p>
            <a:pPr marL="0" indent="0">
              <a:buNone/>
            </a:pPr>
            <a:r>
              <a:rPr lang="en-US" sz="3200" b="1"/>
              <a:t>10:25 AM</a:t>
            </a:r>
            <a:r>
              <a:rPr lang="en-US" sz="3200"/>
              <a:t> Presentation of Working Group Recommendations</a:t>
            </a:r>
          </a:p>
          <a:p>
            <a:pPr marL="0" indent="0">
              <a:buNone/>
            </a:pPr>
            <a:r>
              <a:rPr lang="en-US" sz="3200" u="sng"/>
              <a:t>Working Group 1</a:t>
            </a:r>
            <a:r>
              <a:rPr lang="en-US" sz="3200"/>
              <a:t>:  Budge Currier &amp; Daryl Branson</a:t>
            </a:r>
          </a:p>
          <a:p>
            <a:pPr marL="0" indent="0">
              <a:buNone/>
            </a:pPr>
            <a:r>
              <a:rPr lang="en-US" sz="3200" u="sng"/>
              <a:t>Working Group 2</a:t>
            </a:r>
            <a:r>
              <a:rPr lang="en-US" sz="3200"/>
              <a:t>:  Richard Bradford &amp; Thaddeus Johnson</a:t>
            </a:r>
          </a:p>
          <a:p>
            <a:pPr marL="0" indent="0">
              <a:buNone/>
            </a:pPr>
            <a:r>
              <a:rPr lang="en-US" sz="3200" u="sng"/>
              <a:t>Working Group 3</a:t>
            </a:r>
            <a:r>
              <a:rPr lang="en-US" sz="3200"/>
              <a:t>:  Karima Holmes &amp; Dana Wahlberg</a:t>
            </a:r>
          </a:p>
          <a:p>
            <a:pPr marL="0" indent="0">
              <a:buNone/>
            </a:pPr>
            <a:r>
              <a:rPr lang="en-US" sz="3200" u="sng"/>
              <a:t>Conclusion</a:t>
            </a:r>
            <a:r>
              <a:rPr lang="en-US" sz="3200"/>
              <a:t>:  Kelli Merriweather</a:t>
            </a:r>
          </a:p>
        </p:txBody>
      </p:sp>
      <p:sp>
        <p:nvSpPr>
          <p:cNvPr id="6" name="Slide Number Placeholder 5">
            <a:extLst>
              <a:ext uri="{FF2B5EF4-FFF2-40B4-BE49-F238E27FC236}">
                <a16:creationId xmlns:a16="http://schemas.microsoft.com/office/drawing/2014/main" id="{EE2D5E31-5047-426B-9E5A-6057A79A9100}"/>
              </a:ext>
            </a:extLst>
          </p:cNvPr>
          <p:cNvSpPr>
            <a:spLocks noGrp="1"/>
          </p:cNvSpPr>
          <p:nvPr>
            <p:ph type="sldNum" sz="quarter" idx="12"/>
          </p:nvPr>
        </p:nvSpPr>
        <p:spPr/>
        <p:txBody>
          <a:bodyPr/>
          <a:lstStyle/>
          <a:p>
            <a:fld id="{5F28C3C5-8BC5-443E-8111-762E94F7AC97}" type="slidenum">
              <a:rPr lang="en-US" smtClean="0"/>
              <a:t>5</a:t>
            </a:fld>
            <a:endParaRPr lang="en-US"/>
          </a:p>
        </p:txBody>
      </p:sp>
    </p:spTree>
    <p:extLst>
      <p:ext uri="{BB962C8B-B14F-4D97-AF65-F5344CB8AC3E}">
        <p14:creationId xmlns:p14="http://schemas.microsoft.com/office/powerpoint/2010/main" val="22640604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7D4167-A7C8-456B-9137-B1A56E19C4BB}"/>
              </a:ext>
            </a:extLst>
          </p:cNvPr>
          <p:cNvSpPr>
            <a:spLocks noGrp="1"/>
          </p:cNvSpPr>
          <p:nvPr>
            <p:ph type="title"/>
          </p:nvPr>
        </p:nvSpPr>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0" y="2117455"/>
            <a:ext cx="10018713" cy="4682488"/>
          </a:xfrm>
        </p:spPr>
        <p:txBody>
          <a:bodyPr>
            <a:normAutofit fontScale="25000" lnSpcReduction="20000"/>
          </a:bodyPr>
          <a:lstStyle/>
          <a:p>
            <a:pPr marL="0" indent="0" fontAlgn="base">
              <a:buNone/>
            </a:pPr>
            <a:endParaRPr lang="en-US" sz="14400" b="1">
              <a:latin typeface="+mj-lt"/>
            </a:endParaRPr>
          </a:p>
          <a:p>
            <a:pPr marL="0" indent="0" fontAlgn="base">
              <a:buNone/>
            </a:pPr>
            <a:endParaRPr lang="en-US" sz="14400" b="1">
              <a:latin typeface="+mj-lt"/>
            </a:endParaRPr>
          </a:p>
          <a:p>
            <a:pPr marL="0" indent="0" fontAlgn="base">
              <a:buNone/>
            </a:pPr>
            <a:r>
              <a:rPr lang="en-US" sz="14400" b="1">
                <a:latin typeface="+mj-lt"/>
                <a:cs typeface="Calibri" panose="020F0502020204030204" pitchFamily="34" charset="0"/>
              </a:rPr>
              <a:t>Key Point 11</a:t>
            </a:r>
          </a:p>
          <a:p>
            <a:pPr marL="0" indent="0" fontAlgn="base">
              <a:buNone/>
            </a:pPr>
            <a:endParaRPr lang="en-US" sz="14400" b="1">
              <a:latin typeface="+mj-lt"/>
              <a:cs typeface="Calibri" panose="020F0502020204030204" pitchFamily="34" charset="0"/>
            </a:endParaRPr>
          </a:p>
          <a:p>
            <a:pPr marL="342900" marR="0" lvl="0" indent="-342900" algn="l" defTabSz="457200" rtl="0" eaLnBrk="1" fontAlgn="auto" latinLnBrk="0" hangingPunct="1">
              <a:lnSpc>
                <a:spcPct val="100000"/>
              </a:lnSpc>
              <a:spcBef>
                <a:spcPts val="0"/>
              </a:spcBef>
              <a:spcAft>
                <a:spcPts val="1000"/>
              </a:spcAft>
              <a:buClr>
                <a:srgbClr val="30ACEC">
                  <a:lumMod val="75000"/>
                </a:srgbClr>
              </a:buClr>
              <a:buSzPct val="145000"/>
              <a:buFont typeface="Symbol" panose="05050102010706020507" pitchFamily="18" charset="2"/>
              <a:buChar char=""/>
              <a:tabLst/>
              <a:defRPr/>
            </a:pPr>
            <a:r>
              <a:rPr kumimoji="0" lang="en-US" sz="11600" b="0" i="0" u="none" strike="noStrike" kern="1200" cap="none" spc="0" normalizeH="0" baseline="0" noProof="0">
                <a:ln>
                  <a:noFill/>
                </a:ln>
                <a:solidFill>
                  <a:prstClr val="black"/>
                </a:solidFill>
                <a:effectLst/>
                <a:uLnTx/>
                <a:uFillTx/>
                <a:latin typeface="+mj-lt"/>
                <a:ea typeface="Times New Roman" panose="02020603050405020304" pitchFamily="18" charset="0"/>
                <a:cs typeface="Calibri" panose="020F0502020204030204" pitchFamily="34" charset="0"/>
              </a:rPr>
              <a:t>The impact of fee diversion and/or underfunding of PSAPs will be evident to others in the emergency communications ecosystem, i.e., Law Enforcement, Fire and EMS.</a:t>
            </a:r>
            <a:r>
              <a:rPr kumimoji="0" lang="en-US" sz="11600" b="0" i="0" u="none" strike="noStrike" kern="1200" cap="none" spc="0" normalizeH="0" baseline="0" noProof="0">
                <a:ln>
                  <a:noFill/>
                </a:ln>
                <a:solidFill>
                  <a:srgbClr val="000000"/>
                </a:solidFill>
                <a:effectLst/>
                <a:uLnTx/>
                <a:uFillTx/>
                <a:latin typeface="+mj-lt"/>
                <a:ea typeface="Times New Roman" panose="02020603050405020304" pitchFamily="18" charset="0"/>
                <a:cs typeface="Calibri" panose="020F0502020204030204" pitchFamily="34" charset="0"/>
              </a:rPr>
              <a:t>  </a:t>
            </a:r>
            <a:endParaRPr kumimoji="0" lang="en-US" sz="11600" b="0" i="0" u="none" strike="noStrike" kern="1200" cap="none" spc="0" normalizeH="0" baseline="0" noProof="0">
              <a:ln>
                <a:noFill/>
              </a:ln>
              <a:solidFill>
                <a:prstClr val="black"/>
              </a:solidFill>
              <a:effectLst/>
              <a:uLnTx/>
              <a:uFillTx/>
              <a:latin typeface="+mj-lt"/>
              <a:ea typeface="Times New Roman" panose="02020603050405020304" pitchFamily="18" charset="0"/>
              <a:cs typeface="Calibri" panose="020F0502020204030204" pitchFamily="34" charset="0"/>
            </a:endParaRPr>
          </a:p>
          <a:p>
            <a:pPr marL="628650" marR="0" lvl="0" indent="0" algn="l" defTabSz="457200" rtl="0" eaLnBrk="1" fontAlgn="auto" latinLnBrk="0" hangingPunct="1">
              <a:lnSpc>
                <a:spcPct val="107000"/>
              </a:lnSpc>
              <a:spcBef>
                <a:spcPts val="0"/>
              </a:spcBef>
              <a:spcAft>
                <a:spcPts val="800"/>
              </a:spcAft>
              <a:buClr>
                <a:srgbClr val="30ACEC">
                  <a:lumMod val="75000"/>
                </a:srgbClr>
              </a:buClr>
              <a:buSzPct val="145000"/>
              <a:buFont typeface="Arial"/>
              <a:buNone/>
              <a:tabLst/>
              <a:defRPr/>
            </a:pPr>
            <a:r>
              <a:rPr kumimoji="0" lang="en-US" sz="5200" b="1" i="0" u="none" strike="noStrike" kern="1200" cap="none" spc="0" normalizeH="0" baseline="0" noProof="0">
                <a:ln>
                  <a:noFill/>
                </a:ln>
                <a:solidFill>
                  <a:prstClr val="black"/>
                </a:solidFill>
                <a:effectLst/>
                <a:uLnTx/>
                <a:uFillTx/>
                <a:latin typeface="+mj-lt"/>
                <a:ea typeface="Calibri" panose="020F0502020204030204" pitchFamily="34" charset="0"/>
                <a:cs typeface="Calibri" panose="020F0502020204030204" pitchFamily="34" charset="0"/>
              </a:rPr>
              <a:t> </a:t>
            </a:r>
            <a:endParaRPr kumimoji="0" lang="en-US" sz="5200" b="0" i="0" u="none" strike="noStrike" kern="1200" cap="none" spc="0" normalizeH="0" baseline="0" noProof="0">
              <a:ln>
                <a:noFill/>
              </a:ln>
              <a:solidFill>
                <a:prstClr val="black"/>
              </a:solidFill>
              <a:effectLst/>
              <a:uLnTx/>
              <a:uFillTx/>
              <a:latin typeface="+mj-lt"/>
              <a:ea typeface="Calibri" panose="020F0502020204030204" pitchFamily="34" charset="0"/>
              <a:cs typeface="Calibri" panose="020F0502020204030204" pitchFamily="34" charset="0"/>
            </a:endParaRPr>
          </a:p>
          <a:p>
            <a:pPr marL="628650" marR="0" lvl="0" indent="0" algn="l" defTabSz="457200" rtl="0" eaLnBrk="1" fontAlgn="auto" latinLnBrk="0" hangingPunct="1">
              <a:lnSpc>
                <a:spcPct val="107000"/>
              </a:lnSpc>
              <a:spcBef>
                <a:spcPts val="0"/>
              </a:spcBef>
              <a:spcAft>
                <a:spcPts val="800"/>
              </a:spcAft>
              <a:buClr>
                <a:srgbClr val="30ACEC">
                  <a:lumMod val="75000"/>
                </a:srgbClr>
              </a:buClr>
              <a:buSzPct val="145000"/>
              <a:buFont typeface="Arial"/>
              <a:buNone/>
              <a:tabLst/>
              <a:defRPr/>
            </a:pPr>
            <a:r>
              <a:rPr kumimoji="0" lang="en-US" sz="5200" b="1" i="0" u="none" strike="noStrike" kern="1200" cap="none" spc="0" normalizeH="0" baseline="0" noProof="0">
                <a:ln>
                  <a:noFill/>
                </a:ln>
                <a:solidFill>
                  <a:prstClr val="black"/>
                </a:solidFill>
                <a:effectLst/>
                <a:uLnTx/>
                <a:uFillTx/>
                <a:latin typeface="+mj-lt"/>
                <a:ea typeface="Calibri" panose="020F0502020204030204" pitchFamily="34" charset="0"/>
                <a:cs typeface="Calibri" panose="020F0502020204030204" pitchFamily="34" charset="0"/>
              </a:rPr>
              <a:t> </a:t>
            </a:r>
            <a:endParaRPr kumimoji="0" lang="en-US" sz="5200" b="0" i="0" u="none" strike="noStrike" kern="1200" cap="none" spc="0" normalizeH="0" baseline="0" noProof="0">
              <a:ln>
                <a:noFill/>
              </a:ln>
              <a:solidFill>
                <a:prstClr val="black"/>
              </a:solidFill>
              <a:effectLst/>
              <a:uLnTx/>
              <a:uFillTx/>
              <a:latin typeface="+mj-lt"/>
              <a:ea typeface="Calibri" panose="020F0502020204030204" pitchFamily="34" charset="0"/>
              <a:cs typeface="Times New Roman" panose="02020603050405020304" pitchFamily="18" charset="0"/>
            </a:endParaRPr>
          </a:p>
          <a:p>
            <a:pPr marL="0" indent="0" fontAlgn="base">
              <a:buNone/>
            </a:pPr>
            <a:endParaRPr lang="en-US" sz="5600" b="1">
              <a:latin typeface="+mj-lt"/>
            </a:endParaRPr>
          </a:p>
          <a:p>
            <a:pPr marL="0" indent="0" fontAlgn="base">
              <a:buNone/>
            </a:pPr>
            <a:endParaRPr lang="en-US" sz="5100" b="1">
              <a:latin typeface="+mj-lt"/>
            </a:endParaRPr>
          </a:p>
          <a:p>
            <a:pPr marL="628650" marR="0" indent="0">
              <a:lnSpc>
                <a:spcPct val="107000"/>
              </a:lnSpc>
              <a:spcBef>
                <a:spcPts val="0"/>
              </a:spcBef>
              <a:spcAft>
                <a:spcPts val="800"/>
              </a:spcAft>
              <a:buNone/>
            </a:pPr>
            <a:r>
              <a:rPr lang="en-US" sz="5100" b="1">
                <a:latin typeface="+mj-lt"/>
                <a:ea typeface="Calibri" panose="020F0502020204030204" pitchFamily="34" charset="0"/>
                <a:cs typeface="Calibri" panose="020F0502020204030204" pitchFamily="34" charset="0"/>
              </a:rPr>
              <a:t> </a:t>
            </a:r>
            <a:endParaRPr lang="en-US" sz="5100">
              <a:latin typeface="+mj-lt"/>
              <a:ea typeface="Calibri" panose="020F0502020204030204" pitchFamily="34" charset="0"/>
              <a:cs typeface="Times New Roman" panose="02020603050405020304" pitchFamily="18" charset="0"/>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r>
              <a:rPr lang="en-US" b="1">
                <a:latin typeface="+mj-lt"/>
              </a:rPr>
              <a:t> </a:t>
            </a:r>
          </a:p>
          <a:p>
            <a:pPr marL="0" lvl="0" indent="0" fontAlgn="base">
              <a:buNone/>
            </a:pPr>
            <a:endParaRPr lang="en-US" b="1">
              <a:latin typeface="+mj-lt"/>
            </a:endParaRPr>
          </a:p>
        </p:txBody>
      </p:sp>
      <p:sp>
        <p:nvSpPr>
          <p:cNvPr id="10" name="Slide Number Placeholder 9">
            <a:extLst>
              <a:ext uri="{FF2B5EF4-FFF2-40B4-BE49-F238E27FC236}">
                <a16:creationId xmlns:a16="http://schemas.microsoft.com/office/drawing/2014/main" id="{BD84D577-02F6-472A-AFDF-209C8A954437}"/>
              </a:ext>
            </a:extLst>
          </p:cNvPr>
          <p:cNvSpPr>
            <a:spLocks noGrp="1"/>
          </p:cNvSpPr>
          <p:nvPr>
            <p:ph type="sldNum" sz="quarter" idx="12"/>
          </p:nvPr>
        </p:nvSpPr>
        <p:spPr/>
        <p:txBody>
          <a:bodyPr/>
          <a:lstStyle/>
          <a:p>
            <a:fld id="{5F28C3C5-8BC5-443E-8111-762E94F7AC97}" type="slidenum">
              <a:rPr lang="en-US" smtClean="0"/>
              <a:t>50</a:t>
            </a:fld>
            <a:endParaRPr lang="en-US"/>
          </a:p>
        </p:txBody>
      </p:sp>
    </p:spTree>
    <p:extLst>
      <p:ext uri="{BB962C8B-B14F-4D97-AF65-F5344CB8AC3E}">
        <p14:creationId xmlns:p14="http://schemas.microsoft.com/office/powerpoint/2010/main" val="6422337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7BC8B75-5A15-4B5B-B6DA-64D33AEF0DCB}"/>
              </a:ext>
            </a:extLst>
          </p:cNvPr>
          <p:cNvSpPr>
            <a:spLocks noGrp="1"/>
          </p:cNvSpPr>
          <p:nvPr>
            <p:ph type="title"/>
          </p:nvPr>
        </p:nvSpPr>
        <p:spPr>
          <a:xfrm>
            <a:off x="1484311" y="360484"/>
            <a:ext cx="10018712" cy="1160585"/>
          </a:xfrm>
        </p:spPr>
        <p:txBody>
          <a:bodyPr>
            <a:normAutofit fontScale="90000"/>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484311" y="1521069"/>
            <a:ext cx="10018713" cy="5336931"/>
          </a:xfrm>
        </p:spPr>
        <p:txBody>
          <a:bodyPr>
            <a:normAutofit fontScale="25000" lnSpcReduction="20000"/>
          </a:bodyPr>
          <a:lstStyle/>
          <a:p>
            <a:pPr marL="0" indent="0" fontAlgn="base">
              <a:buNone/>
            </a:pPr>
            <a:endParaRPr lang="en-US" sz="14400" b="1">
              <a:latin typeface="+mj-lt"/>
            </a:endParaRPr>
          </a:p>
          <a:p>
            <a:pPr marL="0" indent="0" algn="ctr" fontAlgn="base">
              <a:buNone/>
            </a:pPr>
            <a:endParaRPr lang="en-US" sz="14400" b="1">
              <a:latin typeface="+mj-lt"/>
            </a:endParaRPr>
          </a:p>
          <a:p>
            <a:pPr marL="0" indent="0" algn="ctr" fontAlgn="base">
              <a:buNone/>
            </a:pPr>
            <a:r>
              <a:rPr lang="en-US" sz="12800" b="1">
                <a:latin typeface="+mj-lt"/>
              </a:rPr>
              <a:t>Conclusions</a:t>
            </a:r>
            <a:r>
              <a:rPr lang="en-US" sz="14400" b="1">
                <a:latin typeface="+mj-lt"/>
              </a:rPr>
              <a:t>  </a:t>
            </a:r>
          </a:p>
          <a:p>
            <a:pPr marL="0" indent="0" fontAlgn="base">
              <a:buNone/>
            </a:pPr>
            <a:r>
              <a:rPr lang="en-US" sz="11200">
                <a:latin typeface="+mj-lt"/>
                <a:cs typeface="Calibri" panose="020F0502020204030204" pitchFamily="34" charset="0"/>
              </a:rPr>
              <a:t>911 Fee Diversion Impacts Include:  </a:t>
            </a:r>
          </a:p>
          <a:p>
            <a:pPr marL="342900" marR="0" lvl="0" indent="-342900">
              <a:lnSpc>
                <a:spcPct val="170000"/>
              </a:lnSpc>
              <a:spcBef>
                <a:spcPts val="0"/>
              </a:spcBef>
              <a:spcAft>
                <a:spcPts val="0"/>
              </a:spcAft>
              <a:buFont typeface="Symbol" panose="05050102010706020507" pitchFamily="18" charset="2"/>
              <a:buChar char=""/>
            </a:pPr>
            <a:r>
              <a:rPr lang="en-US" sz="9600">
                <a:solidFill>
                  <a:srgbClr val="000000"/>
                </a:solidFill>
                <a:effectLst/>
                <a:latin typeface="+mj-lt"/>
                <a:ea typeface="Times New Roman" panose="02020603050405020304" pitchFamily="18" charset="0"/>
                <a:cs typeface="Calibri" panose="020F0502020204030204" pitchFamily="34" charset="0"/>
              </a:rPr>
              <a:t>Reduced capacity to answer and dispatch 911 calls. </a:t>
            </a:r>
            <a:endParaRPr lang="en-US" sz="9600">
              <a:effectLst/>
              <a:latin typeface="+mj-lt"/>
              <a:ea typeface="Times New Roman" panose="02020603050405020304" pitchFamily="18" charset="0"/>
              <a:cs typeface="Calibri" panose="020F0502020204030204" pitchFamily="34" charset="0"/>
            </a:endParaRPr>
          </a:p>
          <a:p>
            <a:pPr marL="342900" marR="0" lvl="0" indent="-342900">
              <a:lnSpc>
                <a:spcPct val="170000"/>
              </a:lnSpc>
              <a:spcBef>
                <a:spcPts val="0"/>
              </a:spcBef>
              <a:spcAft>
                <a:spcPts val="0"/>
              </a:spcAft>
              <a:buFont typeface="Symbol" panose="05050102010706020507" pitchFamily="18" charset="2"/>
              <a:buChar char=""/>
            </a:pPr>
            <a:r>
              <a:rPr lang="en-US" sz="9600">
                <a:solidFill>
                  <a:srgbClr val="000000"/>
                </a:solidFill>
                <a:effectLst/>
                <a:latin typeface="+mj-lt"/>
                <a:ea typeface="Times New Roman" panose="02020603050405020304" pitchFamily="18" charset="0"/>
                <a:cs typeface="Calibri" panose="020F0502020204030204" pitchFamily="34" charset="0"/>
              </a:rPr>
              <a:t>Reduced capacity to hire, train, and retain qualified staff.</a:t>
            </a:r>
          </a:p>
          <a:p>
            <a:pPr marL="342900" marR="0" lvl="0" indent="-342900">
              <a:lnSpc>
                <a:spcPct val="170000"/>
              </a:lnSpc>
              <a:spcBef>
                <a:spcPts val="0"/>
              </a:spcBef>
              <a:spcAft>
                <a:spcPts val="0"/>
              </a:spcAft>
              <a:buFont typeface="Symbol" panose="05050102010706020507" pitchFamily="18" charset="2"/>
              <a:buChar char=""/>
            </a:pPr>
            <a:r>
              <a:rPr lang="en-US" sz="9600">
                <a:solidFill>
                  <a:srgbClr val="000000"/>
                </a:solidFill>
                <a:effectLst/>
                <a:latin typeface="+mj-lt"/>
                <a:ea typeface="Times New Roman" panose="02020603050405020304" pitchFamily="18" charset="0"/>
                <a:cs typeface="Calibri" panose="020F0502020204030204" pitchFamily="34" charset="0"/>
              </a:rPr>
              <a:t>Increased potential for misrouted calls and/or slower call processing time.</a:t>
            </a:r>
          </a:p>
          <a:p>
            <a:pPr marL="342900" marR="0" lvl="0" indent="-342900">
              <a:lnSpc>
                <a:spcPct val="170000"/>
              </a:lnSpc>
              <a:spcBef>
                <a:spcPts val="0"/>
              </a:spcBef>
              <a:spcAft>
                <a:spcPts val="0"/>
              </a:spcAft>
              <a:buFont typeface="Symbol" panose="05050102010706020507" pitchFamily="18" charset="2"/>
              <a:buChar char=""/>
            </a:pPr>
            <a:r>
              <a:rPr lang="en-US" sz="9600">
                <a:solidFill>
                  <a:srgbClr val="000000"/>
                </a:solidFill>
                <a:effectLst/>
                <a:latin typeface="+mj-lt"/>
                <a:ea typeface="Times New Roman" panose="02020603050405020304" pitchFamily="18" charset="0"/>
                <a:cs typeface="Calibri" panose="020F0502020204030204" pitchFamily="34" charset="0"/>
              </a:rPr>
              <a:t>Reduced ability for investment in new technology.</a:t>
            </a:r>
          </a:p>
          <a:p>
            <a:pPr marL="342900" marR="0" lvl="0" indent="-342900">
              <a:lnSpc>
                <a:spcPct val="170000"/>
              </a:lnSpc>
              <a:spcBef>
                <a:spcPts val="0"/>
              </a:spcBef>
              <a:spcAft>
                <a:spcPts val="0"/>
              </a:spcAft>
              <a:buFont typeface="Symbol" panose="05050102010706020507" pitchFamily="18" charset="2"/>
              <a:buChar char=""/>
            </a:pPr>
            <a:r>
              <a:rPr lang="en-US" sz="9600">
                <a:solidFill>
                  <a:srgbClr val="000000"/>
                </a:solidFill>
                <a:effectLst/>
                <a:latin typeface="+mj-lt"/>
                <a:ea typeface="Times New Roman" panose="02020603050405020304" pitchFamily="18" charset="0"/>
                <a:cs typeface="Calibri" panose="020F0502020204030204" pitchFamily="34" charset="0"/>
              </a:rPr>
              <a:t>Erosion of public trust due to the public’s lack of confidence in the ability of a jurisdiction to provide emergency services. </a:t>
            </a:r>
            <a:r>
              <a:rPr kumimoji="0" lang="en-US" sz="5200" b="1" i="0" u="none" strike="noStrike" kern="1200" cap="none" spc="0" normalizeH="0" baseline="0" noProof="0">
                <a:ln>
                  <a:noFill/>
                </a:ln>
                <a:solidFill>
                  <a:prstClr val="black"/>
                </a:solidFill>
                <a:effectLst/>
                <a:uLnTx/>
                <a:uFillTx/>
                <a:latin typeface="+mj-lt"/>
                <a:ea typeface="Calibri" panose="020F0502020204030204" pitchFamily="34" charset="0"/>
                <a:cs typeface="Calibri" panose="020F0502020204030204" pitchFamily="34" charset="0"/>
              </a:rPr>
              <a:t> </a:t>
            </a:r>
            <a:endParaRPr kumimoji="0" lang="en-US" sz="5200" b="0" i="0" u="none" strike="noStrike" kern="1200" cap="none" spc="0" normalizeH="0" baseline="0" noProof="0">
              <a:ln>
                <a:noFill/>
              </a:ln>
              <a:solidFill>
                <a:prstClr val="black"/>
              </a:solidFill>
              <a:effectLst/>
              <a:uLnTx/>
              <a:uFillTx/>
              <a:latin typeface="+mj-lt"/>
              <a:ea typeface="Calibri" panose="020F0502020204030204" pitchFamily="34" charset="0"/>
              <a:cs typeface="Calibri" panose="020F0502020204030204" pitchFamily="34" charset="0"/>
            </a:endParaRPr>
          </a:p>
          <a:p>
            <a:pPr marL="0" indent="0" fontAlgn="base">
              <a:lnSpc>
                <a:spcPct val="170000"/>
              </a:lnSpc>
              <a:spcBef>
                <a:spcPts val="0"/>
              </a:spcBef>
              <a:spcAft>
                <a:spcPts val="0"/>
              </a:spcAft>
              <a:buNone/>
            </a:pPr>
            <a:endParaRPr lang="en-US" sz="5600" b="1">
              <a:latin typeface="+mj-lt"/>
            </a:endParaRPr>
          </a:p>
          <a:p>
            <a:pPr marL="0" indent="0" fontAlgn="base">
              <a:buNone/>
            </a:pPr>
            <a:endParaRPr lang="en-US" sz="5100" b="1">
              <a:latin typeface="+mj-lt"/>
            </a:endParaRPr>
          </a:p>
          <a:p>
            <a:pPr marL="628650" marR="0" indent="0">
              <a:lnSpc>
                <a:spcPct val="107000"/>
              </a:lnSpc>
              <a:spcBef>
                <a:spcPts val="0"/>
              </a:spcBef>
              <a:spcAft>
                <a:spcPts val="800"/>
              </a:spcAft>
              <a:buNone/>
            </a:pPr>
            <a:r>
              <a:rPr lang="en-US" sz="5100" b="1">
                <a:latin typeface="+mj-lt"/>
                <a:ea typeface="Calibri" panose="020F0502020204030204" pitchFamily="34" charset="0"/>
                <a:cs typeface="Calibri" panose="020F0502020204030204" pitchFamily="34" charset="0"/>
              </a:rPr>
              <a:t> </a:t>
            </a:r>
            <a:endParaRPr lang="en-US" sz="5100">
              <a:latin typeface="+mj-lt"/>
              <a:ea typeface="Calibri" panose="020F0502020204030204" pitchFamily="34" charset="0"/>
              <a:cs typeface="Times New Roman" panose="02020603050405020304" pitchFamily="18" charset="0"/>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r>
              <a:rPr lang="en-US" b="1">
                <a:latin typeface="+mj-lt"/>
              </a:rPr>
              <a:t> </a:t>
            </a:r>
          </a:p>
          <a:p>
            <a:pPr marL="0" lvl="0" indent="0" fontAlgn="base">
              <a:buNone/>
            </a:pPr>
            <a:endParaRPr lang="en-US" b="1">
              <a:latin typeface="+mj-lt"/>
            </a:endParaRPr>
          </a:p>
        </p:txBody>
      </p:sp>
      <p:sp>
        <p:nvSpPr>
          <p:cNvPr id="9" name="Slide Number Placeholder 8">
            <a:extLst>
              <a:ext uri="{FF2B5EF4-FFF2-40B4-BE49-F238E27FC236}">
                <a16:creationId xmlns:a16="http://schemas.microsoft.com/office/drawing/2014/main" id="{3A3B7DBB-61C8-40FF-9861-99132722B8D0}"/>
              </a:ext>
            </a:extLst>
          </p:cNvPr>
          <p:cNvSpPr>
            <a:spLocks noGrp="1"/>
          </p:cNvSpPr>
          <p:nvPr>
            <p:ph type="sldNum" sz="quarter" idx="12"/>
          </p:nvPr>
        </p:nvSpPr>
        <p:spPr/>
        <p:txBody>
          <a:bodyPr/>
          <a:lstStyle/>
          <a:p>
            <a:fld id="{5F28C3C5-8BC5-443E-8111-762E94F7AC97}" type="slidenum">
              <a:rPr lang="en-US" smtClean="0"/>
              <a:t>51</a:t>
            </a:fld>
            <a:endParaRPr lang="en-US"/>
          </a:p>
        </p:txBody>
      </p:sp>
    </p:spTree>
    <p:extLst>
      <p:ext uri="{BB962C8B-B14F-4D97-AF65-F5344CB8AC3E}">
        <p14:creationId xmlns:p14="http://schemas.microsoft.com/office/powerpoint/2010/main" val="31598181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AA8E3CF-48FF-4A5C-8210-8E83F11124AD}"/>
              </a:ext>
            </a:extLst>
          </p:cNvPr>
          <p:cNvSpPr>
            <a:spLocks noGrp="1"/>
          </p:cNvSpPr>
          <p:nvPr>
            <p:ph type="title"/>
          </p:nvPr>
        </p:nvSpPr>
        <p:spPr>
          <a:xfrm>
            <a:off x="1533726" y="114300"/>
            <a:ext cx="10018712" cy="1433146"/>
          </a:xfrm>
        </p:spPr>
        <p:txBody>
          <a:bodyPr>
            <a:normAutofit/>
          </a:bodyPr>
          <a:lstStyle/>
          <a:p>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911 Strike Force – WG 3</a:t>
            </a:r>
            <a:b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br>
            <a:r>
              <a:rPr kumimoji="0" lang="en-US" sz="3600" b="1" i="0" u="none" strike="noStrike" kern="1200" cap="none" spc="0" normalizeH="0" baseline="0" noProof="0">
                <a:ln w="3175" cmpd="sng">
                  <a:noFill/>
                </a:ln>
                <a:solidFill>
                  <a:prstClr val="black"/>
                </a:solidFill>
                <a:effectLst/>
                <a:uLnTx/>
                <a:uFillTx/>
                <a:latin typeface="Corbel" panose="020B0503020204020204"/>
                <a:ea typeface="+mj-ea"/>
                <a:cs typeface="+mj-cs"/>
              </a:rPr>
              <a:t>Impacts of  Fee Diversion</a:t>
            </a:r>
            <a:endParaRPr lang="en-US" sz="3600" b="1"/>
          </a:p>
        </p:txBody>
      </p:sp>
      <p:sp>
        <p:nvSpPr>
          <p:cNvPr id="3" name="Content Placeholder 2">
            <a:extLst>
              <a:ext uri="{FF2B5EF4-FFF2-40B4-BE49-F238E27FC236}">
                <a16:creationId xmlns:a16="http://schemas.microsoft.com/office/drawing/2014/main" id="{B8760F79-BE51-4DCB-A9E4-3A5E46F4813D}"/>
              </a:ext>
            </a:extLst>
          </p:cNvPr>
          <p:cNvSpPr>
            <a:spLocks noGrp="1"/>
          </p:cNvSpPr>
          <p:nvPr>
            <p:ph idx="1"/>
          </p:nvPr>
        </p:nvSpPr>
        <p:spPr>
          <a:xfrm>
            <a:off x="1583140" y="1617785"/>
            <a:ext cx="9919884" cy="5240215"/>
          </a:xfrm>
        </p:spPr>
        <p:txBody>
          <a:bodyPr>
            <a:normAutofit fontScale="25000" lnSpcReduction="20000"/>
          </a:bodyPr>
          <a:lstStyle/>
          <a:p>
            <a:pPr marL="0" indent="0" fontAlgn="base">
              <a:buNone/>
            </a:pPr>
            <a:endParaRPr lang="en-US" sz="14400" b="1">
              <a:latin typeface="+mj-lt"/>
            </a:endParaRPr>
          </a:p>
          <a:p>
            <a:pPr marL="0" indent="0" fontAlgn="base">
              <a:buNone/>
            </a:pPr>
            <a:endParaRPr lang="en-US" sz="14400" b="1">
              <a:latin typeface="+mj-lt"/>
            </a:endParaRPr>
          </a:p>
          <a:p>
            <a:pPr marL="0" indent="0" algn="ctr" fontAlgn="base">
              <a:buNone/>
            </a:pPr>
            <a:r>
              <a:rPr lang="en-US" sz="12800" b="1">
                <a:latin typeface="+mj-lt"/>
              </a:rPr>
              <a:t>Recommendations</a:t>
            </a:r>
            <a:r>
              <a:rPr lang="en-US" sz="14400" dirty="0">
                <a:latin typeface="+mj-lt"/>
              </a:rPr>
              <a:t> </a:t>
            </a:r>
          </a:p>
          <a:p>
            <a:pPr marL="0" indent="0" fontAlgn="base">
              <a:buNone/>
            </a:pPr>
            <a:r>
              <a:rPr lang="en-US" sz="11200">
                <a:latin typeface="+mj-lt"/>
                <a:cs typeface="Calibri"/>
              </a:rPr>
              <a:t>Working Group 3 Makes the Following Recommendations:</a:t>
            </a:r>
            <a:r>
              <a:rPr lang="en-US" sz="11200" b="1" dirty="0">
                <a:latin typeface="+mj-lt"/>
                <a:cs typeface="Calibri"/>
              </a:rPr>
              <a:t>  </a:t>
            </a:r>
            <a:endParaRPr lang="en-US" sz="11200" b="1" dirty="0">
              <a:cs typeface="Calibri"/>
            </a:endParaRPr>
          </a:p>
          <a:p>
            <a:pPr marL="342900" marR="0" lvl="0" indent="-342900">
              <a:lnSpc>
                <a:spcPct val="120000"/>
              </a:lnSpc>
              <a:spcBef>
                <a:spcPts val="0"/>
              </a:spcBef>
              <a:spcAft>
                <a:spcPts val="0"/>
              </a:spcAft>
              <a:buFont typeface="Symbol" panose="05050102010706020507" pitchFamily="18" charset="2"/>
              <a:buChar char=""/>
            </a:pPr>
            <a:r>
              <a:rPr lang="en-US" sz="8000">
                <a:solidFill>
                  <a:srgbClr val="000000"/>
                </a:solidFill>
                <a:effectLst/>
                <a:latin typeface="+mj-lt"/>
                <a:ea typeface="Times New Roman" panose="02020603050405020304" pitchFamily="18" charset="0"/>
                <a:cs typeface="Calibri" panose="020F0502020204030204" pitchFamily="34" charset="0"/>
              </a:rPr>
              <a:t>States should be provided with additional guidance on how to respond to the agency’s annual questionnaire. </a:t>
            </a:r>
          </a:p>
          <a:p>
            <a:pPr marL="342900" marR="0" lvl="0" indent="-342900">
              <a:lnSpc>
                <a:spcPct val="120000"/>
              </a:lnSpc>
              <a:spcBef>
                <a:spcPts val="0"/>
              </a:spcBef>
              <a:spcAft>
                <a:spcPts val="0"/>
              </a:spcAft>
              <a:buFont typeface="Symbol" panose="05050102010706020507" pitchFamily="18" charset="2"/>
              <a:buChar char=""/>
            </a:pPr>
            <a:r>
              <a:rPr lang="en-US" sz="8000">
                <a:solidFill>
                  <a:srgbClr val="000000"/>
                </a:solidFill>
                <a:effectLst/>
                <a:latin typeface="+mj-lt"/>
                <a:ea typeface="Times New Roman" panose="02020603050405020304" pitchFamily="18" charset="0"/>
                <a:cs typeface="Calibri" panose="020F0502020204030204" pitchFamily="34" charset="0"/>
              </a:rPr>
              <a:t>Jurisdictions should have mechanisms in place to review and act upon fee diversion and/or underfunding. </a:t>
            </a:r>
          </a:p>
          <a:p>
            <a:pPr marL="342900" marR="0" lvl="0" indent="-342900">
              <a:lnSpc>
                <a:spcPct val="120000"/>
              </a:lnSpc>
              <a:spcBef>
                <a:spcPts val="0"/>
              </a:spcBef>
              <a:spcAft>
                <a:spcPts val="0"/>
              </a:spcAft>
              <a:buFont typeface="Symbol" panose="05050102010706020507" pitchFamily="18" charset="2"/>
              <a:buChar char=""/>
            </a:pPr>
            <a:r>
              <a:rPr lang="en-US" sz="8000">
                <a:solidFill>
                  <a:srgbClr val="000000"/>
                </a:solidFill>
                <a:effectLst/>
                <a:latin typeface="+mj-lt"/>
                <a:ea typeface="Times New Roman" panose="02020603050405020304" pitchFamily="18" charset="0"/>
                <a:cs typeface="Calibri" panose="020F0502020204030204" pitchFamily="34" charset="0"/>
              </a:rPr>
              <a:t>Additional research is needed to understand the relationship between 911 fee diversion, 911 underfunding, and emergency response.</a:t>
            </a:r>
            <a:endParaRPr lang="en-US" sz="8000">
              <a:solidFill>
                <a:srgbClr val="000000"/>
              </a:solidFill>
              <a:latin typeface="+mj-lt"/>
              <a:ea typeface="Times New Roman" panose="02020603050405020304" pitchFamily="18" charset="0"/>
              <a:cs typeface="Calibri" panose="020F0502020204030204" pitchFamily="34" charset="0"/>
            </a:endParaRPr>
          </a:p>
          <a:p>
            <a:pPr marL="342900" indent="-342900">
              <a:lnSpc>
                <a:spcPct val="120000"/>
              </a:lnSpc>
              <a:spcBef>
                <a:spcPts val="0"/>
              </a:spcBef>
              <a:spcAft>
                <a:spcPts val="0"/>
              </a:spcAft>
              <a:buFont typeface="Symbol" panose="05050102010706020507" pitchFamily="18" charset="2"/>
              <a:buChar char=""/>
            </a:pPr>
            <a:r>
              <a:rPr lang="en-US" sz="8000">
                <a:solidFill>
                  <a:srgbClr val="000000"/>
                </a:solidFill>
                <a:effectLst/>
                <a:latin typeface="+mj-lt"/>
                <a:ea typeface="Times New Roman" panose="02020603050405020304" pitchFamily="18" charset="0"/>
                <a:cs typeface="Calibri"/>
              </a:rPr>
              <a:t>Jurisdictions should have oversight mechanisms to ensure funding mechanisms are</a:t>
            </a:r>
            <a:r>
              <a:rPr lang="en-US" sz="8000">
                <a:solidFill>
                  <a:srgbClr val="000000"/>
                </a:solidFill>
                <a:latin typeface="+mj-lt"/>
                <a:ea typeface="Times New Roman" panose="02020603050405020304" pitchFamily="18" charset="0"/>
                <a:cs typeface="Calibri"/>
              </a:rPr>
              <a:t> </a:t>
            </a:r>
            <a:r>
              <a:rPr lang="en-US" sz="8000">
                <a:effectLst/>
                <a:latin typeface="+mj-lt"/>
                <a:ea typeface="Times New Roman" panose="02020603050405020304" pitchFamily="18" charset="0"/>
                <a:cs typeface="Calibri"/>
              </a:rPr>
              <a:t>optimized</a:t>
            </a:r>
            <a:r>
              <a:rPr lang="en-US" sz="9600">
                <a:effectLst/>
                <a:latin typeface="+mj-lt"/>
                <a:ea typeface="Times New Roman" panose="02020603050405020304" pitchFamily="18" charset="0"/>
                <a:cs typeface="Calibri"/>
              </a:rPr>
              <a:t>.</a:t>
            </a:r>
          </a:p>
          <a:p>
            <a:pPr marL="0" indent="0" fontAlgn="base">
              <a:lnSpc>
                <a:spcPct val="170000"/>
              </a:lnSpc>
              <a:spcBef>
                <a:spcPts val="0"/>
              </a:spcBef>
              <a:spcAft>
                <a:spcPts val="0"/>
              </a:spcAft>
              <a:buNone/>
            </a:pPr>
            <a:endParaRPr lang="en-US" sz="5600" b="1">
              <a:latin typeface="+mj-lt"/>
            </a:endParaRPr>
          </a:p>
          <a:p>
            <a:pPr marL="0" indent="0" fontAlgn="base">
              <a:buNone/>
            </a:pPr>
            <a:endParaRPr lang="en-US" sz="5100" b="1">
              <a:latin typeface="+mj-lt"/>
            </a:endParaRPr>
          </a:p>
          <a:p>
            <a:pPr marL="628650" marR="0" indent="0">
              <a:lnSpc>
                <a:spcPct val="107000"/>
              </a:lnSpc>
              <a:spcBef>
                <a:spcPts val="0"/>
              </a:spcBef>
              <a:spcAft>
                <a:spcPts val="800"/>
              </a:spcAft>
              <a:buNone/>
            </a:pPr>
            <a:endParaRPr lang="en-US" sz="5100">
              <a:latin typeface="+mj-lt"/>
              <a:ea typeface="Calibri" panose="020F0502020204030204" pitchFamily="34" charset="0"/>
              <a:cs typeface="Times New Roman" panose="02020603050405020304" pitchFamily="18" charset="0"/>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indent="0" fontAlgn="base">
              <a:buNone/>
            </a:pPr>
            <a:endParaRPr lang="en-US" b="1">
              <a:latin typeface="+mj-lt"/>
            </a:endParaRPr>
          </a:p>
          <a:p>
            <a:pPr marL="0" lvl="0" indent="0" fontAlgn="base">
              <a:buNone/>
            </a:pPr>
            <a:endParaRPr lang="en-US" b="1">
              <a:latin typeface="+mj-lt"/>
            </a:endParaRPr>
          </a:p>
        </p:txBody>
      </p:sp>
      <p:sp>
        <p:nvSpPr>
          <p:cNvPr id="12" name="Slide Number Placeholder 11">
            <a:extLst>
              <a:ext uri="{FF2B5EF4-FFF2-40B4-BE49-F238E27FC236}">
                <a16:creationId xmlns:a16="http://schemas.microsoft.com/office/drawing/2014/main" id="{F03CF6F1-9B22-41C9-99A3-6AA6B378337F}"/>
              </a:ext>
            </a:extLst>
          </p:cNvPr>
          <p:cNvSpPr>
            <a:spLocks noGrp="1"/>
          </p:cNvSpPr>
          <p:nvPr>
            <p:ph type="sldNum" sz="quarter" idx="12"/>
          </p:nvPr>
        </p:nvSpPr>
        <p:spPr/>
        <p:txBody>
          <a:bodyPr/>
          <a:lstStyle/>
          <a:p>
            <a:fld id="{5F28C3C5-8BC5-443E-8111-762E94F7AC97}" type="slidenum">
              <a:rPr lang="en-US" smtClean="0"/>
              <a:t>52</a:t>
            </a:fld>
            <a:endParaRPr lang="en-US"/>
          </a:p>
        </p:txBody>
      </p:sp>
    </p:spTree>
    <p:extLst>
      <p:ext uri="{BB962C8B-B14F-4D97-AF65-F5344CB8AC3E}">
        <p14:creationId xmlns:p14="http://schemas.microsoft.com/office/powerpoint/2010/main" val="9045217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F09BD-CE06-41C2-945D-F2CF7BC6EF1A}"/>
              </a:ext>
            </a:extLst>
          </p:cNvPr>
          <p:cNvSpPr>
            <a:spLocks noGrp="1"/>
          </p:cNvSpPr>
          <p:nvPr>
            <p:ph type="title"/>
          </p:nvPr>
        </p:nvSpPr>
        <p:spPr>
          <a:xfrm>
            <a:off x="1484311" y="685800"/>
            <a:ext cx="10018713" cy="1336183"/>
          </a:xfrm>
        </p:spPr>
        <p:txBody>
          <a:bodyPr/>
          <a:lstStyle/>
          <a:p>
            <a:r>
              <a:rPr lang="en-US" b="1" dirty="0"/>
              <a:t>911 Strike Force</a:t>
            </a:r>
            <a:br>
              <a:rPr lang="en-US" dirty="0"/>
            </a:br>
            <a:r>
              <a:rPr lang="en-US" b="1"/>
              <a:t>Executive Summary – Conclusion</a:t>
            </a:r>
          </a:p>
        </p:txBody>
      </p:sp>
      <p:sp>
        <p:nvSpPr>
          <p:cNvPr id="3" name="Content Placeholder 2">
            <a:extLst>
              <a:ext uri="{FF2B5EF4-FFF2-40B4-BE49-F238E27FC236}">
                <a16:creationId xmlns:a16="http://schemas.microsoft.com/office/drawing/2014/main" id="{8DA1396F-90E6-410E-BFE2-E94AFF246F06}"/>
              </a:ext>
            </a:extLst>
          </p:cNvPr>
          <p:cNvSpPr>
            <a:spLocks noGrp="1"/>
          </p:cNvSpPr>
          <p:nvPr>
            <p:ph idx="1"/>
          </p:nvPr>
        </p:nvSpPr>
        <p:spPr>
          <a:xfrm>
            <a:off x="1484311" y="1484291"/>
            <a:ext cx="10572054" cy="4687909"/>
          </a:xfrm>
        </p:spPr>
        <p:txBody>
          <a:bodyPr>
            <a:normAutofit/>
          </a:bodyPr>
          <a:lstStyle/>
          <a:p>
            <a:pPr>
              <a:lnSpc>
                <a:spcPct val="115000"/>
              </a:lnSpc>
              <a:spcBef>
                <a:spcPts val="0"/>
              </a:spcBef>
              <a:spcAft>
                <a:spcPts val="0"/>
              </a:spcAft>
              <a:buSzPct val="125000"/>
            </a:pPr>
            <a:r>
              <a:rPr lang="en-US" sz="2800">
                <a:ea typeface="Arial" panose="020B0604020202020204" pitchFamily="34" charset="0"/>
              </a:rPr>
              <a:t>While the findings summarize the work of the three working groups, each working group’s recommendations should be reviewed and considered as a holistic approach to ending fee diversion.  </a:t>
            </a:r>
          </a:p>
          <a:p>
            <a:pPr>
              <a:lnSpc>
                <a:spcPct val="115000"/>
              </a:lnSpc>
              <a:spcBef>
                <a:spcPts val="0"/>
              </a:spcBef>
              <a:spcAft>
                <a:spcPts val="0"/>
              </a:spcAft>
              <a:buSzPct val="125000"/>
            </a:pPr>
            <a:r>
              <a:rPr lang="en-US" sz="2800">
                <a:ea typeface="Arial" panose="020B0604020202020204" pitchFamily="34" charset="0"/>
              </a:rPr>
              <a:t>Recommendations from each working group should be specifically reviewed by Congress, the FCC, federal agencies, states, and local 911 agencies.</a:t>
            </a:r>
          </a:p>
        </p:txBody>
      </p:sp>
      <p:sp>
        <p:nvSpPr>
          <p:cNvPr id="6" name="Slide Number Placeholder 5">
            <a:extLst>
              <a:ext uri="{FF2B5EF4-FFF2-40B4-BE49-F238E27FC236}">
                <a16:creationId xmlns:a16="http://schemas.microsoft.com/office/drawing/2014/main" id="{895C8970-E395-4FDA-A90A-AB468213567B}"/>
              </a:ext>
            </a:extLst>
          </p:cNvPr>
          <p:cNvSpPr>
            <a:spLocks noGrp="1"/>
          </p:cNvSpPr>
          <p:nvPr>
            <p:ph type="sldNum" sz="quarter" idx="12"/>
          </p:nvPr>
        </p:nvSpPr>
        <p:spPr/>
        <p:txBody>
          <a:bodyPr/>
          <a:lstStyle/>
          <a:p>
            <a:fld id="{5F28C3C5-8BC5-443E-8111-762E94F7AC97}" type="slidenum">
              <a:rPr lang="en-US" smtClean="0"/>
              <a:t>53</a:t>
            </a:fld>
            <a:endParaRPr lang="en-US"/>
          </a:p>
        </p:txBody>
      </p:sp>
    </p:spTree>
    <p:extLst>
      <p:ext uri="{BB962C8B-B14F-4D97-AF65-F5344CB8AC3E}">
        <p14:creationId xmlns:p14="http://schemas.microsoft.com/office/powerpoint/2010/main" val="42541911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E64CE-AC13-4A82-BD2F-479CE7D61EC0}"/>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86631AE1-940C-48EC-A36D-2D57C716594F}"/>
              </a:ext>
            </a:extLst>
          </p:cNvPr>
          <p:cNvSpPr>
            <a:spLocks noGrp="1"/>
          </p:cNvSpPr>
          <p:nvPr>
            <p:ph idx="1"/>
          </p:nvPr>
        </p:nvSpPr>
        <p:spPr>
          <a:xfrm>
            <a:off x="1484310" y="1562099"/>
            <a:ext cx="10018713" cy="3124201"/>
          </a:xfrm>
        </p:spPr>
        <p:txBody>
          <a:bodyPr>
            <a:normAutofit/>
          </a:bodyPr>
          <a:lstStyle/>
          <a:p>
            <a:pPr marL="0" indent="0" algn="ctr">
              <a:buNone/>
            </a:pPr>
            <a:r>
              <a:rPr lang="en-US" sz="4000"/>
              <a:t>Questions from the Public</a:t>
            </a:r>
          </a:p>
        </p:txBody>
      </p:sp>
      <p:sp>
        <p:nvSpPr>
          <p:cNvPr id="6" name="Slide Number Placeholder 5">
            <a:extLst>
              <a:ext uri="{FF2B5EF4-FFF2-40B4-BE49-F238E27FC236}">
                <a16:creationId xmlns:a16="http://schemas.microsoft.com/office/drawing/2014/main" id="{A5D0E879-282F-4472-BEBF-D5B17723A67B}"/>
              </a:ext>
            </a:extLst>
          </p:cNvPr>
          <p:cNvSpPr>
            <a:spLocks noGrp="1"/>
          </p:cNvSpPr>
          <p:nvPr>
            <p:ph type="sldNum" sz="quarter" idx="12"/>
          </p:nvPr>
        </p:nvSpPr>
        <p:spPr/>
        <p:txBody>
          <a:bodyPr/>
          <a:lstStyle/>
          <a:p>
            <a:fld id="{5F28C3C5-8BC5-443E-8111-762E94F7AC97}" type="slidenum">
              <a:rPr lang="en-US" smtClean="0"/>
              <a:t>54</a:t>
            </a:fld>
            <a:endParaRPr lang="en-US"/>
          </a:p>
        </p:txBody>
      </p:sp>
    </p:spTree>
    <p:extLst>
      <p:ext uri="{BB962C8B-B14F-4D97-AF65-F5344CB8AC3E}">
        <p14:creationId xmlns:p14="http://schemas.microsoft.com/office/powerpoint/2010/main" val="18028772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1E44-021F-4EBB-809C-A5697EC85B7D}"/>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6E24AD95-4C22-4153-B40E-4550E7702173}"/>
              </a:ext>
            </a:extLst>
          </p:cNvPr>
          <p:cNvSpPr>
            <a:spLocks noGrp="1"/>
          </p:cNvSpPr>
          <p:nvPr>
            <p:ph idx="1"/>
          </p:nvPr>
        </p:nvSpPr>
        <p:spPr>
          <a:xfrm>
            <a:off x="1484311" y="2042745"/>
            <a:ext cx="10018713" cy="3124201"/>
          </a:xfrm>
        </p:spPr>
        <p:txBody>
          <a:bodyPr>
            <a:normAutofit/>
          </a:bodyPr>
          <a:lstStyle/>
          <a:p>
            <a:pPr marL="0" indent="0" algn="ctr">
              <a:buNone/>
            </a:pPr>
            <a:r>
              <a:rPr lang="en-US" sz="4000"/>
              <a:t>911 Strike Force Discussion of </a:t>
            </a:r>
            <a:r>
              <a:rPr lang="en-US" sz="4000" dirty="0"/>
              <a:t>Recommendations </a:t>
            </a:r>
          </a:p>
          <a:p>
            <a:pPr marL="0" indent="0" algn="ctr">
              <a:buNone/>
            </a:pPr>
            <a:r>
              <a:rPr lang="en-US" sz="4000"/>
              <a:t>&amp;</a:t>
            </a:r>
          </a:p>
          <a:p>
            <a:pPr marL="0" indent="0" algn="ctr">
              <a:buNone/>
            </a:pPr>
            <a:r>
              <a:rPr lang="en-US" sz="4000"/>
              <a:t>Vote</a:t>
            </a:r>
          </a:p>
        </p:txBody>
      </p:sp>
      <p:sp>
        <p:nvSpPr>
          <p:cNvPr id="6" name="Slide Number Placeholder 5">
            <a:extLst>
              <a:ext uri="{FF2B5EF4-FFF2-40B4-BE49-F238E27FC236}">
                <a16:creationId xmlns:a16="http://schemas.microsoft.com/office/drawing/2014/main" id="{A1A43695-3C5D-4057-95DB-4E0F99DDA9BB}"/>
              </a:ext>
            </a:extLst>
          </p:cNvPr>
          <p:cNvSpPr>
            <a:spLocks noGrp="1"/>
          </p:cNvSpPr>
          <p:nvPr>
            <p:ph type="sldNum" sz="quarter" idx="12"/>
          </p:nvPr>
        </p:nvSpPr>
        <p:spPr/>
        <p:txBody>
          <a:bodyPr/>
          <a:lstStyle/>
          <a:p>
            <a:fld id="{5F28C3C5-8BC5-443E-8111-762E94F7AC97}" type="slidenum">
              <a:rPr lang="en-US" smtClean="0"/>
              <a:t>55</a:t>
            </a:fld>
            <a:endParaRPr lang="en-US"/>
          </a:p>
        </p:txBody>
      </p:sp>
    </p:spTree>
    <p:extLst>
      <p:ext uri="{BB962C8B-B14F-4D97-AF65-F5344CB8AC3E}">
        <p14:creationId xmlns:p14="http://schemas.microsoft.com/office/powerpoint/2010/main" val="3941204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5A4A-1AE7-4D62-B2AE-DB898339C714}"/>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19C19B13-F41A-4804-8D6C-6ED06A3F2E8D}"/>
              </a:ext>
            </a:extLst>
          </p:cNvPr>
          <p:cNvSpPr>
            <a:spLocks noGrp="1"/>
          </p:cNvSpPr>
          <p:nvPr>
            <p:ph idx="1"/>
          </p:nvPr>
        </p:nvSpPr>
        <p:spPr>
          <a:xfrm>
            <a:off x="1484310" y="2077064"/>
            <a:ext cx="10018713" cy="3124201"/>
          </a:xfrm>
        </p:spPr>
        <p:txBody>
          <a:bodyPr>
            <a:normAutofit/>
          </a:bodyPr>
          <a:lstStyle/>
          <a:p>
            <a:pPr marL="0" indent="0" algn="ctr">
              <a:buNone/>
            </a:pPr>
            <a:r>
              <a:rPr lang="en-US" sz="3600"/>
              <a:t> </a:t>
            </a:r>
            <a:r>
              <a:rPr lang="en-US" sz="4000"/>
              <a:t>Adjournment</a:t>
            </a:r>
          </a:p>
        </p:txBody>
      </p:sp>
      <p:sp>
        <p:nvSpPr>
          <p:cNvPr id="6" name="Slide Number Placeholder 5">
            <a:extLst>
              <a:ext uri="{FF2B5EF4-FFF2-40B4-BE49-F238E27FC236}">
                <a16:creationId xmlns:a16="http://schemas.microsoft.com/office/drawing/2014/main" id="{BAF43E9A-7BB5-4A72-BF26-AE45E40A560B}"/>
              </a:ext>
            </a:extLst>
          </p:cNvPr>
          <p:cNvSpPr>
            <a:spLocks noGrp="1"/>
          </p:cNvSpPr>
          <p:nvPr>
            <p:ph type="sldNum" sz="quarter" idx="12"/>
          </p:nvPr>
        </p:nvSpPr>
        <p:spPr/>
        <p:txBody>
          <a:bodyPr/>
          <a:lstStyle/>
          <a:p>
            <a:fld id="{5F28C3C5-8BC5-443E-8111-762E94F7AC97}" type="slidenum">
              <a:rPr lang="en-US" smtClean="0"/>
              <a:t>56</a:t>
            </a:fld>
            <a:endParaRPr lang="en-US"/>
          </a:p>
        </p:txBody>
      </p:sp>
    </p:spTree>
    <p:extLst>
      <p:ext uri="{BB962C8B-B14F-4D97-AF65-F5344CB8AC3E}">
        <p14:creationId xmlns:p14="http://schemas.microsoft.com/office/powerpoint/2010/main" val="26026456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5A4A-1AE7-4D62-B2AE-DB898339C714}"/>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19C19B13-F41A-4804-8D6C-6ED06A3F2E8D}"/>
              </a:ext>
            </a:extLst>
          </p:cNvPr>
          <p:cNvSpPr>
            <a:spLocks noGrp="1"/>
          </p:cNvSpPr>
          <p:nvPr>
            <p:ph idx="1"/>
          </p:nvPr>
        </p:nvSpPr>
        <p:spPr>
          <a:xfrm>
            <a:off x="1484311" y="2121308"/>
            <a:ext cx="10018713" cy="3124201"/>
          </a:xfrm>
        </p:spPr>
        <p:txBody>
          <a:bodyPr>
            <a:normAutofit/>
          </a:bodyPr>
          <a:lstStyle/>
          <a:p>
            <a:pPr marL="0" indent="0" algn="ctr">
              <a:buNone/>
            </a:pPr>
            <a:r>
              <a:rPr lang="en-US" sz="4000" b="1"/>
              <a:t>THANK YOU!</a:t>
            </a:r>
          </a:p>
          <a:p>
            <a:pPr marL="0" indent="0" algn="ctr">
              <a:buNone/>
            </a:pPr>
            <a:r>
              <a:rPr lang="en-US" sz="4000">
                <a:hlinkClick r:id="rId3"/>
              </a:rPr>
              <a:t>https://www.fcc.gov/911strikeforce</a:t>
            </a:r>
            <a:endParaRPr lang="en-US" sz="4000"/>
          </a:p>
        </p:txBody>
      </p:sp>
      <p:sp>
        <p:nvSpPr>
          <p:cNvPr id="6" name="Slide Number Placeholder 5">
            <a:extLst>
              <a:ext uri="{FF2B5EF4-FFF2-40B4-BE49-F238E27FC236}">
                <a16:creationId xmlns:a16="http://schemas.microsoft.com/office/drawing/2014/main" id="{B6D7BC9F-75AF-4BC0-9D82-470EB972836C}"/>
              </a:ext>
            </a:extLst>
          </p:cNvPr>
          <p:cNvSpPr>
            <a:spLocks noGrp="1"/>
          </p:cNvSpPr>
          <p:nvPr>
            <p:ph type="sldNum" sz="quarter" idx="12"/>
          </p:nvPr>
        </p:nvSpPr>
        <p:spPr/>
        <p:txBody>
          <a:bodyPr/>
          <a:lstStyle/>
          <a:p>
            <a:fld id="{5F28C3C5-8BC5-443E-8111-762E94F7AC97}" type="slidenum">
              <a:rPr lang="en-US" smtClean="0"/>
              <a:t>57</a:t>
            </a:fld>
            <a:endParaRPr lang="en-US"/>
          </a:p>
        </p:txBody>
      </p:sp>
    </p:spTree>
    <p:extLst>
      <p:ext uri="{BB962C8B-B14F-4D97-AF65-F5344CB8AC3E}">
        <p14:creationId xmlns:p14="http://schemas.microsoft.com/office/powerpoint/2010/main" val="2678046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4966C-B5EF-4619-874F-1DC808F87EE8}"/>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BC7CCF5D-9268-4CE3-A001-C4430EDB2D13}"/>
              </a:ext>
            </a:extLst>
          </p:cNvPr>
          <p:cNvSpPr>
            <a:spLocks noGrp="1"/>
          </p:cNvSpPr>
          <p:nvPr>
            <p:ph idx="1"/>
          </p:nvPr>
        </p:nvSpPr>
        <p:spPr>
          <a:xfrm>
            <a:off x="1484311" y="2227384"/>
            <a:ext cx="10018713" cy="3124201"/>
          </a:xfrm>
        </p:spPr>
        <p:txBody>
          <a:bodyPr>
            <a:normAutofit/>
          </a:bodyPr>
          <a:lstStyle/>
          <a:p>
            <a:pPr marL="0" indent="0">
              <a:buNone/>
            </a:pPr>
            <a:r>
              <a:rPr lang="en-US" sz="3200" b="1"/>
              <a:t>Agenda (continued)</a:t>
            </a:r>
          </a:p>
          <a:p>
            <a:r>
              <a:rPr lang="en-US" sz="3200" b="1"/>
              <a:t>11:00 AM</a:t>
            </a:r>
            <a:r>
              <a:rPr lang="en-US" sz="3200"/>
              <a:t> Questions from the Public</a:t>
            </a:r>
          </a:p>
          <a:p>
            <a:r>
              <a:rPr lang="en-US" sz="3200" b="1"/>
              <a:t>11:15 AM </a:t>
            </a:r>
            <a:r>
              <a:rPr lang="en-US" sz="3200"/>
              <a:t>911 Strike Force Discussion of Recommendations and Vote</a:t>
            </a:r>
          </a:p>
          <a:p>
            <a:r>
              <a:rPr lang="en-US" sz="3200" b="1"/>
              <a:t>11:45 AM</a:t>
            </a:r>
            <a:r>
              <a:rPr lang="en-US" sz="3200"/>
              <a:t> Adjourn</a:t>
            </a:r>
          </a:p>
        </p:txBody>
      </p:sp>
      <p:sp>
        <p:nvSpPr>
          <p:cNvPr id="6" name="Slide Number Placeholder 5">
            <a:extLst>
              <a:ext uri="{FF2B5EF4-FFF2-40B4-BE49-F238E27FC236}">
                <a16:creationId xmlns:a16="http://schemas.microsoft.com/office/drawing/2014/main" id="{037A7047-9229-42E8-923C-E3E09E4D1084}"/>
              </a:ext>
            </a:extLst>
          </p:cNvPr>
          <p:cNvSpPr>
            <a:spLocks noGrp="1"/>
          </p:cNvSpPr>
          <p:nvPr>
            <p:ph type="sldNum" sz="quarter" idx="12"/>
          </p:nvPr>
        </p:nvSpPr>
        <p:spPr/>
        <p:txBody>
          <a:bodyPr/>
          <a:lstStyle/>
          <a:p>
            <a:fld id="{5F28C3C5-8BC5-443E-8111-762E94F7AC97}" type="slidenum">
              <a:rPr lang="en-US" smtClean="0"/>
              <a:t>6</a:t>
            </a:fld>
            <a:endParaRPr lang="en-US"/>
          </a:p>
        </p:txBody>
      </p:sp>
    </p:spTree>
    <p:extLst>
      <p:ext uri="{BB962C8B-B14F-4D97-AF65-F5344CB8AC3E}">
        <p14:creationId xmlns:p14="http://schemas.microsoft.com/office/powerpoint/2010/main" val="3127759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5A4A-1AE7-4D62-B2AE-DB898339C714}"/>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19C19B13-F41A-4804-8D6C-6ED06A3F2E8D}"/>
              </a:ext>
            </a:extLst>
          </p:cNvPr>
          <p:cNvSpPr>
            <a:spLocks noGrp="1"/>
          </p:cNvSpPr>
          <p:nvPr>
            <p:ph idx="1"/>
          </p:nvPr>
        </p:nvSpPr>
        <p:spPr>
          <a:xfrm>
            <a:off x="920747" y="1887721"/>
            <a:ext cx="10841040" cy="4530088"/>
          </a:xfrm>
        </p:spPr>
        <p:txBody>
          <a:bodyPr>
            <a:normAutofit/>
          </a:bodyPr>
          <a:lstStyle/>
          <a:p>
            <a:pPr marL="0" indent="0" algn="ctr">
              <a:buNone/>
            </a:pPr>
            <a:r>
              <a:rPr lang="en-US" sz="3600"/>
              <a:t>Welcome and Opening Remarks</a:t>
            </a:r>
          </a:p>
          <a:p>
            <a:pPr marL="0" indent="0" algn="ctr">
              <a:buNone/>
            </a:pPr>
            <a:r>
              <a:rPr lang="en-US" sz="3600"/>
              <a:t>Lisa M. Fowlkes</a:t>
            </a:r>
          </a:p>
          <a:p>
            <a:pPr marL="0" indent="0" algn="ctr">
              <a:buNone/>
            </a:pPr>
            <a:r>
              <a:rPr lang="en-US" sz="2800"/>
              <a:t>Chief, Public Safety and Homeland Security Bureau, FCC</a:t>
            </a:r>
          </a:p>
          <a:p>
            <a:pPr marL="0" indent="0">
              <a:buNone/>
            </a:pPr>
            <a:endParaRPr lang="en-US"/>
          </a:p>
        </p:txBody>
      </p:sp>
      <p:sp>
        <p:nvSpPr>
          <p:cNvPr id="6" name="Slide Number Placeholder 5">
            <a:extLst>
              <a:ext uri="{FF2B5EF4-FFF2-40B4-BE49-F238E27FC236}">
                <a16:creationId xmlns:a16="http://schemas.microsoft.com/office/drawing/2014/main" id="{11021F35-D17D-4705-A76F-4F0D9AD65434}"/>
              </a:ext>
            </a:extLst>
          </p:cNvPr>
          <p:cNvSpPr>
            <a:spLocks noGrp="1"/>
          </p:cNvSpPr>
          <p:nvPr>
            <p:ph type="sldNum" sz="quarter" idx="12"/>
          </p:nvPr>
        </p:nvSpPr>
        <p:spPr/>
        <p:txBody>
          <a:bodyPr/>
          <a:lstStyle/>
          <a:p>
            <a:fld id="{5F28C3C5-8BC5-443E-8111-762E94F7AC97}" type="slidenum">
              <a:rPr lang="en-US" smtClean="0"/>
              <a:t>7</a:t>
            </a:fld>
            <a:endParaRPr lang="en-US"/>
          </a:p>
        </p:txBody>
      </p:sp>
    </p:spTree>
    <p:extLst>
      <p:ext uri="{BB962C8B-B14F-4D97-AF65-F5344CB8AC3E}">
        <p14:creationId xmlns:p14="http://schemas.microsoft.com/office/powerpoint/2010/main" val="603820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5A4A-1AE7-4D62-B2AE-DB898339C714}"/>
              </a:ext>
            </a:extLst>
          </p:cNvPr>
          <p:cNvSpPr>
            <a:spLocks noGrp="1"/>
          </p:cNvSpPr>
          <p:nvPr>
            <p:ph type="title"/>
          </p:nvPr>
        </p:nvSpPr>
        <p:spPr/>
        <p:txBody>
          <a:bodyPr/>
          <a:lstStyle/>
          <a:p>
            <a:r>
              <a:rPr lang="en-US" b="1"/>
              <a:t>911 Strike Force</a:t>
            </a:r>
          </a:p>
        </p:txBody>
      </p:sp>
      <p:sp>
        <p:nvSpPr>
          <p:cNvPr id="3" name="Content Placeholder 2">
            <a:extLst>
              <a:ext uri="{FF2B5EF4-FFF2-40B4-BE49-F238E27FC236}">
                <a16:creationId xmlns:a16="http://schemas.microsoft.com/office/drawing/2014/main" id="{19C19B13-F41A-4804-8D6C-6ED06A3F2E8D}"/>
              </a:ext>
            </a:extLst>
          </p:cNvPr>
          <p:cNvSpPr>
            <a:spLocks noGrp="1"/>
          </p:cNvSpPr>
          <p:nvPr>
            <p:ph idx="1"/>
          </p:nvPr>
        </p:nvSpPr>
        <p:spPr>
          <a:xfrm>
            <a:off x="1187356" y="2117455"/>
            <a:ext cx="10508776" cy="4530088"/>
          </a:xfrm>
        </p:spPr>
        <p:txBody>
          <a:bodyPr>
            <a:normAutofit fontScale="92500" lnSpcReduction="10000"/>
          </a:bodyPr>
          <a:lstStyle/>
          <a:p>
            <a:pPr marL="0" indent="0" algn="ctr">
              <a:spcAft>
                <a:spcPts val="2400"/>
              </a:spcAft>
              <a:buNone/>
            </a:pPr>
            <a:r>
              <a:rPr lang="en-US" sz="3600"/>
              <a:t>Remarks and Roll Call</a:t>
            </a:r>
          </a:p>
          <a:p>
            <a:pPr marL="0" indent="0" algn="ctr">
              <a:spcAft>
                <a:spcPts val="0"/>
              </a:spcAft>
              <a:buNone/>
            </a:pPr>
            <a:r>
              <a:rPr lang="en-US" sz="3600"/>
              <a:t>Kelli Merriweather</a:t>
            </a:r>
          </a:p>
          <a:p>
            <a:pPr marL="0" indent="0" algn="ctr">
              <a:spcBef>
                <a:spcPts val="0"/>
              </a:spcBef>
              <a:buNone/>
            </a:pPr>
            <a:r>
              <a:rPr lang="en-US" sz="3600"/>
              <a:t>Chair of the 911 Strike Force</a:t>
            </a:r>
          </a:p>
          <a:p>
            <a:pPr marL="0" indent="0" algn="ctr">
              <a:spcBef>
                <a:spcPts val="0"/>
              </a:spcBef>
              <a:buNone/>
            </a:pPr>
            <a:endParaRPr lang="en-US" sz="3600"/>
          </a:p>
          <a:p>
            <a:pPr marL="0" indent="0" algn="ctr">
              <a:buNone/>
            </a:pPr>
            <a:r>
              <a:rPr lang="en-US" sz="2700"/>
              <a:t>Executive Director of the Texas Commission on State Emergency Communications</a:t>
            </a:r>
          </a:p>
          <a:p>
            <a:pPr marL="0" indent="0" algn="ctr">
              <a:buNone/>
            </a:pPr>
            <a:r>
              <a:rPr lang="en-US" sz="2700"/>
              <a:t> Representing the National Association of State 911 Administrators (NASNA)</a:t>
            </a:r>
          </a:p>
          <a:p>
            <a:pPr marL="0" indent="0" algn="ctr">
              <a:buNone/>
            </a:pPr>
            <a:r>
              <a:rPr lang="en-US" sz="2700"/>
              <a:t> President</a:t>
            </a:r>
          </a:p>
          <a:p>
            <a:pPr marL="0" indent="0">
              <a:buNone/>
            </a:pPr>
            <a:endParaRPr lang="en-US"/>
          </a:p>
        </p:txBody>
      </p:sp>
      <p:sp>
        <p:nvSpPr>
          <p:cNvPr id="6" name="Slide Number Placeholder 5">
            <a:extLst>
              <a:ext uri="{FF2B5EF4-FFF2-40B4-BE49-F238E27FC236}">
                <a16:creationId xmlns:a16="http://schemas.microsoft.com/office/drawing/2014/main" id="{4DBFE900-DD16-44C0-ABB9-F170C47BB5C0}"/>
              </a:ext>
            </a:extLst>
          </p:cNvPr>
          <p:cNvSpPr>
            <a:spLocks noGrp="1"/>
          </p:cNvSpPr>
          <p:nvPr>
            <p:ph type="sldNum" sz="quarter" idx="12"/>
          </p:nvPr>
        </p:nvSpPr>
        <p:spPr/>
        <p:txBody>
          <a:bodyPr/>
          <a:lstStyle/>
          <a:p>
            <a:fld id="{5F28C3C5-8BC5-443E-8111-762E94F7AC97}" type="slidenum">
              <a:rPr lang="en-US" smtClean="0"/>
              <a:t>8</a:t>
            </a:fld>
            <a:endParaRPr lang="en-US"/>
          </a:p>
        </p:txBody>
      </p:sp>
    </p:spTree>
    <p:extLst>
      <p:ext uri="{BB962C8B-B14F-4D97-AF65-F5344CB8AC3E}">
        <p14:creationId xmlns:p14="http://schemas.microsoft.com/office/powerpoint/2010/main" val="2130177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E5A4A-1AE7-4D62-B2AE-DB898339C714}"/>
              </a:ext>
            </a:extLst>
          </p:cNvPr>
          <p:cNvSpPr>
            <a:spLocks noGrp="1"/>
          </p:cNvSpPr>
          <p:nvPr>
            <p:ph type="title"/>
          </p:nvPr>
        </p:nvSpPr>
        <p:spPr/>
        <p:txBody>
          <a:bodyPr/>
          <a:lstStyle/>
          <a:p>
            <a:r>
              <a:rPr lang="en-US" b="1"/>
              <a:t>911 Strike Force</a:t>
            </a:r>
            <a:br>
              <a:rPr lang="en-US" b="1"/>
            </a:br>
            <a:endParaRPr lang="en-US" b="1"/>
          </a:p>
        </p:txBody>
      </p:sp>
      <p:sp>
        <p:nvSpPr>
          <p:cNvPr id="3" name="Content Placeholder 2">
            <a:extLst>
              <a:ext uri="{FF2B5EF4-FFF2-40B4-BE49-F238E27FC236}">
                <a16:creationId xmlns:a16="http://schemas.microsoft.com/office/drawing/2014/main" id="{19C19B13-F41A-4804-8D6C-6ED06A3F2E8D}"/>
              </a:ext>
            </a:extLst>
          </p:cNvPr>
          <p:cNvSpPr>
            <a:spLocks noGrp="1"/>
          </p:cNvSpPr>
          <p:nvPr>
            <p:ph idx="1"/>
          </p:nvPr>
        </p:nvSpPr>
        <p:spPr>
          <a:xfrm>
            <a:off x="1581025" y="1855177"/>
            <a:ext cx="10018713" cy="4651689"/>
          </a:xfrm>
        </p:spPr>
        <p:txBody>
          <a:bodyPr>
            <a:normAutofit lnSpcReduction="10000"/>
          </a:bodyPr>
          <a:lstStyle/>
          <a:p>
            <a:pPr marL="0" indent="0" algn="ctr">
              <a:buNone/>
            </a:pPr>
            <a:r>
              <a:rPr lang="en-US" sz="3600"/>
              <a:t>Executive Summary</a:t>
            </a:r>
          </a:p>
          <a:p>
            <a:pPr marL="0" indent="0" algn="ctr">
              <a:spcBef>
                <a:spcPts val="0"/>
              </a:spcBef>
              <a:spcAft>
                <a:spcPts val="2400"/>
              </a:spcAft>
              <a:buNone/>
            </a:pPr>
            <a:r>
              <a:rPr lang="en-US" sz="3600"/>
              <a:t>911 Strike Force Recommendations</a:t>
            </a:r>
          </a:p>
          <a:p>
            <a:pPr marL="0" indent="0" algn="ctr">
              <a:spcBef>
                <a:spcPts val="0"/>
              </a:spcBef>
              <a:spcAft>
                <a:spcPts val="0"/>
              </a:spcAft>
              <a:buNone/>
            </a:pPr>
            <a:r>
              <a:rPr lang="en-US" sz="3600"/>
              <a:t>Steven Sharpe, EdD</a:t>
            </a:r>
          </a:p>
          <a:p>
            <a:pPr marL="0" indent="0" algn="ctr">
              <a:spcBef>
                <a:spcPts val="0"/>
              </a:spcBef>
              <a:spcAft>
                <a:spcPts val="3000"/>
              </a:spcAft>
              <a:buNone/>
            </a:pPr>
            <a:r>
              <a:rPr lang="en-US" sz="3600"/>
              <a:t>Vice-Chair of the 911 Strike Force</a:t>
            </a:r>
          </a:p>
          <a:p>
            <a:pPr marL="0" indent="0" algn="ctr">
              <a:spcBef>
                <a:spcPts val="0"/>
              </a:spcBef>
              <a:spcAft>
                <a:spcPts val="2400"/>
              </a:spcAft>
              <a:buNone/>
            </a:pPr>
            <a:r>
              <a:rPr lang="en-US" sz="2800">
                <a:effectLst/>
                <a:ea typeface="Times New Roman" panose="02020603050405020304" pitchFamily="18" charset="0"/>
              </a:rPr>
              <a:t>Director of Genesee County</a:t>
            </a:r>
          </a:p>
          <a:p>
            <a:pPr marL="0" indent="0" algn="ctr">
              <a:spcBef>
                <a:spcPts val="0"/>
              </a:spcBef>
              <a:spcAft>
                <a:spcPts val="2400"/>
              </a:spcAft>
              <a:buNone/>
            </a:pPr>
            <a:r>
              <a:rPr lang="en-US" sz="2800">
                <a:effectLst/>
                <a:ea typeface="Times New Roman" panose="02020603050405020304" pitchFamily="18" charset="0"/>
              </a:rPr>
              <a:t>New York Emergency Communications</a:t>
            </a:r>
          </a:p>
          <a:p>
            <a:pPr marL="0" indent="0" algn="ctr">
              <a:spcBef>
                <a:spcPts val="0"/>
              </a:spcBef>
              <a:spcAft>
                <a:spcPts val="2400"/>
              </a:spcAft>
              <a:buNone/>
            </a:pPr>
            <a:r>
              <a:rPr lang="en-US" sz="2800">
                <a:ea typeface="Times New Roman" panose="02020603050405020304" pitchFamily="18" charset="0"/>
              </a:rPr>
              <a:t>R</a:t>
            </a:r>
            <a:r>
              <a:rPr lang="en-US" sz="2800">
                <a:effectLst/>
                <a:ea typeface="Times New Roman" panose="02020603050405020304" pitchFamily="18" charset="0"/>
              </a:rPr>
              <a:t>epresenting the New York State 911 Coordinators Association</a:t>
            </a:r>
            <a:endParaRPr lang="en-US" sz="2800"/>
          </a:p>
        </p:txBody>
      </p:sp>
      <p:sp>
        <p:nvSpPr>
          <p:cNvPr id="6" name="Slide Number Placeholder 5">
            <a:extLst>
              <a:ext uri="{FF2B5EF4-FFF2-40B4-BE49-F238E27FC236}">
                <a16:creationId xmlns:a16="http://schemas.microsoft.com/office/drawing/2014/main" id="{EB230DA6-868E-4A5A-8D59-BDD47C8F4428}"/>
              </a:ext>
            </a:extLst>
          </p:cNvPr>
          <p:cNvSpPr>
            <a:spLocks noGrp="1"/>
          </p:cNvSpPr>
          <p:nvPr>
            <p:ph type="sldNum" sz="quarter" idx="12"/>
          </p:nvPr>
        </p:nvSpPr>
        <p:spPr/>
        <p:txBody>
          <a:bodyPr/>
          <a:lstStyle/>
          <a:p>
            <a:fld id="{5F28C3C5-8BC5-443E-8111-762E94F7AC97}" type="slidenum">
              <a:rPr lang="en-US" smtClean="0"/>
              <a:t>9</a:t>
            </a:fld>
            <a:endParaRPr lang="en-US"/>
          </a:p>
        </p:txBody>
      </p:sp>
    </p:spTree>
    <p:extLst>
      <p:ext uri="{BB962C8B-B14F-4D97-AF65-F5344CB8AC3E}">
        <p14:creationId xmlns:p14="http://schemas.microsoft.com/office/powerpoint/2010/main" val="41799322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1_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4317F197AF496468778D3AE75DF6235" ma:contentTypeVersion="11" ma:contentTypeDescription="Create a new document." ma:contentTypeScope="" ma:versionID="ac58cd6ff7d877aa841af94622d781b6">
  <xsd:schema xmlns:xsd="http://www.w3.org/2001/XMLSchema" xmlns:xs="http://www.w3.org/2001/XMLSchema" xmlns:p="http://schemas.microsoft.com/office/2006/metadata/properties" xmlns:ns3="794fa9d4-8068-4c99-b108-795ab3339e93" xmlns:ns4="40be8c06-eb4c-4be5-b4ce-f259999f4503" targetNamespace="http://schemas.microsoft.com/office/2006/metadata/properties" ma:root="true" ma:fieldsID="71fdf0929848442b31fb11f0e0c53bd7" ns3:_="" ns4:_="">
    <xsd:import namespace="794fa9d4-8068-4c99-b108-795ab3339e93"/>
    <xsd:import namespace="40be8c06-eb4c-4be5-b4ce-f259999f4503"/>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4fa9d4-8068-4c99-b108-795ab3339e93"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be8c06-eb4c-4be5-b4ce-f259999f4503"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10622AD-9A65-40AA-89DE-A93DC39C1893}">
  <ds:schemaRefs>
    <ds:schemaRef ds:uri="http://purl.org/dc/dcmitype/"/>
    <ds:schemaRef ds:uri="40be8c06-eb4c-4be5-b4ce-f259999f4503"/>
    <ds:schemaRef ds:uri="http://schemas.microsoft.com/office/infopath/2007/PartnerControls"/>
    <ds:schemaRef ds:uri="http://schemas.openxmlformats.org/package/2006/metadata/core-properties"/>
    <ds:schemaRef ds:uri="http://purl.org/dc/elements/1.1/"/>
    <ds:schemaRef ds:uri="http://www.w3.org/XML/1998/namespace"/>
    <ds:schemaRef ds:uri="794fa9d4-8068-4c99-b108-795ab3339e93"/>
    <ds:schemaRef ds:uri="http://schemas.microsoft.com/office/2006/documentManagement/types"/>
    <ds:schemaRef ds:uri="http://purl.org/dc/terms/"/>
    <ds:schemaRef ds:uri="http://schemas.microsoft.com/office/2006/metadata/properties"/>
  </ds:schemaRefs>
</ds:datastoreItem>
</file>

<file path=customXml/itemProps2.xml><?xml version="1.0" encoding="utf-8"?>
<ds:datastoreItem xmlns:ds="http://schemas.openxmlformats.org/officeDocument/2006/customXml" ds:itemID="{0E472749-327A-45E7-902F-A159A58C3628}">
  <ds:schemaRefs>
    <ds:schemaRef ds:uri="http://schemas.microsoft.com/sharepoint/v3/contenttype/forms"/>
  </ds:schemaRefs>
</ds:datastoreItem>
</file>

<file path=customXml/itemProps3.xml><?xml version="1.0" encoding="utf-8"?>
<ds:datastoreItem xmlns:ds="http://schemas.openxmlformats.org/officeDocument/2006/customXml" ds:itemID="{21833A91-DE6B-4A22-BE7D-E1B80BCEB3EE}">
  <ds:schemaRefs>
    <ds:schemaRef ds:uri="40be8c06-eb4c-4be5-b4ce-f259999f4503"/>
    <ds:schemaRef ds:uri="794fa9d4-8068-4c99-b108-795ab3339e9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31</TotalTime>
  <Words>3795</Words>
  <Application>Microsoft Office PowerPoint</Application>
  <PresentationFormat>Widescreen</PresentationFormat>
  <Paragraphs>476</Paragraphs>
  <Slides>57</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57</vt:i4>
      </vt:variant>
    </vt:vector>
  </HeadingPairs>
  <TitlesOfParts>
    <vt:vector size="64" baseType="lpstr">
      <vt:lpstr>Arial</vt:lpstr>
      <vt:lpstr>Calibri</vt:lpstr>
      <vt:lpstr>Corbel</vt:lpstr>
      <vt:lpstr>Courier New</vt:lpstr>
      <vt:lpstr>Symbol</vt:lpstr>
      <vt:lpstr>Parallax</vt:lpstr>
      <vt:lpstr>1_Parallax</vt:lpstr>
      <vt:lpstr>  Ending 9-1-1 Fee Diversion Now Strike Force Final Meeting</vt:lpstr>
      <vt:lpstr>911 Strike Force</vt:lpstr>
      <vt:lpstr>911 Strike Force</vt:lpstr>
      <vt:lpstr>911 Strike Force</vt:lpstr>
      <vt:lpstr>911 Strike Force</vt:lpstr>
      <vt:lpstr>911 Strike Force</vt:lpstr>
      <vt:lpstr>911 Strike Force</vt:lpstr>
      <vt:lpstr>911 Strike Force</vt:lpstr>
      <vt:lpstr>911 Strike Force </vt:lpstr>
      <vt:lpstr>911 Strike Force Executive Summary</vt:lpstr>
      <vt:lpstr>911 Strike Force Executive Summary – Cont’d</vt:lpstr>
      <vt:lpstr>911 Strike Force Executive Summary – Cont’d</vt:lpstr>
      <vt:lpstr>911 Strike Force</vt:lpstr>
      <vt:lpstr>911 Strike Force</vt:lpstr>
      <vt:lpstr>911 Strike Force  WG 1 Members</vt:lpstr>
      <vt:lpstr>911 Strike Force WG 1 Tasks</vt:lpstr>
      <vt:lpstr>911 Strike Force – WG 1  Recommendations and Conclusions</vt:lpstr>
      <vt:lpstr>911 Strike Force – WG 1  Recommendations and Conclusions</vt:lpstr>
      <vt:lpstr>911 Strike Force – WG 1  Recommendations and Conclusions</vt:lpstr>
      <vt:lpstr>911 Strike Force – WG 1  Recommendations and Conclusions</vt:lpstr>
      <vt:lpstr>911 Strike Force – WG 1  Recommendations and Conclusions</vt:lpstr>
      <vt:lpstr>911 Strike Force – WG 1  Examples of Eligible Use of 911 fees</vt:lpstr>
      <vt:lpstr>911 Strike Force – WG 1  Examples of Ineligible Use of 911 fees</vt:lpstr>
      <vt:lpstr>911 Strike Force – WG 1 Implications of a Broader Fee Structure</vt:lpstr>
      <vt:lpstr>911 Strike Force – WG 1 Implications of a Broader Fee Structure</vt:lpstr>
      <vt:lpstr>911 Strike Force – WG 1 Implications of a Broader Fee Structure</vt:lpstr>
      <vt:lpstr>911 Strike Force</vt:lpstr>
      <vt:lpstr>911 Strike Force</vt:lpstr>
      <vt:lpstr>911 Strike Force – WG 2</vt:lpstr>
      <vt:lpstr>911 Strike Force – WG 2</vt:lpstr>
      <vt:lpstr>911 Strike Force – WG 2</vt:lpstr>
      <vt:lpstr>911 Strike Force – WG 2</vt:lpstr>
      <vt:lpstr>911 Strike Force – WG 2</vt:lpstr>
      <vt:lpstr>911 Strike Force – WG 2</vt:lpstr>
      <vt:lpstr>911 Strike Force</vt:lpstr>
      <vt:lpstr>Working Group 3</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 WG 3 Impacts of  Fee Diversion</vt:lpstr>
      <vt:lpstr>911 Strike Force Executive Summary – Conclusion</vt:lpstr>
      <vt:lpstr>911 Strike Force</vt:lpstr>
      <vt:lpstr>911 Strike Force</vt:lpstr>
      <vt:lpstr>911 Strike Force</vt:lpstr>
      <vt:lpstr>911 Strike Force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911 Fee Diversion Strike Force  “INTERAGENCY STRIKE FORCE TO END 9–1–1 FEE OR CHARGE DIVERSION”</dc:title>
  <dc:creator>Rachel Wehr</dc:creator>
  <cp:lastModifiedBy>JoAnn Smith</cp:lastModifiedBy>
  <cp:revision>157</cp:revision>
  <dcterms:created xsi:type="dcterms:W3CDTF">2021-05-24T17:59:39Z</dcterms:created>
  <dcterms:modified xsi:type="dcterms:W3CDTF">2021-09-17T17:23:53Z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0x010100D4317F197AF496468778D3AE75DF6235</vt:lpwstr>
  </property>
</Properties>
</file>