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2C712E-1B87-4127-9922-EA1AA892EA94}" type="datetimeFigureOut">
              <a:rPr lang="en-US" smtClean="0"/>
              <a:t>3/17/2020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123D15-C9F0-4BCF-BB45-6BBF550A7271}" type="slidenum">
              <a:rPr lang="en-US" smtClean="0"/>
              <a:t>‹#›</a:t>
            </a:fld>
            <a:endParaRPr lang="en-US"/>
          </a:p>
        </p:txBody>
      </p:sp>
    </p:spTree>
    <p:extLst>
      <p:ext uri="{BB962C8B-B14F-4D97-AF65-F5344CB8AC3E}">
        <p14:creationId xmlns:p14="http://schemas.microsoft.com/office/powerpoint/2010/main" val="1153479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85361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55571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705688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a:t>
            </a:r>
            <a:r>
              <a:rPr lang="en-US" baseline="0" dirty="0" err="1">
                <a:ea typeface="ＭＳ Ｐゴシック" pitchFamily="34" charset="-128"/>
              </a:rPr>
              <a:t>etc</a:t>
            </a:r>
            <a:r>
              <a:rPr lang="en-US" baseline="0" dirty="0">
                <a:ea typeface="ＭＳ Ｐゴシック" pitchFamily="34" charset="-128"/>
              </a:rPr>
              <a:t>)</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83117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5B811CE0-6195-475D-975F-86945F1FDB4A}"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739761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1DEB6168-C929-41BE-9E06-E4573AD736B3}"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00513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3776105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324875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95767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836315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6010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845828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3/17/2020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2047577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3/17/2020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92524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3/17/2020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234242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3922452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172944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3/17/2020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extLst>
      <p:ext uri="{BB962C8B-B14F-4D97-AF65-F5344CB8AC3E}">
        <p14:creationId xmlns:p14="http://schemas.microsoft.com/office/powerpoint/2010/main" val="1639323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56478" y="1572322"/>
            <a:ext cx="11407698" cy="4761571"/>
          </a:xfrm>
        </p:spPr>
        <p:txBody>
          <a:bodyPr/>
          <a:lstStyle/>
          <a:p>
            <a:pPr eaLnBrk="1" hangingPunct="1"/>
            <a:r>
              <a:rPr lang="en-US" sz="4000" b="1" dirty="0">
                <a:ea typeface="ＭＳ Ｐゴシック" pitchFamily="34" charset="-128"/>
              </a:rPr>
              <a:t>Working Group 3: </a:t>
            </a:r>
            <a:br>
              <a:rPr lang="en-US" sz="4000" b="1" dirty="0">
                <a:ea typeface="ＭＳ Ｐゴシック" pitchFamily="34" charset="-128"/>
              </a:rPr>
            </a:br>
            <a:r>
              <a:rPr lang="en-US" sz="4000" b="1" dirty="0">
                <a:ea typeface="ＭＳ Ｐゴシック" pitchFamily="34" charset="-128"/>
              </a:rPr>
              <a:t>Managing Security Risk in Emerging 5G Implementations</a:t>
            </a:r>
            <a:br>
              <a:rPr lang="en-US" sz="4000" b="1" dirty="0">
                <a:ea typeface="ＭＳ Ｐゴシック" pitchFamily="34" charset="-128"/>
              </a:rPr>
            </a:br>
            <a:br>
              <a:rPr lang="en-US" sz="4000" b="1" dirty="0">
                <a:ea typeface="ＭＳ Ｐゴシック" pitchFamily="34" charset="-128"/>
              </a:rPr>
            </a:br>
            <a:r>
              <a:rPr lang="en-US" sz="2800" b="1" i="1" dirty="0"/>
              <a:t>Working Group Status Update</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2040673" y="5363737"/>
            <a:ext cx="801772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March 17, 2020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WG3 Chair, Dr. Farrokh Khatibi, Qualcomm Technologies, Inc.	</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3CDEE8E-92AF-4081-9E14-333881A36E8A}"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1981200" y="1689101"/>
            <a:ext cx="8229600" cy="4525963"/>
          </a:xfrm>
        </p:spPr>
        <p:txBody>
          <a:bodyPr/>
          <a:lstStyle/>
          <a:p>
            <a:pPr marL="0" indent="0" eaLnBrk="1" hangingPunct="1">
              <a:lnSpc>
                <a:spcPct val="90000"/>
              </a:lnSpc>
              <a:buNone/>
            </a:pPr>
            <a:r>
              <a:rPr lang="en-US" sz="2800" b="1" u="sng" dirty="0">
                <a:ea typeface="ＭＳ Ｐゴシック" pitchFamily="34" charset="-128"/>
              </a:rPr>
              <a:t>Report 1</a:t>
            </a:r>
          </a:p>
          <a:p>
            <a:pPr marL="0" indent="0" eaLnBrk="1" hangingPunct="1">
              <a:lnSpc>
                <a:spcPct val="90000"/>
              </a:lnSpc>
              <a:buNone/>
            </a:pPr>
            <a:r>
              <a:rPr lang="en-US" sz="2800" b="1" dirty="0"/>
              <a:t>Report on Risks Introduced by Releases 15 and 16 5G Standards – September 2020</a:t>
            </a:r>
            <a:endParaRPr lang="en-US" sz="2800" dirty="0">
              <a:solidFill>
                <a:srgbClr val="FF0000"/>
              </a:solidFill>
            </a:endParaRPr>
          </a:p>
          <a:p>
            <a:pPr marL="0" indent="0" eaLnBrk="1" hangingPunct="1">
              <a:lnSpc>
                <a:spcPct val="90000"/>
              </a:lnSpc>
              <a:buNone/>
            </a:pPr>
            <a:endParaRPr lang="en-US" sz="2800" dirty="0"/>
          </a:p>
          <a:p>
            <a:pPr marL="0" indent="0" eaLnBrk="1" hangingPunct="1">
              <a:lnSpc>
                <a:spcPct val="90000"/>
              </a:lnSpc>
              <a:buNone/>
            </a:pPr>
            <a:r>
              <a:rPr lang="en-US" sz="2800" b="1" u="sng" dirty="0"/>
              <a:t>Report 2</a:t>
            </a:r>
          </a:p>
          <a:p>
            <a:pPr marL="0" indent="0" eaLnBrk="1" hangingPunct="1">
              <a:lnSpc>
                <a:spcPct val="90000"/>
              </a:lnSpc>
              <a:buNone/>
            </a:pPr>
            <a:r>
              <a:rPr lang="en-US" sz="2800" b="1" dirty="0"/>
              <a:t>Recommendations to Mitigate Risks Introduced by Releases 15 and 16 Standards.  This report will also include identifying optional features in proposed 3GPP standards that can diminish the effectiveness of</a:t>
            </a:r>
          </a:p>
          <a:p>
            <a:pPr marL="0" indent="0" eaLnBrk="1" hangingPunct="1">
              <a:lnSpc>
                <a:spcPct val="90000"/>
              </a:lnSpc>
              <a:buNone/>
            </a:pPr>
            <a:r>
              <a:rPr lang="en-US" sz="2800" b="1" dirty="0"/>
              <a:t>                   5G security, and recommendations to   </a:t>
            </a:r>
            <a:br>
              <a:rPr lang="en-US" sz="2800" b="1" dirty="0"/>
            </a:br>
            <a:r>
              <a:rPr lang="en-US" sz="2800" b="1" dirty="0"/>
              <a:t>                   address these gaps – March 2021</a:t>
            </a:r>
            <a:endParaRPr lang="en-US" sz="2800" dirty="0"/>
          </a:p>
          <a:p>
            <a:pPr marL="0" indent="0" eaLnBrk="1" hangingPunct="1">
              <a:lnSpc>
                <a:spcPct val="90000"/>
              </a:lnSpc>
              <a:buNone/>
            </a:pPr>
            <a:endParaRPr lang="en-US" sz="3000" dirty="0">
              <a:ea typeface="ＭＳ Ｐゴシック" pitchFamily="34" charset="-128"/>
            </a:endParaRPr>
          </a:p>
        </p:txBody>
      </p:sp>
      <p:sp>
        <p:nvSpPr>
          <p:cNvPr id="9220" name="Title 1"/>
          <p:cNvSpPr>
            <a:spLocks/>
          </p:cNvSpPr>
          <p:nvPr/>
        </p:nvSpPr>
        <p:spPr bwMode="auto">
          <a:xfrm>
            <a:off x="769434" y="427038"/>
            <a:ext cx="95937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3: Deliverables/Schedule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B3688C-9D5F-409E-869D-16385C6CB43B}"/>
              </a:ext>
            </a:extLst>
          </p:cNvPr>
          <p:cNvSpPr>
            <a:spLocks noGrp="1"/>
          </p:cNvSpPr>
          <p:nvPr>
            <p:ph type="title"/>
          </p:nvPr>
        </p:nvSpPr>
        <p:spPr/>
        <p:txBody>
          <a:bodyPr/>
          <a:lstStyle/>
          <a:p>
            <a:r>
              <a:rPr lang="en-US" sz="4000" b="1" dirty="0">
                <a:latin typeface="Calibri" pitchFamily="34" charset="0"/>
              </a:rPr>
              <a:t>Working Group 3: Scope</a:t>
            </a:r>
            <a:endParaRPr lang="en-US" sz="4000" dirty="0"/>
          </a:p>
        </p:txBody>
      </p:sp>
      <p:sp>
        <p:nvSpPr>
          <p:cNvPr id="2" name="Slide Number Placeholder 1">
            <a:extLst>
              <a:ext uri="{FF2B5EF4-FFF2-40B4-BE49-F238E27FC236}">
                <a16:creationId xmlns:a16="http://schemas.microsoft.com/office/drawing/2014/main" id="{6A15C917-F60C-4CDD-8215-05FB90EF4E45}"/>
              </a:ext>
            </a:extLst>
          </p:cNvPr>
          <p:cNvSpPr>
            <a:spLocks noGrp="1"/>
          </p:cNvSpPr>
          <p:nvPr>
            <p:ph type="sldNum" sz="quarter" idx="12"/>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B4AB33F2-7EE2-4519-8D13-CB9CFFD5F81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charset="-128"/>
              <a:cs typeface="+mn-cs"/>
            </a:endParaRPr>
          </a:p>
        </p:txBody>
      </p:sp>
      <p:pic>
        <p:nvPicPr>
          <p:cNvPr id="66" name="Picture 65">
            <a:extLst>
              <a:ext uri="{FF2B5EF4-FFF2-40B4-BE49-F238E27FC236}">
                <a16:creationId xmlns:a16="http://schemas.microsoft.com/office/drawing/2014/main" id="{5B671D01-32DD-4314-9E50-B076FF710B9D}"/>
              </a:ext>
            </a:extLst>
          </p:cNvPr>
          <p:cNvPicPr>
            <a:picLocks noChangeAspect="1"/>
          </p:cNvPicPr>
          <p:nvPr/>
        </p:nvPicPr>
        <p:blipFill>
          <a:blip r:embed="rId2"/>
          <a:stretch>
            <a:fillRect/>
          </a:stretch>
        </p:blipFill>
        <p:spPr>
          <a:xfrm>
            <a:off x="2225964" y="1577686"/>
            <a:ext cx="7740073" cy="3837786"/>
          </a:xfrm>
          <a:prstGeom prst="rect">
            <a:avLst/>
          </a:prstGeom>
        </p:spPr>
      </p:pic>
      <p:sp>
        <p:nvSpPr>
          <p:cNvPr id="67" name="TextBox 66">
            <a:extLst>
              <a:ext uri="{FF2B5EF4-FFF2-40B4-BE49-F238E27FC236}">
                <a16:creationId xmlns:a16="http://schemas.microsoft.com/office/drawing/2014/main" id="{3ADF4EFD-B47C-4FDE-BD65-282CA6246870}"/>
              </a:ext>
            </a:extLst>
          </p:cNvPr>
          <p:cNvSpPr txBox="1"/>
          <p:nvPr/>
        </p:nvSpPr>
        <p:spPr>
          <a:xfrm>
            <a:off x="2438587" y="5603230"/>
            <a:ext cx="7930376" cy="646331"/>
          </a:xfrm>
          <a:prstGeom prst="rect">
            <a:avLst/>
          </a:prstGeom>
          <a:noFill/>
          <a:ln w="25400">
            <a:solidFill>
              <a:schemeClr val="accent2"/>
            </a:solidFill>
          </a:ln>
        </p:spPr>
        <p:txBody>
          <a:bodyPr wrap="non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The primary focus of WG3 will be on Option 2 (SA) and related options with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5G Core network (5GC)</a:t>
            </a:r>
          </a:p>
        </p:txBody>
      </p:sp>
    </p:spTree>
    <p:extLst>
      <p:ext uri="{BB962C8B-B14F-4D97-AF65-F5344CB8AC3E}">
        <p14:creationId xmlns:p14="http://schemas.microsoft.com/office/powerpoint/2010/main" val="3881020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EDCFEA5-A521-438E-80E5-127F168C2C67}"/>
              </a:ext>
            </a:extLst>
          </p:cNvPr>
          <p:cNvSpPr>
            <a:spLocks noGrp="1"/>
          </p:cNvSpPr>
          <p:nvPr>
            <p:ph type="title"/>
          </p:nvPr>
        </p:nvSpPr>
        <p:spPr/>
        <p:txBody>
          <a:bodyPr/>
          <a:lstStyle/>
          <a:p>
            <a:r>
              <a:rPr lang="en-US" sz="4000" b="1" dirty="0">
                <a:latin typeface="Calibri" pitchFamily="34" charset="0"/>
              </a:rPr>
              <a:t>Working Group 3: Status</a:t>
            </a:r>
            <a:endParaRPr lang="en-US" sz="4000" dirty="0"/>
          </a:p>
        </p:txBody>
      </p:sp>
      <p:sp>
        <p:nvSpPr>
          <p:cNvPr id="6" name="Content Placeholder 5">
            <a:extLst>
              <a:ext uri="{FF2B5EF4-FFF2-40B4-BE49-F238E27FC236}">
                <a16:creationId xmlns:a16="http://schemas.microsoft.com/office/drawing/2014/main" id="{8221A5C8-F588-4D21-9820-456CF83D6757}"/>
              </a:ext>
            </a:extLst>
          </p:cNvPr>
          <p:cNvSpPr>
            <a:spLocks noGrp="1"/>
          </p:cNvSpPr>
          <p:nvPr>
            <p:ph idx="1"/>
          </p:nvPr>
        </p:nvSpPr>
        <p:spPr/>
        <p:txBody>
          <a:bodyPr/>
          <a:lstStyle/>
          <a:p>
            <a:r>
              <a:rPr lang="en-US" dirty="0"/>
              <a:t>Reviewed a number of security related documents/presentations from both research entities as well as standard organizations</a:t>
            </a:r>
          </a:p>
          <a:p>
            <a:r>
              <a:rPr lang="en-US" dirty="0"/>
              <a:t>Baseline document for the first report is progressing well</a:t>
            </a:r>
          </a:p>
          <a:p>
            <a:r>
              <a:rPr lang="en-US" dirty="0"/>
              <a:t>Started discussion on new security features of 3GPP Release 16 and analysis of potential security threats</a:t>
            </a:r>
          </a:p>
        </p:txBody>
      </p:sp>
      <p:sp>
        <p:nvSpPr>
          <p:cNvPr id="4" name="Slide Number Placeholder 3">
            <a:extLst>
              <a:ext uri="{FF2B5EF4-FFF2-40B4-BE49-F238E27FC236}">
                <a16:creationId xmlns:a16="http://schemas.microsoft.com/office/drawing/2014/main" id="{11C0B4E0-1FCA-4224-9794-64C5C81F4605}"/>
              </a:ext>
            </a:extLst>
          </p:cNvPr>
          <p:cNvSpPr>
            <a:spLocks noGrp="1"/>
          </p:cNvSpPr>
          <p:nvPr>
            <p:ph type="sldNum" sz="quarter" idx="12"/>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EC53501-A59C-492B-A4C7-04A4F75D57BB}"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969219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CA3676A8-325C-44AB-AA81-818FB89FA3D3}"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0243" name="Title 1"/>
          <p:cNvSpPr>
            <a:spLocks noGrp="1"/>
          </p:cNvSpPr>
          <p:nvPr>
            <p:ph type="title" idx="4294967295"/>
          </p:nvPr>
        </p:nvSpPr>
        <p:spPr/>
        <p:txBody>
          <a:bodyPr/>
          <a:lstStyle/>
          <a:p>
            <a:pPr eaLnBrk="1" hangingPunct="1"/>
            <a:r>
              <a:rPr lang="en-US" sz="4000" b="1" dirty="0">
                <a:ea typeface="ＭＳ Ｐゴシック" pitchFamily="34" charset="-128"/>
              </a:rPr>
              <a:t>Working Group 3: Next Steps</a:t>
            </a:r>
          </a:p>
        </p:txBody>
      </p:sp>
      <p:sp>
        <p:nvSpPr>
          <p:cNvPr id="10244" name="Content Placeholder 2"/>
          <p:cNvSpPr>
            <a:spLocks noGrp="1"/>
          </p:cNvSpPr>
          <p:nvPr>
            <p:ph idx="4294967295"/>
          </p:nvPr>
        </p:nvSpPr>
        <p:spPr>
          <a:xfrm>
            <a:off x="1981200" y="1597026"/>
            <a:ext cx="8229600" cy="4525963"/>
          </a:xfrm>
        </p:spPr>
        <p:txBody>
          <a:bodyPr/>
          <a:lstStyle/>
          <a:p>
            <a:pPr marL="231775" indent="-231775" eaLnBrk="1" hangingPunct="1">
              <a:lnSpc>
                <a:spcPct val="90000"/>
              </a:lnSpc>
              <a:spcBef>
                <a:spcPts val="600"/>
              </a:spcBef>
            </a:pPr>
            <a:r>
              <a:rPr lang="en-US" sz="2800" dirty="0">
                <a:ea typeface="ＭＳ Ｐゴシック" pitchFamily="34" charset="-128"/>
              </a:rPr>
              <a:t>Continue on our work plan</a:t>
            </a:r>
          </a:p>
          <a:p>
            <a:pPr marL="231775" indent="-231775" eaLnBrk="1" hangingPunct="1">
              <a:lnSpc>
                <a:spcPct val="90000"/>
              </a:lnSpc>
              <a:spcBef>
                <a:spcPts val="600"/>
              </a:spcBef>
            </a:pPr>
            <a:r>
              <a:rPr lang="en-US" sz="2800" dirty="0">
                <a:ea typeface="ＭＳ Ｐゴシック" pitchFamily="34" charset="-128"/>
              </a:rPr>
              <a:t>Continue our analysis of the new Release 16 security features and identify any potential gaps and threats</a:t>
            </a:r>
          </a:p>
          <a:p>
            <a:pPr marL="231775" indent="-231775" eaLnBrk="1" hangingPunct="1">
              <a:lnSpc>
                <a:spcPct val="90000"/>
              </a:lnSpc>
              <a:spcBef>
                <a:spcPts val="600"/>
              </a:spcBef>
            </a:pPr>
            <a:r>
              <a:rPr lang="en-US" sz="2800" dirty="0">
                <a:ea typeface="ＭＳ Ｐゴシック" pitchFamily="34" charset="-128"/>
              </a:rPr>
              <a:t>Continue our baseline report development</a:t>
            </a:r>
          </a:p>
          <a:p>
            <a:pPr marL="231775" indent="-231775" eaLnBrk="1" hangingPunct="1">
              <a:lnSpc>
                <a:spcPct val="90000"/>
              </a:lnSpc>
              <a:spcBef>
                <a:spcPts val="600"/>
              </a:spcBef>
            </a:pPr>
            <a:r>
              <a:rPr lang="en-US" sz="2800" dirty="0">
                <a:ea typeface="ＭＳ Ｐゴシック" pitchFamily="34" charset="-128"/>
              </a:rPr>
              <a:t>Conduct routine bi-weekly conference calls</a:t>
            </a:r>
          </a:p>
          <a:p>
            <a:pPr marL="631825" lvl="1" indent="-231775" eaLnBrk="1" hangingPunct="1">
              <a:lnSpc>
                <a:spcPct val="90000"/>
              </a:lnSpc>
              <a:spcBef>
                <a:spcPts val="600"/>
              </a:spcBef>
            </a:pPr>
            <a:r>
              <a:rPr lang="en-US" sz="2400" dirty="0">
                <a:ea typeface="ＭＳ Ｐゴシック" pitchFamily="34" charset="-128"/>
              </a:rPr>
              <a:t>Review existing work in the area</a:t>
            </a:r>
          </a:p>
          <a:p>
            <a:pPr marL="631825" lvl="1" indent="-231775" eaLnBrk="1" hangingPunct="1">
              <a:lnSpc>
                <a:spcPct val="90000"/>
              </a:lnSpc>
              <a:spcBef>
                <a:spcPts val="600"/>
              </a:spcBef>
            </a:pPr>
            <a:r>
              <a:rPr lang="en-US" sz="2400" dirty="0">
                <a:ea typeface="ＭＳ Ｐゴシック" pitchFamily="34" charset="-128"/>
              </a:rPr>
              <a:t>Develop new Recommendations</a:t>
            </a:r>
          </a:p>
          <a:p>
            <a:pPr marL="231775" indent="-231775" eaLnBrk="1" hangingPunct="1">
              <a:lnSpc>
                <a:spcPct val="90000"/>
              </a:lnSpc>
              <a:spcBef>
                <a:spcPts val="600"/>
              </a:spcBef>
            </a:pPr>
            <a:r>
              <a:rPr lang="en-US" sz="2800" dirty="0">
                <a:ea typeface="ＭＳ Ｐゴシック" pitchFamily="34" charset="-128"/>
              </a:rPr>
              <a:t>Provide periodic status updates to Steering Committee and Council</a:t>
            </a:r>
          </a:p>
          <a:p>
            <a:pPr marL="231775" indent="-231775" eaLnBrk="1" hangingPunct="1">
              <a:lnSpc>
                <a:spcPct val="90000"/>
              </a:lnSpc>
            </a:pPr>
            <a:endParaRPr lang="en-US" sz="3000" dirty="0">
              <a:ea typeface="ＭＳ Ｐゴシック" pitchFamily="34" charset="-128"/>
            </a:endParaRPr>
          </a:p>
          <a:p>
            <a:pPr marL="231775" indent="-231775" eaLnBrk="1" hangingPunct="1">
              <a:lnSpc>
                <a:spcPct val="90000"/>
              </a:lnSpc>
              <a:buNone/>
            </a:pPr>
            <a:endParaRPr lang="en-US" sz="30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874045" y="3228109"/>
            <a:ext cx="8364465" cy="1115003"/>
          </a:xfrm>
        </p:spPr>
        <p:txBody>
          <a:bodyPr/>
          <a:lstStyle/>
          <a:p>
            <a:pPr eaLnBrk="1" hangingPunct="1"/>
            <a:r>
              <a:rPr lang="en-US" sz="4000" b="1" dirty="0">
                <a:ea typeface="ＭＳ Ｐゴシック" pitchFamily="34" charset="-128"/>
              </a:rPr>
              <a:t>Working Group 3: </a:t>
            </a:r>
            <a:br>
              <a:rPr lang="en-US" sz="4000" b="1" dirty="0">
                <a:ea typeface="ＭＳ Ｐゴシック" pitchFamily="34" charset="-128"/>
              </a:rPr>
            </a:br>
            <a:r>
              <a:rPr lang="en-US" sz="4000" b="1" dirty="0">
                <a:ea typeface="ＭＳ Ｐゴシック" pitchFamily="34" charset="-128"/>
              </a:rPr>
              <a:t>Managing Security Risk in Emerging 5G Implementations</a:t>
            </a:r>
            <a:br>
              <a:rPr lang="en-US"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3731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3</a:t>
            </a:r>
            <a:r>
              <a:rPr lang="en-US" sz="4000" b="1" dirty="0">
                <a:ea typeface="ＭＳ Ｐゴシック" pitchFamily="34" charset="-128"/>
              </a:rPr>
              <a:t>: Background</a:t>
            </a:r>
          </a:p>
        </p:txBody>
      </p:sp>
      <p:sp>
        <p:nvSpPr>
          <p:cNvPr id="3076" name="Content Placeholder 2"/>
          <p:cNvSpPr>
            <a:spLocks noGrp="1"/>
          </p:cNvSpPr>
          <p:nvPr>
            <p:ph idx="1"/>
          </p:nvPr>
        </p:nvSpPr>
        <p:spPr>
          <a:xfrm>
            <a:off x="2116111" y="1052514"/>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dirty="0">
                <a:ea typeface="ＭＳ Ｐゴシック" pitchFamily="34" charset="-128"/>
              </a:rPr>
              <a:t>Working Group Description: </a:t>
            </a:r>
          </a:p>
          <a:p>
            <a:pPr marL="0" indent="0" eaLnBrk="1" hangingPunct="1">
              <a:spcBef>
                <a:spcPts val="600"/>
              </a:spcBef>
              <a:buNone/>
            </a:pPr>
            <a:r>
              <a:rPr lang="en-US" sz="2200" i="1" dirty="0">
                <a:ea typeface="ＭＳ Ｐゴシック" pitchFamily="34" charset="-128"/>
              </a:rPr>
              <a:t>3GPP Release 16, a set of standards which address core elements of the 5G architecture, will be finalized in the March 2020 timeframe.  The potential risks introduced into core 5G network elements by weaknesses in the relevant 3GPP standards must be understood so that appropriate mitigation can be undertaken.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3: </a:t>
            </a:r>
            <a:r>
              <a:rPr lang="en-US" sz="4000" b="1" dirty="0">
                <a:ea typeface="ＭＳ Ｐゴシック" pitchFamily="34" charset="-128"/>
              </a:rPr>
              <a:t> Objectives</a:t>
            </a:r>
          </a:p>
        </p:txBody>
      </p:sp>
      <p:sp>
        <p:nvSpPr>
          <p:cNvPr id="3076" name="Content Placeholder 2"/>
          <p:cNvSpPr>
            <a:spLocks noGrp="1"/>
          </p:cNvSpPr>
          <p:nvPr>
            <p:ph idx="1"/>
          </p:nvPr>
        </p:nvSpPr>
        <p:spPr>
          <a:xfrm>
            <a:off x="2086131" y="1781176"/>
            <a:ext cx="8229600" cy="4899025"/>
          </a:xfrm>
        </p:spPr>
        <p:txBody>
          <a:bodyPr/>
          <a:lstStyle/>
          <a:p>
            <a:pPr marL="0" indent="0" eaLnBrk="1" hangingPunct="1">
              <a:spcBef>
                <a:spcPts val="600"/>
              </a:spcBef>
              <a:buNone/>
            </a:pPr>
            <a:endParaRPr lang="en-US" sz="2400" dirty="0"/>
          </a:p>
          <a:p>
            <a:pPr marL="0" indent="0" eaLnBrk="1" hangingPunct="1">
              <a:spcBef>
                <a:spcPts val="600"/>
              </a:spcBef>
              <a:buNone/>
            </a:pPr>
            <a:endParaRPr lang="en-US" sz="2400" dirty="0"/>
          </a:p>
          <a:p>
            <a:pPr marL="0" indent="0" eaLnBrk="1" hangingPunct="1">
              <a:spcBef>
                <a:spcPts val="600"/>
              </a:spcBef>
              <a:buNone/>
            </a:pPr>
            <a:r>
              <a:rPr lang="en-US" sz="2400" dirty="0"/>
              <a:t>The FCC directs CSRIC VII to evaluate the 3GPP Releases 15 and 16 standards, identify areas of risk, and develop risk mitigation strategies to minimize risk in core 5G network elements and architectures.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4875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a:xfrm>
            <a:off x="1981200" y="274638"/>
            <a:ext cx="8508380" cy="1143000"/>
          </a:xfrm>
        </p:spPr>
        <p:txBody>
          <a:bodyPr/>
          <a:lstStyle/>
          <a:p>
            <a:pPr eaLnBrk="1" hangingPunct="1"/>
            <a:r>
              <a:rPr lang="en-US" sz="4000" b="1" dirty="0">
                <a:ea typeface="ＭＳ Ｐゴシック" pitchFamily="34" charset="-128"/>
              </a:rPr>
              <a:t>Working </a:t>
            </a:r>
            <a:r>
              <a:rPr lang="en-US" sz="4000" b="1" dirty="0"/>
              <a:t>Group 3</a:t>
            </a:r>
            <a:r>
              <a:rPr lang="en-US" sz="4000" b="1" dirty="0">
                <a:ea typeface="ＭＳ Ｐゴシック" pitchFamily="34" charset="-128"/>
              </a:rPr>
              <a:t>: Objectives (</a:t>
            </a:r>
            <a:r>
              <a:rPr lang="en-US" sz="3200" b="1" dirty="0">
                <a:ea typeface="ＭＳ Ｐゴシック" pitchFamily="34" charset="-128"/>
              </a:rPr>
              <a:t>Cont.</a:t>
            </a:r>
            <a:r>
              <a:rPr lang="en-US" sz="4000" b="1" dirty="0">
                <a:ea typeface="ＭＳ Ｐゴシック" pitchFamily="34" charset="-128"/>
              </a:rPr>
              <a:t>)</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a:extLst>
              <a:ext uri="{FF2B5EF4-FFF2-40B4-BE49-F238E27FC236}">
                <a16:creationId xmlns:a16="http://schemas.microsoft.com/office/drawing/2014/main" id="{96681DBC-53DB-4032-A650-C4EA0E1E9A70}"/>
              </a:ext>
            </a:extLst>
          </p:cNvPr>
          <p:cNvSpPr txBox="1">
            <a:spLocks/>
          </p:cNvSpPr>
          <p:nvPr/>
        </p:nvSpPr>
        <p:spPr bwMode="auto">
          <a:xfrm>
            <a:off x="2086131" y="1781176"/>
            <a:ext cx="8229600"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base" latinLnBrk="0" hangingPunct="1">
              <a:lnSpc>
                <a:spcPct val="100000"/>
              </a:lnSpc>
              <a:spcBef>
                <a:spcPts val="600"/>
              </a:spcBef>
              <a:spcAft>
                <a:spcPct val="0"/>
              </a:spcAft>
              <a:buClrTx/>
              <a:buSzTx/>
              <a:buFont typeface="Arial" charset="0"/>
              <a:buNone/>
              <a:tabLst/>
              <a:defRPr/>
            </a:pPr>
            <a:endParaRPr kumimoji="0" lang="en-US" sz="2400" b="0" i="0" u="none" strike="noStrike" kern="1200" cap="none" spc="0" normalizeH="0" baseline="0" noProof="0" dirty="0">
              <a:ln>
                <a:noFill/>
              </a:ln>
              <a:solidFill>
                <a:prstClr val="black"/>
              </a:solidFill>
              <a:effectLst/>
              <a:uLnTx/>
              <a:uFillTx/>
              <a:latin typeface="Calibri"/>
              <a:ea typeface="ＭＳ Ｐゴシック" charset="0"/>
              <a:cs typeface="+mn-cs"/>
            </a:endParaRPr>
          </a:p>
          <a:p>
            <a:pPr marL="0" marR="0" lvl="0" indent="0" algn="l" defTabSz="457200" rtl="0" eaLnBrk="1" fontAlgn="base" latinLnBrk="0" hangingPunct="1">
              <a:lnSpc>
                <a:spcPct val="100000"/>
              </a:lnSpc>
              <a:spcBef>
                <a:spcPts val="600"/>
              </a:spcBef>
              <a:spcAft>
                <a:spcPct val="0"/>
              </a:spcAft>
              <a:buClrTx/>
              <a:buSzTx/>
              <a:buFont typeface="Arial" charset="0"/>
              <a:buNone/>
              <a:tabLst/>
              <a:defRPr/>
            </a:pPr>
            <a:endParaRPr kumimoji="0" lang="en-US" sz="2400" b="0" i="0" u="none" strike="noStrike" kern="1200" cap="none" spc="0" normalizeH="0" baseline="0" noProof="0" dirty="0">
              <a:ln>
                <a:noFill/>
              </a:ln>
              <a:solidFill>
                <a:prstClr val="black"/>
              </a:solidFill>
              <a:effectLst/>
              <a:uLnTx/>
              <a:uFillTx/>
              <a:latin typeface="Calibri"/>
              <a:ea typeface="ＭＳ Ｐゴシック" charset="0"/>
              <a:cs typeface="+mn-cs"/>
            </a:endParaRPr>
          </a:p>
          <a:p>
            <a:pPr marL="0" marR="0" lvl="0" indent="0" algn="l" defTabSz="457200" rtl="0" eaLnBrk="1" fontAlgn="base" latinLnBrk="0" hangingPunct="1">
              <a:lnSpc>
                <a:spcPct val="100000"/>
              </a:lnSpc>
              <a:spcBef>
                <a:spcPts val="600"/>
              </a:spcBef>
              <a:spcAft>
                <a:spcPct val="0"/>
              </a:spcAft>
              <a:buClrTx/>
              <a:buSzTx/>
              <a:buFont typeface="Arial" charset="0"/>
              <a:buNone/>
              <a:tabLst/>
              <a:defRPr/>
            </a:pPr>
            <a:r>
              <a:rPr kumimoji="0" lang="en-US" sz="2400" b="0" i="0" u="none" strike="noStrike" kern="1200" cap="none" spc="0" normalizeH="0" baseline="0" noProof="0" dirty="0">
                <a:ln>
                  <a:noFill/>
                </a:ln>
                <a:solidFill>
                  <a:prstClr val="black"/>
                </a:solidFill>
                <a:effectLst/>
                <a:uLnTx/>
                <a:uFillTx/>
                <a:latin typeface="Calibri"/>
                <a:ea typeface="ＭＳ Ｐゴシック" charset="0"/>
                <a:cs typeface="+mn-cs"/>
              </a:rPr>
              <a:t>In addition, the FCC directs CSRIC VII to identify optional features in proposed or work-in-progress 5G standards that can diminish their effectiveness.</a:t>
            </a:r>
            <a:endParaRPr kumimoji="0" lang="en-US" sz="2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p:txBody>
      </p:sp>
    </p:spTree>
    <p:extLst>
      <p:ext uri="{BB962C8B-B14F-4D97-AF65-F5344CB8AC3E}">
        <p14:creationId xmlns:p14="http://schemas.microsoft.com/office/powerpoint/2010/main" val="2314325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a:xfrm>
            <a:off x="609600" y="274637"/>
            <a:ext cx="10972800" cy="1710279"/>
          </a:xfrm>
        </p:spPr>
        <p:txBody>
          <a:bodyPr/>
          <a:lstStyle/>
          <a:p>
            <a:pPr eaLnBrk="1" hangingPunct="1"/>
            <a:r>
              <a:rPr lang="en-US" sz="4000" b="1" dirty="0">
                <a:ea typeface="ＭＳ Ｐゴシック" pitchFamily="34" charset="-128"/>
              </a:rPr>
              <a:t>WG3 Deliverables: Report 1</a:t>
            </a:r>
            <a:br>
              <a:rPr lang="en-US" sz="4000" b="1" dirty="0">
                <a:ea typeface="ＭＳ Ｐゴシック" pitchFamily="34" charset="-128"/>
              </a:rPr>
            </a:br>
            <a:r>
              <a:rPr lang="en-US" sz="4000" b="1" dirty="0">
                <a:ea typeface="ＭＳ Ｐゴシック" pitchFamily="34" charset="-128"/>
              </a:rPr>
              <a:t>Managing Security Risk in Emerging 5G Implementations</a:t>
            </a:r>
          </a:p>
        </p:txBody>
      </p:sp>
      <p:sp>
        <p:nvSpPr>
          <p:cNvPr id="3076" name="Content Placeholder 2"/>
          <p:cNvSpPr>
            <a:spLocks noGrp="1"/>
          </p:cNvSpPr>
          <p:nvPr>
            <p:ph idx="1"/>
          </p:nvPr>
        </p:nvSpPr>
        <p:spPr>
          <a:xfrm>
            <a:off x="1981200" y="1783285"/>
            <a:ext cx="8229600" cy="2877926"/>
          </a:xfrm>
        </p:spPr>
        <p:txBody>
          <a:bodyPr/>
          <a:lstStyle/>
          <a:p>
            <a:pPr marL="0" indent="0">
              <a:spcBef>
                <a:spcPts val="600"/>
              </a:spcBef>
              <a:buNone/>
            </a:pPr>
            <a:endParaRPr lang="en-US" sz="2000" dirty="0"/>
          </a:p>
          <a:p>
            <a:pPr marL="0" indent="0">
              <a:spcBef>
                <a:spcPts val="600"/>
              </a:spcBef>
              <a:buNone/>
            </a:pPr>
            <a:endParaRPr lang="en-US" sz="2000" dirty="0"/>
          </a:p>
          <a:p>
            <a:pPr marL="0" indent="0">
              <a:spcBef>
                <a:spcPts val="600"/>
              </a:spcBef>
              <a:buNone/>
            </a:pPr>
            <a:r>
              <a:rPr lang="en-US" sz="2000" dirty="0"/>
              <a:t>The Working Group will review Reports from CSRIC VI WG3 “Network Reliability and Security Risk Reduction” as well as the relevant 3GPP specifications to develop a new repot on “Risks Introduced by Releases 15 and 16 5G Standards”</a:t>
            </a: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6785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a:xfrm>
            <a:off x="609600" y="274637"/>
            <a:ext cx="10972800" cy="1498753"/>
          </a:xfrm>
        </p:spPr>
        <p:txBody>
          <a:bodyPr/>
          <a:lstStyle/>
          <a:p>
            <a:pPr eaLnBrk="1" hangingPunct="1"/>
            <a:r>
              <a:rPr lang="en-US" sz="4000" b="1" dirty="0">
                <a:ea typeface="ＭＳ Ｐゴシック" pitchFamily="34" charset="-128"/>
              </a:rPr>
              <a:t>WG3 Deliverables: Report 2</a:t>
            </a:r>
            <a:br>
              <a:rPr lang="en-US" sz="4000" b="1" dirty="0">
                <a:ea typeface="ＭＳ Ｐゴシック" pitchFamily="34" charset="-128"/>
              </a:rPr>
            </a:br>
            <a:r>
              <a:rPr lang="en-US" sz="4000" b="1" dirty="0">
                <a:ea typeface="ＭＳ Ｐゴシック" pitchFamily="34" charset="-128"/>
              </a:rPr>
              <a:t>Managing Security Risk in Emerging 5G Implementations</a:t>
            </a:r>
          </a:p>
        </p:txBody>
      </p:sp>
      <p:sp>
        <p:nvSpPr>
          <p:cNvPr id="3076" name="Content Placeholder 2"/>
          <p:cNvSpPr>
            <a:spLocks noGrp="1"/>
          </p:cNvSpPr>
          <p:nvPr>
            <p:ph idx="1"/>
          </p:nvPr>
        </p:nvSpPr>
        <p:spPr>
          <a:xfrm>
            <a:off x="1981200" y="2531327"/>
            <a:ext cx="8229600" cy="2297151"/>
          </a:xfrm>
        </p:spPr>
        <p:txBody>
          <a:bodyPr/>
          <a:lstStyle/>
          <a:p>
            <a:pPr marL="0" indent="0">
              <a:spcBef>
                <a:spcPts val="600"/>
              </a:spcBef>
              <a:buNone/>
            </a:pPr>
            <a:r>
              <a:rPr lang="en-US" sz="2000" dirty="0"/>
              <a:t>Furthermore, WG3 will make recommendations to mitigate risks introduced by Releases 15 and 16 Standards.  This report will also include identifying optional features in proposed 3GPP standards that can diminish the effectiveness of 5G security, and recommendations to address these gaps.</a:t>
            </a: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592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E7290-0779-4526-B580-799D0DEF046E}"/>
              </a:ext>
            </a:extLst>
          </p:cNvPr>
          <p:cNvSpPr>
            <a:spLocks noGrp="1"/>
          </p:cNvSpPr>
          <p:nvPr>
            <p:ph type="title"/>
          </p:nvPr>
        </p:nvSpPr>
        <p:spPr/>
        <p:txBody>
          <a:bodyPr/>
          <a:lstStyle/>
          <a:p>
            <a:r>
              <a:rPr lang="en-US" sz="4000" b="1" dirty="0">
                <a:ea typeface="ＭＳ Ｐゴシック" pitchFamily="34" charset="-128"/>
              </a:rPr>
              <a:t>Working Group 3: Members</a:t>
            </a:r>
            <a:endParaRPr lang="en-US" sz="4000" dirty="0"/>
          </a:p>
        </p:txBody>
      </p:sp>
      <p:sp>
        <p:nvSpPr>
          <p:cNvPr id="3" name="Content Placeholder 2">
            <a:extLst>
              <a:ext uri="{FF2B5EF4-FFF2-40B4-BE49-F238E27FC236}">
                <a16:creationId xmlns:a16="http://schemas.microsoft.com/office/drawing/2014/main" id="{C1D5B4ED-9945-4122-9879-9C699C70534C}"/>
              </a:ext>
            </a:extLst>
          </p:cNvPr>
          <p:cNvSpPr>
            <a:spLocks noGrp="1"/>
          </p:cNvSpPr>
          <p:nvPr>
            <p:ph idx="1"/>
          </p:nvPr>
        </p:nvSpPr>
        <p:spPr>
          <a:xfrm>
            <a:off x="2798956" y="1600201"/>
            <a:ext cx="6166624" cy="4756150"/>
          </a:xfrm>
        </p:spPr>
        <p:txBody>
          <a:bodyPr/>
          <a:lstStyle/>
          <a:p>
            <a:pPr marL="0" indent="0">
              <a:buNone/>
            </a:pPr>
            <a:r>
              <a:rPr lang="en-US" sz="1200" b="1" dirty="0"/>
              <a:t>Chair: Farrokh Khatibi *		Qualcomm Technologies, Inc.</a:t>
            </a:r>
          </a:p>
          <a:p>
            <a:pPr marL="0" indent="0">
              <a:buNone/>
            </a:pPr>
            <a:r>
              <a:rPr lang="en-US" sz="1200" b="1" dirty="0"/>
              <a:t>Billy Bob Brown, Jr			CISA DHS</a:t>
            </a:r>
          </a:p>
          <a:p>
            <a:pPr marL="0" indent="0">
              <a:buNone/>
            </a:pPr>
            <a:r>
              <a:rPr lang="en-US" sz="1200" b="1" dirty="0"/>
              <a:t>Brian K. Daly *			AT&amp;T Services  Inc.</a:t>
            </a:r>
          </a:p>
          <a:p>
            <a:pPr marL="0" indent="0">
              <a:buNone/>
            </a:pPr>
            <a:r>
              <a:rPr lang="en-US" sz="1200" b="1" dirty="0"/>
              <a:t>Christopher(Chris)  Joul		T-Mobile</a:t>
            </a:r>
          </a:p>
          <a:p>
            <a:pPr marL="0" indent="0">
              <a:buNone/>
            </a:pPr>
            <a:r>
              <a:rPr lang="en-US" sz="1200" b="1" dirty="0"/>
              <a:t>Mohammad  Khaled			Nokia Bell Labs</a:t>
            </a:r>
          </a:p>
          <a:p>
            <a:pPr marL="0" indent="0">
              <a:buNone/>
            </a:pPr>
            <a:r>
              <a:rPr lang="en-US" sz="1200" b="1" dirty="0"/>
              <a:t>Michael Liljenstam			Ericsson</a:t>
            </a:r>
          </a:p>
          <a:p>
            <a:pPr marL="0" indent="0">
              <a:buNone/>
            </a:pPr>
            <a:r>
              <a:rPr lang="en-US" sz="1200" b="1" dirty="0"/>
              <a:t>John  Marinho			CTIA</a:t>
            </a:r>
          </a:p>
          <a:p>
            <a:pPr marL="0" indent="0">
              <a:buNone/>
            </a:pPr>
            <a:r>
              <a:rPr lang="en-US" sz="1200" b="1" dirty="0"/>
              <a:t>Danny  McPherson *			Verisign</a:t>
            </a:r>
          </a:p>
          <a:p>
            <a:pPr marL="0" indent="0">
              <a:buNone/>
            </a:pPr>
            <a:r>
              <a:rPr lang="en-US" sz="1200" b="1" dirty="0"/>
              <a:t>Susan M. Miller *			ATIS</a:t>
            </a:r>
          </a:p>
          <a:p>
            <a:pPr marL="0" indent="0">
              <a:buNone/>
            </a:pPr>
            <a:r>
              <a:rPr lang="en-US" sz="1200" b="1" dirty="0"/>
              <a:t>Travis  Russell *			Oracle Communications</a:t>
            </a:r>
          </a:p>
          <a:p>
            <a:pPr marL="0" indent="0">
              <a:buNone/>
            </a:pPr>
            <a:r>
              <a:rPr lang="en-US" sz="1200" b="1" dirty="0"/>
              <a:t>Greg  Schumacher			Sprint</a:t>
            </a:r>
          </a:p>
          <a:p>
            <a:pPr marL="0" indent="0">
              <a:buNone/>
            </a:pPr>
            <a:r>
              <a:rPr lang="en-US" sz="1200" b="1" dirty="0"/>
              <a:t>D.J.  </a:t>
            </a:r>
            <a:r>
              <a:rPr lang="en-US" sz="1200" b="1" dirty="0" err="1"/>
              <a:t>Shyy</a:t>
            </a:r>
            <a:r>
              <a:rPr lang="en-US" sz="1200" b="1" dirty="0"/>
              <a:t>				MITRE</a:t>
            </a:r>
          </a:p>
          <a:p>
            <a:pPr marL="0" indent="0">
              <a:buNone/>
            </a:pPr>
            <a:r>
              <a:rPr lang="en-US" sz="1200" b="1" dirty="0"/>
              <a:t>Lee  </a:t>
            </a:r>
            <a:r>
              <a:rPr lang="en-US" sz="1200" b="1" dirty="0" err="1"/>
              <a:t>Thibaudeau</a:t>
            </a:r>
            <a:r>
              <a:rPr lang="en-US" sz="1200" b="1" dirty="0"/>
              <a:t> *			</a:t>
            </a:r>
            <a:r>
              <a:rPr lang="en-US" sz="1200" b="1" dirty="0" err="1"/>
              <a:t>Nsight</a:t>
            </a:r>
            <a:endParaRPr lang="en-US" sz="1200" b="1" dirty="0"/>
          </a:p>
          <a:p>
            <a:pPr marL="0" indent="0">
              <a:buNone/>
            </a:pPr>
            <a:r>
              <a:rPr lang="en-US" sz="1200" b="1" dirty="0"/>
              <a:t>Brian  Trosper * 			Verizon</a:t>
            </a:r>
          </a:p>
          <a:p>
            <a:pPr marL="0" indent="0">
              <a:buNone/>
            </a:pPr>
            <a:r>
              <a:rPr lang="en-US" sz="1200" b="1" dirty="0"/>
              <a:t>Steve  Watkins *			Cox Communications</a:t>
            </a:r>
          </a:p>
          <a:p>
            <a:pPr marL="0" indent="0">
              <a:buNone/>
            </a:pPr>
            <a:r>
              <a:rPr lang="en-US" sz="1200" b="1" dirty="0"/>
              <a:t>Jeffrey  </a:t>
            </a:r>
            <a:r>
              <a:rPr lang="en-US" sz="1200" b="1" dirty="0" err="1"/>
              <a:t>Wirtzfeld</a:t>
            </a:r>
            <a:r>
              <a:rPr lang="en-US" sz="1200" b="1" dirty="0"/>
              <a:t>			CenturyLink</a:t>
            </a:r>
          </a:p>
          <a:p>
            <a:pPr marL="0" indent="0">
              <a:buNone/>
            </a:pPr>
            <a:r>
              <a:rPr lang="en-US" sz="1200" b="1" dirty="0"/>
              <a:t>Fei  Yang				Comtech</a:t>
            </a:r>
          </a:p>
          <a:p>
            <a:pPr marL="0" indent="0">
              <a:buNone/>
            </a:pPr>
            <a:endParaRPr lang="en-US" sz="1200" b="1" dirty="0"/>
          </a:p>
          <a:p>
            <a:pPr marL="0" indent="0">
              <a:buNone/>
            </a:pPr>
            <a:r>
              <a:rPr lang="en-US" sz="1200" b="1" dirty="0"/>
              <a:t>FCC Liaison: Steven Carpenter </a:t>
            </a:r>
          </a:p>
          <a:p>
            <a:pPr marL="0" indent="0">
              <a:buNone/>
            </a:pPr>
            <a:endParaRPr lang="en-US" sz="1200" b="1" dirty="0"/>
          </a:p>
          <a:p>
            <a:pPr marL="0" indent="0">
              <a:buNone/>
            </a:pPr>
            <a:r>
              <a:rPr lang="en-US" sz="1200" b="1" dirty="0"/>
              <a:t>*Also CSRIC Member</a:t>
            </a:r>
          </a:p>
          <a:p>
            <a:pPr marL="0" indent="0">
              <a:buNone/>
            </a:pPr>
            <a:endParaRPr lang="en-US" sz="1200" b="1" dirty="0"/>
          </a:p>
        </p:txBody>
      </p:sp>
      <p:sp>
        <p:nvSpPr>
          <p:cNvPr id="4" name="Slide Number Placeholder 3">
            <a:extLst>
              <a:ext uri="{FF2B5EF4-FFF2-40B4-BE49-F238E27FC236}">
                <a16:creationId xmlns:a16="http://schemas.microsoft.com/office/drawing/2014/main" id="{6AE83B9A-02F7-4EFE-B92C-78462004C4B6}"/>
              </a:ext>
            </a:extLst>
          </p:cNvPr>
          <p:cNvSpPr>
            <a:spLocks noGrp="1"/>
          </p:cNvSpPr>
          <p:nvPr>
            <p:ph type="sldNum" sz="quarter" idx="12"/>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EC53501-A59C-492B-A4C7-04A4F75D57BB}"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charset="-128"/>
              <a:cs typeface="+mn-cs"/>
            </a:endParaRPr>
          </a:p>
        </p:txBody>
      </p:sp>
      <p:sp>
        <p:nvSpPr>
          <p:cNvPr id="5" name="Slide Number Placeholder 5">
            <a:extLst>
              <a:ext uri="{FF2B5EF4-FFF2-40B4-BE49-F238E27FC236}">
                <a16:creationId xmlns:a16="http://schemas.microsoft.com/office/drawing/2014/main" id="{FB2F182C-A92F-4F2E-B60F-752B4054AEFA}"/>
              </a:ext>
            </a:extLst>
          </p:cNvPr>
          <p:cNvSpPr txBox="1">
            <a:spLocks noGrp="1"/>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CAE1DE9-F4EF-468D-9116-DB6A9365EEB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80064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C1D67-789D-40F8-A4F1-97A5C69E9EF4}"/>
              </a:ext>
            </a:extLst>
          </p:cNvPr>
          <p:cNvSpPr>
            <a:spLocks noGrp="1"/>
          </p:cNvSpPr>
          <p:nvPr>
            <p:ph type="title"/>
          </p:nvPr>
        </p:nvSpPr>
        <p:spPr/>
        <p:txBody>
          <a:bodyPr/>
          <a:lstStyle/>
          <a:p>
            <a:r>
              <a:rPr lang="en-US" sz="4000" b="1" dirty="0">
                <a:ea typeface="ＭＳ Ｐゴシック" pitchFamily="34" charset="-128"/>
              </a:rPr>
              <a:t>Working Group 3: Alternates*</a:t>
            </a:r>
            <a:endParaRPr lang="en-US" sz="4000" dirty="0"/>
          </a:p>
        </p:txBody>
      </p:sp>
      <p:sp>
        <p:nvSpPr>
          <p:cNvPr id="3" name="Content Placeholder 2">
            <a:extLst>
              <a:ext uri="{FF2B5EF4-FFF2-40B4-BE49-F238E27FC236}">
                <a16:creationId xmlns:a16="http://schemas.microsoft.com/office/drawing/2014/main" id="{AAC8BB71-E41A-41FC-ADCF-1AB911456E68}"/>
              </a:ext>
            </a:extLst>
          </p:cNvPr>
          <p:cNvSpPr>
            <a:spLocks noGrp="1"/>
          </p:cNvSpPr>
          <p:nvPr>
            <p:ph idx="1"/>
          </p:nvPr>
        </p:nvSpPr>
        <p:spPr>
          <a:xfrm>
            <a:off x="2653990" y="1984917"/>
            <a:ext cx="6824547" cy="1906859"/>
          </a:xfrm>
        </p:spPr>
        <p:txBody>
          <a:bodyPr/>
          <a:lstStyle/>
          <a:p>
            <a:pPr marL="0" indent="0">
              <a:buNone/>
            </a:pPr>
            <a:r>
              <a:rPr lang="en-US" sz="1200" b="1" dirty="0"/>
              <a:t>Steve Barclay				Alliance for Telecom Industry Solutions (ATIS)</a:t>
            </a:r>
          </a:p>
          <a:p>
            <a:pPr marL="0" indent="0">
              <a:buNone/>
            </a:pPr>
            <a:r>
              <a:rPr lang="en-US" sz="1200" b="1" dirty="0"/>
              <a:t>Vinod </a:t>
            </a:r>
            <a:r>
              <a:rPr lang="en-US" sz="1200" b="1" dirty="0" err="1"/>
              <a:t>Choyi</a:t>
            </a:r>
            <a:r>
              <a:rPr lang="en-US" sz="1200" b="1" dirty="0"/>
              <a:t>				Verizon</a:t>
            </a:r>
          </a:p>
          <a:p>
            <a:pPr marL="0" indent="0">
              <a:buNone/>
            </a:pPr>
            <a:r>
              <a:rPr lang="en-US" sz="1200" b="1" dirty="0"/>
              <a:t>Martin Dolly				AT&amp;T Services Inc.</a:t>
            </a:r>
          </a:p>
          <a:p>
            <a:pPr marL="0" indent="0">
              <a:buNone/>
            </a:pPr>
            <a:r>
              <a:rPr lang="en-US" sz="1200" b="1" dirty="0"/>
              <a:t>Yong Kim				Verisign</a:t>
            </a:r>
          </a:p>
          <a:p>
            <a:pPr marL="0" indent="0">
              <a:buNone/>
            </a:pPr>
            <a:r>
              <a:rPr lang="en-US" sz="1200" b="1" dirty="0"/>
              <a:t>Kathleen Whitbeck			</a:t>
            </a:r>
            <a:r>
              <a:rPr lang="en-US" sz="1200" b="1" dirty="0" err="1"/>
              <a:t>Nsight</a:t>
            </a:r>
            <a:endParaRPr lang="en-US" sz="1200" b="1" dirty="0"/>
          </a:p>
          <a:p>
            <a:endParaRPr lang="en-US" dirty="0"/>
          </a:p>
        </p:txBody>
      </p:sp>
      <p:sp>
        <p:nvSpPr>
          <p:cNvPr id="4" name="Slide Number Placeholder 3">
            <a:extLst>
              <a:ext uri="{FF2B5EF4-FFF2-40B4-BE49-F238E27FC236}">
                <a16:creationId xmlns:a16="http://schemas.microsoft.com/office/drawing/2014/main" id="{E206F0A6-15AD-4369-8066-6BECA1EF0C3D}"/>
              </a:ext>
            </a:extLst>
          </p:cNvPr>
          <p:cNvSpPr>
            <a:spLocks noGrp="1"/>
          </p:cNvSpPr>
          <p:nvPr>
            <p:ph type="sldNum" sz="quarter" idx="12"/>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EC53501-A59C-492B-A4C7-04A4F75D57BB}"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charset="-128"/>
              <a:cs typeface="+mn-cs"/>
            </a:endParaRPr>
          </a:p>
        </p:txBody>
      </p:sp>
      <p:sp>
        <p:nvSpPr>
          <p:cNvPr id="5" name="Rectangle 4">
            <a:extLst>
              <a:ext uri="{FF2B5EF4-FFF2-40B4-BE49-F238E27FC236}">
                <a16:creationId xmlns:a16="http://schemas.microsoft.com/office/drawing/2014/main" id="{6E12471E-F67E-4266-8DEA-46B620800BF1}"/>
              </a:ext>
            </a:extLst>
          </p:cNvPr>
          <p:cNvSpPr/>
          <p:nvPr/>
        </p:nvSpPr>
        <p:spPr>
          <a:xfrm>
            <a:off x="2037080" y="5695127"/>
            <a:ext cx="7609840" cy="369332"/>
          </a:xfrm>
          <a:prstGeom prst="rect">
            <a:avLst/>
          </a:prstGeom>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These alternates are not a member of the Working Group and may not vote.</a:t>
            </a: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467346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729FCF1-003C-4E1E-BDB8-D51394F52A88}"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1703389" y="2196790"/>
            <a:ext cx="8507411" cy="4018274"/>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Membership: Finalized</a:t>
            </a:r>
          </a:p>
          <a:p>
            <a:pPr marL="231775" indent="-231775" eaLnBrk="1" hangingPunct="1">
              <a:lnSpc>
                <a:spcPct val="90000"/>
              </a:lnSpc>
              <a:spcBef>
                <a:spcPts val="0"/>
              </a:spcBef>
              <a:spcAft>
                <a:spcPts val="600"/>
              </a:spcAft>
            </a:pPr>
            <a:r>
              <a:rPr lang="en-US" sz="2800" b="1" dirty="0">
                <a:ea typeface="ＭＳ Ｐゴシック" pitchFamily="34" charset="-128"/>
              </a:rPr>
              <a:t>Working Group Meetings</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Bi-weekly conference calls, with additional calls as needed</a:t>
            </a:r>
            <a:endParaRPr lang="en-US"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Document Library Established (ATIS)</a:t>
            </a:r>
          </a:p>
          <a:p>
            <a:pPr marL="857250" lvl="1" indent="-457200" eaLnBrk="1" hangingPunct="1">
              <a:lnSpc>
                <a:spcPct val="90000"/>
              </a:lnSpc>
              <a:spcBef>
                <a:spcPts val="0"/>
              </a:spcBef>
              <a:spcAft>
                <a:spcPts val="600"/>
              </a:spcAft>
              <a:buFont typeface="Courier New" panose="02070309020205020404" pitchFamily="49" charset="0"/>
              <a:buChar char="o"/>
            </a:pPr>
            <a:r>
              <a:rPr lang="en-US" dirty="0">
                <a:ea typeface="ＭＳ Ｐゴシック" pitchFamily="34" charset="-128"/>
              </a:rPr>
              <a:t>Contributions / Reference Documents / Calendars</a:t>
            </a:r>
          </a:p>
          <a:p>
            <a:pPr marL="800100" lvl="2" indent="0" eaLnBrk="1" hangingPunct="1">
              <a:lnSpc>
                <a:spcPct val="90000"/>
              </a:lnSpc>
              <a:spcBef>
                <a:spcPts val="0"/>
              </a:spcBef>
              <a:spcAft>
                <a:spcPts val="600"/>
              </a:spcAft>
              <a:buNone/>
            </a:pPr>
            <a:endParaRPr lang="en-US"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2018674" y="3110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3: Status</a:t>
            </a: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61882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553</Words>
  <Application>Microsoft Office PowerPoint</Application>
  <PresentationFormat>Widescreen</PresentationFormat>
  <Paragraphs>111</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Courier New</vt:lpstr>
      <vt:lpstr>Times New Roman</vt:lpstr>
      <vt:lpstr>1_Office Theme</vt:lpstr>
      <vt:lpstr>Working Group 3:  Managing Security Risk in Emerging 5G Implementations  Working Group Status Update </vt:lpstr>
      <vt:lpstr>Working Group 3: Background</vt:lpstr>
      <vt:lpstr>Working Group 3:  Objectives</vt:lpstr>
      <vt:lpstr>Working Group 3: Objectives (Cont.)</vt:lpstr>
      <vt:lpstr>WG3 Deliverables: Report 1 Managing Security Risk in Emerging 5G Implementations</vt:lpstr>
      <vt:lpstr>WG3 Deliverables: Report 2 Managing Security Risk in Emerging 5G Implementations</vt:lpstr>
      <vt:lpstr>Working Group 3: Members</vt:lpstr>
      <vt:lpstr>Working Group 3: Alternates*</vt:lpstr>
      <vt:lpstr>PowerPoint Presentation</vt:lpstr>
      <vt:lpstr>PowerPoint Presentation</vt:lpstr>
      <vt:lpstr>Working Group 3: Scope</vt:lpstr>
      <vt:lpstr>Working Group 3: Status</vt:lpstr>
      <vt:lpstr>Working Group 3: Next Steps</vt:lpstr>
      <vt:lpstr>Working Group 3:  Managing Security Risk in Emerging 5G Implementations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3:  Managing Security Risk in Emerging 5G Implementations  Working Group Status Update </dc:title>
  <dc:creator>Suzon Cameron</dc:creator>
  <cp:lastModifiedBy>Suzon Cameron</cp:lastModifiedBy>
  <cp:revision>1</cp:revision>
  <dcterms:created xsi:type="dcterms:W3CDTF">2020-03-17T19:29:35Z</dcterms:created>
  <dcterms:modified xsi:type="dcterms:W3CDTF">2020-03-17T19:30:01Z</dcterms:modified>
</cp:coreProperties>
</file>