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03" r:id="rId2"/>
    <p:sldId id="304" r:id="rId3"/>
    <p:sldId id="305" r:id="rId4"/>
    <p:sldId id="30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A8F16-F05B-4E08-9AC6-58ED77D5FC12}" type="datetimeFigureOut">
              <a:rPr lang="en-US" smtClean="0"/>
              <a:t>3/17/2020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9BACE7-F100-4EA7-AC96-06782F01A3D0}" type="slidenum">
              <a:rPr lang="en-US" smtClean="0"/>
              <a:t>‹#›</a:t>
            </a:fld>
            <a:endParaRPr lang="en-US"/>
          </a:p>
        </p:txBody>
      </p:sp>
    </p:spTree>
    <p:extLst>
      <p:ext uri="{BB962C8B-B14F-4D97-AF65-F5344CB8AC3E}">
        <p14:creationId xmlns:p14="http://schemas.microsoft.com/office/powerpoint/2010/main" val="2914887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20775F46-6EDC-4E15-9CF5-B1296021CEE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Also Post Administrative Documents (Membership</a:t>
            </a:r>
            <a:r>
              <a:rPr lang="en-US" baseline="0" dirty="0">
                <a:ea typeface="ＭＳ Ｐゴシック" pitchFamily="34" charset="-128"/>
              </a:rPr>
              <a:t>, Minutes, etc)</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6707" eaLnBrk="0" hangingPunct="0">
              <a:defRPr>
                <a:solidFill>
                  <a:schemeClr val="tx1"/>
                </a:solidFill>
                <a:latin typeface="Arial" charset="0"/>
                <a:ea typeface="ＭＳ Ｐゴシック" pitchFamily="34" charset="-128"/>
              </a:defRPr>
            </a:lvl1pPr>
            <a:lvl2pPr marL="717244" indent="-275863" defTabSz="456707" eaLnBrk="0" hangingPunct="0">
              <a:defRPr>
                <a:solidFill>
                  <a:schemeClr val="tx1"/>
                </a:solidFill>
                <a:latin typeface="Arial" charset="0"/>
                <a:ea typeface="ＭＳ Ｐゴシック" pitchFamily="34" charset="-128"/>
              </a:defRPr>
            </a:lvl2pPr>
            <a:lvl3pPr marL="1103452" indent="-220690" defTabSz="456707" eaLnBrk="0" hangingPunct="0">
              <a:defRPr>
                <a:solidFill>
                  <a:schemeClr val="tx1"/>
                </a:solidFill>
                <a:latin typeface="Arial" charset="0"/>
                <a:ea typeface="ＭＳ Ｐゴシック" pitchFamily="34" charset="-128"/>
              </a:defRPr>
            </a:lvl3pPr>
            <a:lvl4pPr marL="1544833" indent="-220690" defTabSz="456707" eaLnBrk="0" hangingPunct="0">
              <a:defRPr>
                <a:solidFill>
                  <a:schemeClr val="tx1"/>
                </a:solidFill>
                <a:latin typeface="Arial" charset="0"/>
                <a:ea typeface="ＭＳ Ｐゴシック" pitchFamily="34" charset="-128"/>
              </a:defRPr>
            </a:lvl4pPr>
            <a:lvl5pPr marL="1986214" indent="-220690" defTabSz="456707" eaLnBrk="0" hangingPunct="0">
              <a:defRPr>
                <a:solidFill>
                  <a:schemeClr val="tx1"/>
                </a:solidFill>
                <a:latin typeface="Arial" charset="0"/>
                <a:ea typeface="ＭＳ Ｐゴシック" pitchFamily="34" charset="-128"/>
              </a:defRPr>
            </a:lvl5pPr>
            <a:lvl6pPr marL="2427595" indent="-220690" defTabSz="456707" eaLnBrk="0" fontAlgn="base" hangingPunct="0">
              <a:spcBef>
                <a:spcPct val="0"/>
              </a:spcBef>
              <a:spcAft>
                <a:spcPct val="0"/>
              </a:spcAft>
              <a:defRPr>
                <a:solidFill>
                  <a:schemeClr val="tx1"/>
                </a:solidFill>
                <a:latin typeface="Arial" charset="0"/>
                <a:ea typeface="ＭＳ Ｐゴシック" pitchFamily="34" charset="-128"/>
              </a:defRPr>
            </a:lvl6pPr>
            <a:lvl7pPr marL="2868976" indent="-220690" defTabSz="456707" eaLnBrk="0" fontAlgn="base" hangingPunct="0">
              <a:spcBef>
                <a:spcPct val="0"/>
              </a:spcBef>
              <a:spcAft>
                <a:spcPct val="0"/>
              </a:spcAft>
              <a:defRPr>
                <a:solidFill>
                  <a:schemeClr val="tx1"/>
                </a:solidFill>
                <a:latin typeface="Arial" charset="0"/>
                <a:ea typeface="ＭＳ Ｐゴシック" pitchFamily="34" charset="-128"/>
              </a:defRPr>
            </a:lvl7pPr>
            <a:lvl8pPr marL="3310357" indent="-220690" defTabSz="456707" eaLnBrk="0" fontAlgn="base" hangingPunct="0">
              <a:spcBef>
                <a:spcPct val="0"/>
              </a:spcBef>
              <a:spcAft>
                <a:spcPct val="0"/>
              </a:spcAft>
              <a:defRPr>
                <a:solidFill>
                  <a:schemeClr val="tx1"/>
                </a:solidFill>
                <a:latin typeface="Arial" charset="0"/>
                <a:ea typeface="ＭＳ Ｐゴシック" pitchFamily="34" charset="-128"/>
              </a:defRPr>
            </a:lvl8pPr>
            <a:lvl9pPr marL="3751737" indent="-220690" defTabSz="456707"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6707"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56707"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793516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Also Post Administrative Documents (Membership</a:t>
            </a:r>
            <a:r>
              <a:rPr lang="en-US" baseline="0" dirty="0">
                <a:ea typeface="ＭＳ Ｐゴシック" pitchFamily="34" charset="-128"/>
              </a:rPr>
              <a:t>, Minutes, etc)</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6707" eaLnBrk="0" hangingPunct="0">
              <a:defRPr>
                <a:solidFill>
                  <a:schemeClr val="tx1"/>
                </a:solidFill>
                <a:latin typeface="Arial" charset="0"/>
                <a:ea typeface="ＭＳ Ｐゴシック" pitchFamily="34" charset="-128"/>
              </a:defRPr>
            </a:lvl1pPr>
            <a:lvl2pPr marL="717244" indent="-275863" defTabSz="456707" eaLnBrk="0" hangingPunct="0">
              <a:defRPr>
                <a:solidFill>
                  <a:schemeClr val="tx1"/>
                </a:solidFill>
                <a:latin typeface="Arial" charset="0"/>
                <a:ea typeface="ＭＳ Ｐゴシック" pitchFamily="34" charset="-128"/>
              </a:defRPr>
            </a:lvl2pPr>
            <a:lvl3pPr marL="1103452" indent="-220690" defTabSz="456707" eaLnBrk="0" hangingPunct="0">
              <a:defRPr>
                <a:solidFill>
                  <a:schemeClr val="tx1"/>
                </a:solidFill>
                <a:latin typeface="Arial" charset="0"/>
                <a:ea typeface="ＭＳ Ｐゴシック" pitchFamily="34" charset="-128"/>
              </a:defRPr>
            </a:lvl3pPr>
            <a:lvl4pPr marL="1544833" indent="-220690" defTabSz="456707" eaLnBrk="0" hangingPunct="0">
              <a:defRPr>
                <a:solidFill>
                  <a:schemeClr val="tx1"/>
                </a:solidFill>
                <a:latin typeface="Arial" charset="0"/>
                <a:ea typeface="ＭＳ Ｐゴシック" pitchFamily="34" charset="-128"/>
              </a:defRPr>
            </a:lvl4pPr>
            <a:lvl5pPr marL="1986214" indent="-220690" defTabSz="456707" eaLnBrk="0" hangingPunct="0">
              <a:defRPr>
                <a:solidFill>
                  <a:schemeClr val="tx1"/>
                </a:solidFill>
                <a:latin typeface="Arial" charset="0"/>
                <a:ea typeface="ＭＳ Ｐゴシック" pitchFamily="34" charset="-128"/>
              </a:defRPr>
            </a:lvl5pPr>
            <a:lvl6pPr marL="2427595" indent="-220690" defTabSz="456707" eaLnBrk="0" fontAlgn="base" hangingPunct="0">
              <a:spcBef>
                <a:spcPct val="0"/>
              </a:spcBef>
              <a:spcAft>
                <a:spcPct val="0"/>
              </a:spcAft>
              <a:defRPr>
                <a:solidFill>
                  <a:schemeClr val="tx1"/>
                </a:solidFill>
                <a:latin typeface="Arial" charset="0"/>
                <a:ea typeface="ＭＳ Ｐゴシック" pitchFamily="34" charset="-128"/>
              </a:defRPr>
            </a:lvl6pPr>
            <a:lvl7pPr marL="2868976" indent="-220690" defTabSz="456707" eaLnBrk="0" fontAlgn="base" hangingPunct="0">
              <a:spcBef>
                <a:spcPct val="0"/>
              </a:spcBef>
              <a:spcAft>
                <a:spcPct val="0"/>
              </a:spcAft>
              <a:defRPr>
                <a:solidFill>
                  <a:schemeClr val="tx1"/>
                </a:solidFill>
                <a:latin typeface="Arial" charset="0"/>
                <a:ea typeface="ＭＳ Ｐゴシック" pitchFamily="34" charset="-128"/>
              </a:defRPr>
            </a:lvl7pPr>
            <a:lvl8pPr marL="3310357" indent="-220690" defTabSz="456707" eaLnBrk="0" fontAlgn="base" hangingPunct="0">
              <a:spcBef>
                <a:spcPct val="0"/>
              </a:spcBef>
              <a:spcAft>
                <a:spcPct val="0"/>
              </a:spcAft>
              <a:defRPr>
                <a:solidFill>
                  <a:schemeClr val="tx1"/>
                </a:solidFill>
                <a:latin typeface="Arial" charset="0"/>
                <a:ea typeface="ＭＳ Ｐゴシック" pitchFamily="34" charset="-128"/>
              </a:defRPr>
            </a:lvl8pPr>
            <a:lvl9pPr marL="3751737" indent="-220690" defTabSz="456707"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6707"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56707"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028942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6707" eaLnBrk="0" hangingPunct="0">
              <a:defRPr>
                <a:solidFill>
                  <a:schemeClr val="tx1"/>
                </a:solidFill>
                <a:latin typeface="Arial" charset="0"/>
                <a:ea typeface="ＭＳ Ｐゴシック" pitchFamily="34" charset="-128"/>
              </a:defRPr>
            </a:lvl1pPr>
            <a:lvl2pPr marL="717244" indent="-275863" defTabSz="456707" eaLnBrk="0" hangingPunct="0">
              <a:defRPr>
                <a:solidFill>
                  <a:schemeClr val="tx1"/>
                </a:solidFill>
                <a:latin typeface="Arial" charset="0"/>
                <a:ea typeface="ＭＳ Ｐゴシック" pitchFamily="34" charset="-128"/>
              </a:defRPr>
            </a:lvl2pPr>
            <a:lvl3pPr marL="1103452" indent="-220690" defTabSz="456707" eaLnBrk="0" hangingPunct="0">
              <a:defRPr>
                <a:solidFill>
                  <a:schemeClr val="tx1"/>
                </a:solidFill>
                <a:latin typeface="Arial" charset="0"/>
                <a:ea typeface="ＭＳ Ｐゴシック" pitchFamily="34" charset="-128"/>
              </a:defRPr>
            </a:lvl3pPr>
            <a:lvl4pPr marL="1544833" indent="-220690" defTabSz="456707" eaLnBrk="0" hangingPunct="0">
              <a:defRPr>
                <a:solidFill>
                  <a:schemeClr val="tx1"/>
                </a:solidFill>
                <a:latin typeface="Arial" charset="0"/>
                <a:ea typeface="ＭＳ Ｐゴシック" pitchFamily="34" charset="-128"/>
              </a:defRPr>
            </a:lvl4pPr>
            <a:lvl5pPr marL="1986214" indent="-220690" defTabSz="456707" eaLnBrk="0" hangingPunct="0">
              <a:defRPr>
                <a:solidFill>
                  <a:schemeClr val="tx1"/>
                </a:solidFill>
                <a:latin typeface="Arial" charset="0"/>
                <a:ea typeface="ＭＳ Ｐゴシック" pitchFamily="34" charset="-128"/>
              </a:defRPr>
            </a:lvl5pPr>
            <a:lvl6pPr marL="2427595" indent="-220690" defTabSz="456707" eaLnBrk="0" fontAlgn="base" hangingPunct="0">
              <a:spcBef>
                <a:spcPct val="0"/>
              </a:spcBef>
              <a:spcAft>
                <a:spcPct val="0"/>
              </a:spcAft>
              <a:defRPr>
                <a:solidFill>
                  <a:schemeClr val="tx1"/>
                </a:solidFill>
                <a:latin typeface="Arial" charset="0"/>
                <a:ea typeface="ＭＳ Ｐゴシック" pitchFamily="34" charset="-128"/>
              </a:defRPr>
            </a:lvl6pPr>
            <a:lvl7pPr marL="2868976" indent="-220690" defTabSz="456707" eaLnBrk="0" fontAlgn="base" hangingPunct="0">
              <a:spcBef>
                <a:spcPct val="0"/>
              </a:spcBef>
              <a:spcAft>
                <a:spcPct val="0"/>
              </a:spcAft>
              <a:defRPr>
                <a:solidFill>
                  <a:schemeClr val="tx1"/>
                </a:solidFill>
                <a:latin typeface="Arial" charset="0"/>
                <a:ea typeface="ＭＳ Ｐゴシック" pitchFamily="34" charset="-128"/>
              </a:defRPr>
            </a:lvl7pPr>
            <a:lvl8pPr marL="3310357" indent="-220690" defTabSz="456707" eaLnBrk="0" fontAlgn="base" hangingPunct="0">
              <a:spcBef>
                <a:spcPct val="0"/>
              </a:spcBef>
              <a:spcAft>
                <a:spcPct val="0"/>
              </a:spcAft>
              <a:defRPr>
                <a:solidFill>
                  <a:schemeClr val="tx1"/>
                </a:solidFill>
                <a:latin typeface="Arial" charset="0"/>
                <a:ea typeface="ＭＳ Ｐゴシック" pitchFamily="34" charset="-128"/>
              </a:defRPr>
            </a:lvl8pPr>
            <a:lvl9pPr marL="3751737" indent="-220690" defTabSz="456707"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6707"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56707"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995561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6707" eaLnBrk="0" hangingPunct="0">
              <a:defRPr>
                <a:solidFill>
                  <a:schemeClr val="tx1"/>
                </a:solidFill>
                <a:latin typeface="Arial" charset="0"/>
                <a:ea typeface="ＭＳ Ｐゴシック" pitchFamily="34" charset="-128"/>
              </a:defRPr>
            </a:lvl1pPr>
            <a:lvl2pPr marL="717244" indent="-275863" defTabSz="456707" eaLnBrk="0" hangingPunct="0">
              <a:defRPr>
                <a:solidFill>
                  <a:schemeClr val="tx1"/>
                </a:solidFill>
                <a:latin typeface="Arial" charset="0"/>
                <a:ea typeface="ＭＳ Ｐゴシック" pitchFamily="34" charset="-128"/>
              </a:defRPr>
            </a:lvl2pPr>
            <a:lvl3pPr marL="1103452" indent="-220690" defTabSz="456707" eaLnBrk="0" hangingPunct="0">
              <a:defRPr>
                <a:solidFill>
                  <a:schemeClr val="tx1"/>
                </a:solidFill>
                <a:latin typeface="Arial" charset="0"/>
                <a:ea typeface="ＭＳ Ｐゴシック" pitchFamily="34" charset="-128"/>
              </a:defRPr>
            </a:lvl3pPr>
            <a:lvl4pPr marL="1544833" indent="-220690" defTabSz="456707" eaLnBrk="0" hangingPunct="0">
              <a:defRPr>
                <a:solidFill>
                  <a:schemeClr val="tx1"/>
                </a:solidFill>
                <a:latin typeface="Arial" charset="0"/>
                <a:ea typeface="ＭＳ Ｐゴシック" pitchFamily="34" charset="-128"/>
              </a:defRPr>
            </a:lvl4pPr>
            <a:lvl5pPr marL="1986214" indent="-220690" defTabSz="456707" eaLnBrk="0" hangingPunct="0">
              <a:defRPr>
                <a:solidFill>
                  <a:schemeClr val="tx1"/>
                </a:solidFill>
                <a:latin typeface="Arial" charset="0"/>
                <a:ea typeface="ＭＳ Ｐゴシック" pitchFamily="34" charset="-128"/>
              </a:defRPr>
            </a:lvl5pPr>
            <a:lvl6pPr marL="2427595" indent="-220690" defTabSz="456707" eaLnBrk="0" fontAlgn="base" hangingPunct="0">
              <a:spcBef>
                <a:spcPct val="0"/>
              </a:spcBef>
              <a:spcAft>
                <a:spcPct val="0"/>
              </a:spcAft>
              <a:defRPr>
                <a:solidFill>
                  <a:schemeClr val="tx1"/>
                </a:solidFill>
                <a:latin typeface="Arial" charset="0"/>
                <a:ea typeface="ＭＳ Ｐゴシック" pitchFamily="34" charset="-128"/>
              </a:defRPr>
            </a:lvl6pPr>
            <a:lvl7pPr marL="2868976" indent="-220690" defTabSz="456707" eaLnBrk="0" fontAlgn="base" hangingPunct="0">
              <a:spcBef>
                <a:spcPct val="0"/>
              </a:spcBef>
              <a:spcAft>
                <a:spcPct val="0"/>
              </a:spcAft>
              <a:defRPr>
                <a:solidFill>
                  <a:schemeClr val="tx1"/>
                </a:solidFill>
                <a:latin typeface="Arial" charset="0"/>
                <a:ea typeface="ＭＳ Ｐゴシック" pitchFamily="34" charset="-128"/>
              </a:defRPr>
            </a:lvl7pPr>
            <a:lvl8pPr marL="3310357" indent="-220690" defTabSz="456707" eaLnBrk="0" fontAlgn="base" hangingPunct="0">
              <a:spcBef>
                <a:spcPct val="0"/>
              </a:spcBef>
              <a:spcAft>
                <a:spcPct val="0"/>
              </a:spcAft>
              <a:defRPr>
                <a:solidFill>
                  <a:schemeClr val="tx1"/>
                </a:solidFill>
                <a:latin typeface="Arial" charset="0"/>
                <a:ea typeface="ＭＳ Ｐゴシック" pitchFamily="34" charset="-128"/>
              </a:defRPr>
            </a:lvl8pPr>
            <a:lvl9pPr marL="3751737" indent="-220690" defTabSz="456707"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6707"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56707"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533180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Speak to the Maturity states and data analysis; Explored</a:t>
            </a:r>
            <a:r>
              <a:rPr lang="en-US" baseline="0" dirty="0">
                <a:ea typeface="ＭＳ Ｐゴシック" pitchFamily="34" charset="-128"/>
              </a:rPr>
              <a:t> the Maturity states for progress towards NG911 Interoperability. </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6707" eaLnBrk="0" hangingPunct="0">
              <a:defRPr>
                <a:solidFill>
                  <a:schemeClr val="tx1"/>
                </a:solidFill>
                <a:latin typeface="Arial" charset="0"/>
                <a:ea typeface="ＭＳ Ｐゴシック" pitchFamily="34" charset="-128"/>
              </a:defRPr>
            </a:lvl1pPr>
            <a:lvl2pPr marL="717244" indent="-275863" defTabSz="456707" eaLnBrk="0" hangingPunct="0">
              <a:defRPr>
                <a:solidFill>
                  <a:schemeClr val="tx1"/>
                </a:solidFill>
                <a:latin typeface="Arial" charset="0"/>
                <a:ea typeface="ＭＳ Ｐゴシック" pitchFamily="34" charset="-128"/>
              </a:defRPr>
            </a:lvl2pPr>
            <a:lvl3pPr marL="1103452" indent="-220690" defTabSz="456707" eaLnBrk="0" hangingPunct="0">
              <a:defRPr>
                <a:solidFill>
                  <a:schemeClr val="tx1"/>
                </a:solidFill>
                <a:latin typeface="Arial" charset="0"/>
                <a:ea typeface="ＭＳ Ｐゴシック" pitchFamily="34" charset="-128"/>
              </a:defRPr>
            </a:lvl3pPr>
            <a:lvl4pPr marL="1544833" indent="-220690" defTabSz="456707" eaLnBrk="0" hangingPunct="0">
              <a:defRPr>
                <a:solidFill>
                  <a:schemeClr val="tx1"/>
                </a:solidFill>
                <a:latin typeface="Arial" charset="0"/>
                <a:ea typeface="ＭＳ Ｐゴシック" pitchFamily="34" charset="-128"/>
              </a:defRPr>
            </a:lvl4pPr>
            <a:lvl5pPr marL="1986214" indent="-220690" defTabSz="456707" eaLnBrk="0" hangingPunct="0">
              <a:defRPr>
                <a:solidFill>
                  <a:schemeClr val="tx1"/>
                </a:solidFill>
                <a:latin typeface="Arial" charset="0"/>
                <a:ea typeface="ＭＳ Ｐゴシック" pitchFamily="34" charset="-128"/>
              </a:defRPr>
            </a:lvl5pPr>
            <a:lvl6pPr marL="2427595" indent="-220690" defTabSz="456707" eaLnBrk="0" fontAlgn="base" hangingPunct="0">
              <a:spcBef>
                <a:spcPct val="0"/>
              </a:spcBef>
              <a:spcAft>
                <a:spcPct val="0"/>
              </a:spcAft>
              <a:defRPr>
                <a:solidFill>
                  <a:schemeClr val="tx1"/>
                </a:solidFill>
                <a:latin typeface="Arial" charset="0"/>
                <a:ea typeface="ＭＳ Ｐゴシック" pitchFamily="34" charset="-128"/>
              </a:defRPr>
            </a:lvl6pPr>
            <a:lvl7pPr marL="2868976" indent="-220690" defTabSz="456707" eaLnBrk="0" fontAlgn="base" hangingPunct="0">
              <a:spcBef>
                <a:spcPct val="0"/>
              </a:spcBef>
              <a:spcAft>
                <a:spcPct val="0"/>
              </a:spcAft>
              <a:defRPr>
                <a:solidFill>
                  <a:schemeClr val="tx1"/>
                </a:solidFill>
                <a:latin typeface="Arial" charset="0"/>
                <a:ea typeface="ＭＳ Ｐゴシック" pitchFamily="34" charset="-128"/>
              </a:defRPr>
            </a:lvl7pPr>
            <a:lvl8pPr marL="3310357" indent="-220690" defTabSz="456707" eaLnBrk="0" fontAlgn="base" hangingPunct="0">
              <a:spcBef>
                <a:spcPct val="0"/>
              </a:spcBef>
              <a:spcAft>
                <a:spcPct val="0"/>
              </a:spcAft>
              <a:defRPr>
                <a:solidFill>
                  <a:schemeClr val="tx1"/>
                </a:solidFill>
                <a:latin typeface="Arial" charset="0"/>
                <a:ea typeface="ＭＳ Ｐゴシック" pitchFamily="34" charset="-128"/>
              </a:defRPr>
            </a:lvl8pPr>
            <a:lvl9pPr marL="3751737" indent="-220690" defTabSz="456707"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6707"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56707"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700708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Calibri" pitchFamily="34" charset="0"/>
                <a:ea typeface="ＭＳ Ｐゴシック" charset="0"/>
                <a:cs typeface="+mn-cs"/>
              </a:rPr>
              <a:t>Thirty-seven (37) states responded to NASNA’s data request.  No territories or tribal entities responded.  The states that did respond are distributed relatively evenly across the United States.</a:t>
            </a:r>
          </a:p>
          <a:p>
            <a:r>
              <a:rPr lang="en-US" sz="1200" kern="1200" dirty="0">
                <a:solidFill>
                  <a:schemeClr val="tx1"/>
                </a:solidFill>
                <a:effectLst/>
                <a:latin typeface="Calibri" pitchFamily="34" charset="0"/>
                <a:ea typeface="ＭＳ Ｐゴシック" charset="0"/>
                <a:cs typeface="+mn-cs"/>
              </a:rPr>
              <a:t> </a:t>
            </a:r>
          </a:p>
          <a:p>
            <a:r>
              <a:rPr lang="en-US" sz="1200" kern="1200" dirty="0">
                <a:solidFill>
                  <a:schemeClr val="tx1"/>
                </a:solidFill>
                <a:effectLst/>
                <a:latin typeface="Calibri" pitchFamily="34" charset="0"/>
                <a:ea typeface="ＭＳ Ｐゴシック" charset="0"/>
                <a:cs typeface="+mn-cs"/>
              </a:rPr>
              <a:t>Each respondent was asked to rate their state’s level of interoperability in several categories type of communication content: </a:t>
            </a:r>
          </a:p>
          <a:p>
            <a:pPr lvl="0"/>
            <a:r>
              <a:rPr lang="en-US" sz="1200" kern="1200" dirty="0">
                <a:solidFill>
                  <a:schemeClr val="tx1"/>
                </a:solidFill>
                <a:effectLst/>
                <a:latin typeface="Calibri" pitchFamily="34" charset="0"/>
                <a:ea typeface="ＭＳ Ｐゴシック" charset="0"/>
                <a:cs typeface="+mn-cs"/>
              </a:rPr>
              <a:t>voice 9-1-1 calls</a:t>
            </a:r>
          </a:p>
          <a:p>
            <a:pPr lvl="0"/>
            <a:r>
              <a:rPr lang="en-US" sz="1200" kern="1200" dirty="0">
                <a:solidFill>
                  <a:schemeClr val="tx1"/>
                </a:solidFill>
                <a:effectLst/>
                <a:latin typeface="Calibri" pitchFamily="34" charset="0"/>
                <a:ea typeface="ＭＳ Ｐゴシック" charset="0"/>
                <a:cs typeface="+mn-cs"/>
              </a:rPr>
              <a:t>location data</a:t>
            </a:r>
          </a:p>
          <a:p>
            <a:pPr lvl="0"/>
            <a:r>
              <a:rPr lang="en-US" sz="1200" kern="1200" dirty="0">
                <a:solidFill>
                  <a:schemeClr val="tx1"/>
                </a:solidFill>
                <a:effectLst/>
                <a:latin typeface="Calibri" pitchFamily="34" charset="0"/>
                <a:ea typeface="ＭＳ Ｐゴシック" charset="0"/>
                <a:cs typeface="+mn-cs"/>
              </a:rPr>
              <a:t>additional incident data</a:t>
            </a:r>
          </a:p>
          <a:p>
            <a:pPr lvl="0"/>
            <a:r>
              <a:rPr lang="en-US" sz="1200" kern="1200" dirty="0">
                <a:solidFill>
                  <a:schemeClr val="tx1"/>
                </a:solidFill>
                <a:effectLst/>
                <a:latin typeface="Calibri" pitchFamily="34" charset="0"/>
                <a:ea typeface="ＭＳ Ｐゴシック" charset="0"/>
                <a:cs typeface="+mn-cs"/>
              </a:rPr>
              <a:t>text-to-9-1-1 (using means other than the 9-1-1 network for delivery)</a:t>
            </a:r>
          </a:p>
          <a:p>
            <a:pPr lvl="0"/>
            <a:r>
              <a:rPr lang="en-US" sz="1200" kern="1200" dirty="0">
                <a:solidFill>
                  <a:schemeClr val="tx1"/>
                </a:solidFill>
                <a:effectLst/>
                <a:latin typeface="Calibri" pitchFamily="34" charset="0"/>
                <a:ea typeface="ＭＳ Ｐゴシック" charset="0"/>
                <a:cs typeface="+mn-cs"/>
              </a:rPr>
              <a:t>text-to-9-1-1 (using the 9-1-1 network for delivery)</a:t>
            </a:r>
          </a:p>
          <a:p>
            <a:pPr lvl="0"/>
            <a:r>
              <a:rPr lang="en-US" sz="1200" kern="1200" dirty="0">
                <a:solidFill>
                  <a:schemeClr val="tx1"/>
                </a:solidFill>
                <a:effectLst/>
                <a:latin typeface="Calibri" pitchFamily="34" charset="0"/>
                <a:ea typeface="ＭＳ Ｐゴシック" charset="0"/>
                <a:cs typeface="+mn-cs"/>
              </a:rPr>
              <a:t>multimedia emergency services (MMES)</a:t>
            </a:r>
          </a:p>
          <a:p>
            <a:pPr lvl="0"/>
            <a:r>
              <a:rPr lang="en-US" sz="1200" kern="1200" dirty="0">
                <a:solidFill>
                  <a:schemeClr val="tx1"/>
                </a:solidFill>
                <a:effectLst/>
                <a:latin typeface="Calibri" pitchFamily="34" charset="0"/>
                <a:ea typeface="ＭＳ Ｐゴシック" charset="0"/>
                <a:cs typeface="+mn-cs"/>
              </a:rPr>
              <a:t>9-1-1 to TTY</a:t>
            </a:r>
          </a:p>
          <a:p>
            <a:pPr lvl="0"/>
            <a:r>
              <a:rPr lang="en-US" sz="1200" kern="1200" dirty="0">
                <a:solidFill>
                  <a:schemeClr val="tx1"/>
                </a:solidFill>
                <a:effectLst/>
                <a:latin typeface="Calibri" pitchFamily="34" charset="0"/>
                <a:ea typeface="ＭＳ Ｐゴシック" charset="0"/>
                <a:cs typeface="+mn-cs"/>
              </a:rPr>
              <a:t>computer assisted dispatch (CAD) data</a:t>
            </a:r>
          </a:p>
          <a:p>
            <a:pPr lvl="0"/>
            <a:r>
              <a:rPr lang="en-US" sz="1200" kern="1200" dirty="0">
                <a:solidFill>
                  <a:schemeClr val="tx1"/>
                </a:solidFill>
                <a:effectLst/>
                <a:latin typeface="Calibri" pitchFamily="34" charset="0"/>
                <a:ea typeface="ＭＳ Ｐゴシック" charset="0"/>
                <a:cs typeface="+mn-cs"/>
              </a:rPr>
              <a:t>mapping data</a:t>
            </a:r>
          </a:p>
          <a:p>
            <a:pPr lvl="0"/>
            <a:r>
              <a:rPr lang="en-US" sz="1200" kern="1200" dirty="0">
                <a:solidFill>
                  <a:schemeClr val="tx1"/>
                </a:solidFill>
                <a:effectLst/>
                <a:latin typeface="Calibri" pitchFamily="34" charset="0"/>
                <a:ea typeface="ＭＳ Ｐゴシック" charset="0"/>
                <a:cs typeface="+mn-cs"/>
              </a:rPr>
              <a:t>other systems</a:t>
            </a:r>
          </a:p>
          <a:p>
            <a:r>
              <a:rPr lang="en-US" sz="1200" kern="1200" dirty="0">
                <a:solidFill>
                  <a:schemeClr val="tx1"/>
                </a:solidFill>
                <a:effectLst/>
                <a:latin typeface="Calibri" pitchFamily="34" charset="0"/>
                <a:ea typeface="ＭＳ Ｐゴシック" charset="0"/>
                <a:cs typeface="+mn-cs"/>
              </a:rPr>
              <a:t> </a:t>
            </a:r>
          </a:p>
          <a:p>
            <a:r>
              <a:rPr lang="en-US" sz="1200" kern="1200" dirty="0">
                <a:solidFill>
                  <a:schemeClr val="tx1"/>
                </a:solidFill>
                <a:effectLst/>
                <a:latin typeface="Calibri" pitchFamily="34" charset="0"/>
                <a:ea typeface="ＭＳ Ｐゴシック" charset="0"/>
                <a:cs typeface="+mn-cs"/>
              </a:rPr>
              <a:t>For each of these categories, respondents were requested to rate the category by level of interoperability:</a:t>
            </a:r>
          </a:p>
          <a:p>
            <a:pPr lvl="0"/>
            <a:r>
              <a:rPr lang="en-US" sz="1200" b="1" i="1" kern="1200" dirty="0">
                <a:solidFill>
                  <a:schemeClr val="tx1"/>
                </a:solidFill>
                <a:effectLst/>
                <a:latin typeface="Calibri" pitchFamily="34" charset="0"/>
                <a:ea typeface="ＭＳ Ｐゴシック" charset="0"/>
                <a:cs typeface="+mn-cs"/>
              </a:rPr>
              <a:t>No interoperability</a:t>
            </a:r>
            <a:r>
              <a:rPr lang="en-US" sz="1200" kern="1200" dirty="0">
                <a:solidFill>
                  <a:schemeClr val="tx1"/>
                </a:solidFill>
                <a:effectLst/>
                <a:latin typeface="Calibri" pitchFamily="34" charset="0"/>
                <a:ea typeface="ＭＳ Ｐゴシック" charset="0"/>
                <a:cs typeface="+mn-cs"/>
              </a:rPr>
              <a:t> - No PSAPs in the state have this level of interoperability with any other PSAPs.</a:t>
            </a:r>
          </a:p>
          <a:p>
            <a:pPr lvl="0"/>
            <a:r>
              <a:rPr lang="en-US" sz="1200" b="1" i="1" kern="1200" dirty="0">
                <a:solidFill>
                  <a:schemeClr val="tx1"/>
                </a:solidFill>
                <a:effectLst/>
                <a:latin typeface="Calibri" pitchFamily="34" charset="0"/>
                <a:ea typeface="ＭＳ Ｐゴシック" charset="0"/>
                <a:cs typeface="+mn-cs"/>
              </a:rPr>
              <a:t>Low interoperability</a:t>
            </a:r>
            <a:r>
              <a:rPr lang="en-US" sz="1200" kern="1200" dirty="0">
                <a:solidFill>
                  <a:schemeClr val="tx1"/>
                </a:solidFill>
                <a:effectLst/>
                <a:latin typeface="Calibri" pitchFamily="34" charset="0"/>
                <a:ea typeface="ＭＳ Ｐゴシック" charset="0"/>
                <a:cs typeface="+mn-cs"/>
              </a:rPr>
              <a:t> - Some PSAPs have this level of interoperability with some other PSAPs on a limited basis (such as with immediate neighbors).</a:t>
            </a:r>
          </a:p>
          <a:p>
            <a:pPr lvl="0"/>
            <a:r>
              <a:rPr lang="en-US" sz="1200" b="1" i="1" kern="1200" dirty="0">
                <a:solidFill>
                  <a:schemeClr val="tx1"/>
                </a:solidFill>
                <a:effectLst/>
                <a:latin typeface="Calibri" pitchFamily="34" charset="0"/>
                <a:ea typeface="ＭＳ Ｐゴシック" charset="0"/>
                <a:cs typeface="+mn-cs"/>
              </a:rPr>
              <a:t>Moderate interoperability</a:t>
            </a:r>
            <a:r>
              <a:rPr lang="en-US" sz="1200" kern="1200" dirty="0">
                <a:solidFill>
                  <a:schemeClr val="tx1"/>
                </a:solidFill>
                <a:effectLst/>
                <a:latin typeface="Calibri" pitchFamily="34" charset="0"/>
                <a:ea typeface="ＭＳ Ｐゴシック" charset="0"/>
                <a:cs typeface="+mn-cs"/>
              </a:rPr>
              <a:t> - Most PSAPs have this level of interoperability with most other PSAPs in the state, although there are some non-compliant PSAPs.</a:t>
            </a:r>
          </a:p>
          <a:p>
            <a:pPr lvl="0"/>
            <a:r>
              <a:rPr lang="en-US" sz="1200" kern="1200" dirty="0">
                <a:solidFill>
                  <a:schemeClr val="tx1"/>
                </a:solidFill>
                <a:effectLst/>
                <a:latin typeface="Calibri" pitchFamily="34" charset="0"/>
                <a:ea typeface="ＭＳ Ｐゴシック" charset="0"/>
                <a:cs typeface="+mn-cs"/>
              </a:rPr>
              <a:t>S</a:t>
            </a:r>
            <a:r>
              <a:rPr lang="en-US" sz="1200" b="1" i="1" kern="1200" dirty="0">
                <a:solidFill>
                  <a:schemeClr val="tx1"/>
                </a:solidFill>
                <a:effectLst/>
                <a:latin typeface="Calibri" pitchFamily="34" charset="0"/>
                <a:ea typeface="ＭＳ Ｐゴシック" charset="0"/>
                <a:cs typeface="+mn-cs"/>
              </a:rPr>
              <a:t>tatewide interoperability</a:t>
            </a:r>
            <a:r>
              <a:rPr lang="en-US" sz="1200" kern="1200" dirty="0">
                <a:solidFill>
                  <a:schemeClr val="tx1"/>
                </a:solidFill>
                <a:effectLst/>
                <a:latin typeface="Calibri" pitchFamily="34" charset="0"/>
                <a:ea typeface="ＭＳ Ｐゴシック" charset="0"/>
                <a:cs typeface="+mn-cs"/>
              </a:rPr>
              <a:t> - Every PSAP in the state has this level of interoperability with every other PSAP.</a:t>
            </a:r>
          </a:p>
          <a:p>
            <a:pPr lvl="0"/>
            <a:r>
              <a:rPr lang="en-US" sz="1200" b="1" i="1" kern="1200" dirty="0">
                <a:solidFill>
                  <a:schemeClr val="tx1"/>
                </a:solidFill>
                <a:effectLst/>
                <a:latin typeface="Calibri" pitchFamily="34" charset="0"/>
                <a:ea typeface="ＭＳ Ｐゴシック" charset="0"/>
                <a:cs typeface="+mn-cs"/>
              </a:rPr>
              <a:t>Interstate interoperability</a:t>
            </a:r>
            <a:r>
              <a:rPr lang="en-US" sz="1200" kern="1200" dirty="0">
                <a:solidFill>
                  <a:schemeClr val="tx1"/>
                </a:solidFill>
                <a:effectLst/>
                <a:latin typeface="Calibri" pitchFamily="34" charset="0"/>
                <a:ea typeface="ＭＳ Ｐゴシック" charset="0"/>
                <a:cs typeface="+mn-cs"/>
              </a:rPr>
              <a:t> - This state’s PSAPs have this level of interoperability with PSAPs in one or more neighboring states. For states with international borders, each was asked to identify any existing international interoperability.</a:t>
            </a:r>
          </a:p>
          <a:p>
            <a:r>
              <a:rPr lang="en-US" sz="1200" kern="1200" dirty="0">
                <a:solidFill>
                  <a:schemeClr val="tx1"/>
                </a:solidFill>
                <a:effectLst/>
                <a:latin typeface="Calibri" pitchFamily="34" charset="0"/>
                <a:ea typeface="ＭＳ Ｐゴシック" charset="0"/>
                <a:cs typeface="+mn-cs"/>
              </a:rPr>
              <a:t>.</a:t>
            </a:r>
          </a:p>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6707" eaLnBrk="0" hangingPunct="0">
              <a:defRPr>
                <a:solidFill>
                  <a:schemeClr val="tx1"/>
                </a:solidFill>
                <a:latin typeface="Arial" charset="0"/>
                <a:ea typeface="ＭＳ Ｐゴシック" pitchFamily="34" charset="-128"/>
              </a:defRPr>
            </a:lvl1pPr>
            <a:lvl2pPr marL="717244" indent="-275863" defTabSz="456707" eaLnBrk="0" hangingPunct="0">
              <a:defRPr>
                <a:solidFill>
                  <a:schemeClr val="tx1"/>
                </a:solidFill>
                <a:latin typeface="Arial" charset="0"/>
                <a:ea typeface="ＭＳ Ｐゴシック" pitchFamily="34" charset="-128"/>
              </a:defRPr>
            </a:lvl2pPr>
            <a:lvl3pPr marL="1103452" indent="-220690" defTabSz="456707" eaLnBrk="0" hangingPunct="0">
              <a:defRPr>
                <a:solidFill>
                  <a:schemeClr val="tx1"/>
                </a:solidFill>
                <a:latin typeface="Arial" charset="0"/>
                <a:ea typeface="ＭＳ Ｐゴシック" pitchFamily="34" charset="-128"/>
              </a:defRPr>
            </a:lvl3pPr>
            <a:lvl4pPr marL="1544833" indent="-220690" defTabSz="456707" eaLnBrk="0" hangingPunct="0">
              <a:defRPr>
                <a:solidFill>
                  <a:schemeClr val="tx1"/>
                </a:solidFill>
                <a:latin typeface="Arial" charset="0"/>
                <a:ea typeface="ＭＳ Ｐゴシック" pitchFamily="34" charset="-128"/>
              </a:defRPr>
            </a:lvl4pPr>
            <a:lvl5pPr marL="1986214" indent="-220690" defTabSz="456707" eaLnBrk="0" hangingPunct="0">
              <a:defRPr>
                <a:solidFill>
                  <a:schemeClr val="tx1"/>
                </a:solidFill>
                <a:latin typeface="Arial" charset="0"/>
                <a:ea typeface="ＭＳ Ｐゴシック" pitchFamily="34" charset="-128"/>
              </a:defRPr>
            </a:lvl5pPr>
            <a:lvl6pPr marL="2427595" indent="-220690" defTabSz="456707" eaLnBrk="0" fontAlgn="base" hangingPunct="0">
              <a:spcBef>
                <a:spcPct val="0"/>
              </a:spcBef>
              <a:spcAft>
                <a:spcPct val="0"/>
              </a:spcAft>
              <a:defRPr>
                <a:solidFill>
                  <a:schemeClr val="tx1"/>
                </a:solidFill>
                <a:latin typeface="Arial" charset="0"/>
                <a:ea typeface="ＭＳ Ｐゴシック" pitchFamily="34" charset="-128"/>
              </a:defRPr>
            </a:lvl6pPr>
            <a:lvl7pPr marL="2868976" indent="-220690" defTabSz="456707" eaLnBrk="0" fontAlgn="base" hangingPunct="0">
              <a:spcBef>
                <a:spcPct val="0"/>
              </a:spcBef>
              <a:spcAft>
                <a:spcPct val="0"/>
              </a:spcAft>
              <a:defRPr>
                <a:solidFill>
                  <a:schemeClr val="tx1"/>
                </a:solidFill>
                <a:latin typeface="Arial" charset="0"/>
                <a:ea typeface="ＭＳ Ｐゴシック" pitchFamily="34" charset="-128"/>
              </a:defRPr>
            </a:lvl7pPr>
            <a:lvl8pPr marL="3310357" indent="-220690" defTabSz="456707" eaLnBrk="0" fontAlgn="base" hangingPunct="0">
              <a:spcBef>
                <a:spcPct val="0"/>
              </a:spcBef>
              <a:spcAft>
                <a:spcPct val="0"/>
              </a:spcAft>
              <a:defRPr>
                <a:solidFill>
                  <a:schemeClr val="tx1"/>
                </a:solidFill>
                <a:latin typeface="Arial" charset="0"/>
                <a:ea typeface="ＭＳ Ｐゴシック" pitchFamily="34" charset="-128"/>
              </a:defRPr>
            </a:lvl8pPr>
            <a:lvl9pPr marL="3751737" indent="-220690" defTabSz="456707"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6707"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56707" rtl="0" eaLnBrk="1" fontAlgn="base" latinLnBrk="0" hangingPunct="1">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6266654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Several sources</a:t>
            </a:r>
            <a:r>
              <a:rPr lang="en-US" baseline="0" dirty="0">
                <a:ea typeface="ＭＳ Ｐゴシック" pitchFamily="34" charset="-128"/>
              </a:rPr>
              <a:t> of data for the findings:  PSAPs, NANSA, Program Office, APCO</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6707" eaLnBrk="0" hangingPunct="0">
              <a:defRPr>
                <a:solidFill>
                  <a:schemeClr val="tx1"/>
                </a:solidFill>
                <a:latin typeface="Arial" charset="0"/>
                <a:ea typeface="ＭＳ Ｐゴシック" pitchFamily="34" charset="-128"/>
              </a:defRPr>
            </a:lvl1pPr>
            <a:lvl2pPr marL="717244" indent="-275863" defTabSz="456707" eaLnBrk="0" hangingPunct="0">
              <a:defRPr>
                <a:solidFill>
                  <a:schemeClr val="tx1"/>
                </a:solidFill>
                <a:latin typeface="Arial" charset="0"/>
                <a:ea typeface="ＭＳ Ｐゴシック" pitchFamily="34" charset="-128"/>
              </a:defRPr>
            </a:lvl2pPr>
            <a:lvl3pPr marL="1103452" indent="-220690" defTabSz="456707" eaLnBrk="0" hangingPunct="0">
              <a:defRPr>
                <a:solidFill>
                  <a:schemeClr val="tx1"/>
                </a:solidFill>
                <a:latin typeface="Arial" charset="0"/>
                <a:ea typeface="ＭＳ Ｐゴシック" pitchFamily="34" charset="-128"/>
              </a:defRPr>
            </a:lvl3pPr>
            <a:lvl4pPr marL="1544833" indent="-220690" defTabSz="456707" eaLnBrk="0" hangingPunct="0">
              <a:defRPr>
                <a:solidFill>
                  <a:schemeClr val="tx1"/>
                </a:solidFill>
                <a:latin typeface="Arial" charset="0"/>
                <a:ea typeface="ＭＳ Ｐゴシック" pitchFamily="34" charset="-128"/>
              </a:defRPr>
            </a:lvl4pPr>
            <a:lvl5pPr marL="1986214" indent="-220690" defTabSz="456707" eaLnBrk="0" hangingPunct="0">
              <a:defRPr>
                <a:solidFill>
                  <a:schemeClr val="tx1"/>
                </a:solidFill>
                <a:latin typeface="Arial" charset="0"/>
                <a:ea typeface="ＭＳ Ｐゴシック" pitchFamily="34" charset="-128"/>
              </a:defRPr>
            </a:lvl5pPr>
            <a:lvl6pPr marL="2427595" indent="-220690" defTabSz="456707" eaLnBrk="0" fontAlgn="base" hangingPunct="0">
              <a:spcBef>
                <a:spcPct val="0"/>
              </a:spcBef>
              <a:spcAft>
                <a:spcPct val="0"/>
              </a:spcAft>
              <a:defRPr>
                <a:solidFill>
                  <a:schemeClr val="tx1"/>
                </a:solidFill>
                <a:latin typeface="Arial" charset="0"/>
                <a:ea typeface="ＭＳ Ｐゴシック" pitchFamily="34" charset="-128"/>
              </a:defRPr>
            </a:lvl6pPr>
            <a:lvl7pPr marL="2868976" indent="-220690" defTabSz="456707" eaLnBrk="0" fontAlgn="base" hangingPunct="0">
              <a:spcBef>
                <a:spcPct val="0"/>
              </a:spcBef>
              <a:spcAft>
                <a:spcPct val="0"/>
              </a:spcAft>
              <a:defRPr>
                <a:solidFill>
                  <a:schemeClr val="tx1"/>
                </a:solidFill>
                <a:latin typeface="Arial" charset="0"/>
                <a:ea typeface="ＭＳ Ｐゴシック" pitchFamily="34" charset="-128"/>
              </a:defRPr>
            </a:lvl7pPr>
            <a:lvl8pPr marL="3310357" indent="-220690" defTabSz="456707" eaLnBrk="0" fontAlgn="base" hangingPunct="0">
              <a:spcBef>
                <a:spcPct val="0"/>
              </a:spcBef>
              <a:spcAft>
                <a:spcPct val="0"/>
              </a:spcAft>
              <a:defRPr>
                <a:solidFill>
                  <a:schemeClr val="tx1"/>
                </a:solidFill>
                <a:latin typeface="Arial" charset="0"/>
                <a:ea typeface="ＭＳ Ｐゴシック" pitchFamily="34" charset="-128"/>
              </a:defRPr>
            </a:lvl8pPr>
            <a:lvl9pPr marL="3751737" indent="-220690" defTabSz="456707"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6707"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56707" rtl="0" eaLnBrk="1" fontAlgn="base" latinLnBrk="0" hangingPunct="1">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0922685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Several sources</a:t>
            </a:r>
            <a:r>
              <a:rPr lang="en-US" baseline="0" dirty="0">
                <a:ea typeface="ＭＳ Ｐゴシック" pitchFamily="34" charset="-128"/>
              </a:rPr>
              <a:t> of data for the findings:  PSAPs, NANSA, Program Office, APCO</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6707" eaLnBrk="0" hangingPunct="0">
              <a:defRPr>
                <a:solidFill>
                  <a:schemeClr val="tx1"/>
                </a:solidFill>
                <a:latin typeface="Arial" charset="0"/>
                <a:ea typeface="ＭＳ Ｐゴシック" pitchFamily="34" charset="-128"/>
              </a:defRPr>
            </a:lvl1pPr>
            <a:lvl2pPr marL="717244" indent="-275863" defTabSz="456707" eaLnBrk="0" hangingPunct="0">
              <a:defRPr>
                <a:solidFill>
                  <a:schemeClr val="tx1"/>
                </a:solidFill>
                <a:latin typeface="Arial" charset="0"/>
                <a:ea typeface="ＭＳ Ｐゴシック" pitchFamily="34" charset="-128"/>
              </a:defRPr>
            </a:lvl2pPr>
            <a:lvl3pPr marL="1103452" indent="-220690" defTabSz="456707" eaLnBrk="0" hangingPunct="0">
              <a:defRPr>
                <a:solidFill>
                  <a:schemeClr val="tx1"/>
                </a:solidFill>
                <a:latin typeface="Arial" charset="0"/>
                <a:ea typeface="ＭＳ Ｐゴシック" pitchFamily="34" charset="-128"/>
              </a:defRPr>
            </a:lvl3pPr>
            <a:lvl4pPr marL="1544833" indent="-220690" defTabSz="456707" eaLnBrk="0" hangingPunct="0">
              <a:defRPr>
                <a:solidFill>
                  <a:schemeClr val="tx1"/>
                </a:solidFill>
                <a:latin typeface="Arial" charset="0"/>
                <a:ea typeface="ＭＳ Ｐゴシック" pitchFamily="34" charset="-128"/>
              </a:defRPr>
            </a:lvl4pPr>
            <a:lvl5pPr marL="1986214" indent="-220690" defTabSz="456707" eaLnBrk="0" hangingPunct="0">
              <a:defRPr>
                <a:solidFill>
                  <a:schemeClr val="tx1"/>
                </a:solidFill>
                <a:latin typeface="Arial" charset="0"/>
                <a:ea typeface="ＭＳ Ｐゴシック" pitchFamily="34" charset="-128"/>
              </a:defRPr>
            </a:lvl5pPr>
            <a:lvl6pPr marL="2427595" indent="-220690" defTabSz="456707" eaLnBrk="0" fontAlgn="base" hangingPunct="0">
              <a:spcBef>
                <a:spcPct val="0"/>
              </a:spcBef>
              <a:spcAft>
                <a:spcPct val="0"/>
              </a:spcAft>
              <a:defRPr>
                <a:solidFill>
                  <a:schemeClr val="tx1"/>
                </a:solidFill>
                <a:latin typeface="Arial" charset="0"/>
                <a:ea typeface="ＭＳ Ｐゴシック" pitchFamily="34" charset="-128"/>
              </a:defRPr>
            </a:lvl6pPr>
            <a:lvl7pPr marL="2868976" indent="-220690" defTabSz="456707" eaLnBrk="0" fontAlgn="base" hangingPunct="0">
              <a:spcBef>
                <a:spcPct val="0"/>
              </a:spcBef>
              <a:spcAft>
                <a:spcPct val="0"/>
              </a:spcAft>
              <a:defRPr>
                <a:solidFill>
                  <a:schemeClr val="tx1"/>
                </a:solidFill>
                <a:latin typeface="Arial" charset="0"/>
                <a:ea typeface="ＭＳ Ｐゴシック" pitchFamily="34" charset="-128"/>
              </a:defRPr>
            </a:lvl7pPr>
            <a:lvl8pPr marL="3310357" indent="-220690" defTabSz="456707" eaLnBrk="0" fontAlgn="base" hangingPunct="0">
              <a:spcBef>
                <a:spcPct val="0"/>
              </a:spcBef>
              <a:spcAft>
                <a:spcPct val="0"/>
              </a:spcAft>
              <a:defRPr>
                <a:solidFill>
                  <a:schemeClr val="tx1"/>
                </a:solidFill>
                <a:latin typeface="Arial" charset="0"/>
                <a:ea typeface="ＭＳ Ｐゴシック" pitchFamily="34" charset="-128"/>
              </a:defRPr>
            </a:lvl8pPr>
            <a:lvl9pPr marL="3751737" indent="-220690" defTabSz="456707"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6707"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56707" rtl="0" eaLnBrk="1" fontAlgn="base" latinLnBrk="0" hangingPunct="1">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066720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6707" eaLnBrk="0" hangingPunct="0">
              <a:defRPr>
                <a:solidFill>
                  <a:schemeClr val="tx1"/>
                </a:solidFill>
                <a:latin typeface="Arial" charset="0"/>
                <a:ea typeface="ＭＳ Ｐゴシック" pitchFamily="34" charset="-128"/>
              </a:defRPr>
            </a:lvl1pPr>
            <a:lvl2pPr marL="717244" indent="-275863" defTabSz="456707" eaLnBrk="0" hangingPunct="0">
              <a:defRPr>
                <a:solidFill>
                  <a:schemeClr val="tx1"/>
                </a:solidFill>
                <a:latin typeface="Arial" charset="0"/>
                <a:ea typeface="ＭＳ Ｐゴシック" pitchFamily="34" charset="-128"/>
              </a:defRPr>
            </a:lvl2pPr>
            <a:lvl3pPr marL="1103452" indent="-220690" defTabSz="456707" eaLnBrk="0" hangingPunct="0">
              <a:defRPr>
                <a:solidFill>
                  <a:schemeClr val="tx1"/>
                </a:solidFill>
                <a:latin typeface="Arial" charset="0"/>
                <a:ea typeface="ＭＳ Ｐゴシック" pitchFamily="34" charset="-128"/>
              </a:defRPr>
            </a:lvl3pPr>
            <a:lvl4pPr marL="1544833" indent="-220690" defTabSz="456707" eaLnBrk="0" hangingPunct="0">
              <a:defRPr>
                <a:solidFill>
                  <a:schemeClr val="tx1"/>
                </a:solidFill>
                <a:latin typeface="Arial" charset="0"/>
                <a:ea typeface="ＭＳ Ｐゴシック" pitchFamily="34" charset="-128"/>
              </a:defRPr>
            </a:lvl4pPr>
            <a:lvl5pPr marL="1986214" indent="-220690" defTabSz="456707" eaLnBrk="0" hangingPunct="0">
              <a:defRPr>
                <a:solidFill>
                  <a:schemeClr val="tx1"/>
                </a:solidFill>
                <a:latin typeface="Arial" charset="0"/>
                <a:ea typeface="ＭＳ Ｐゴシック" pitchFamily="34" charset="-128"/>
              </a:defRPr>
            </a:lvl5pPr>
            <a:lvl6pPr marL="2427595" indent="-220690" defTabSz="456707" eaLnBrk="0" fontAlgn="base" hangingPunct="0">
              <a:spcBef>
                <a:spcPct val="0"/>
              </a:spcBef>
              <a:spcAft>
                <a:spcPct val="0"/>
              </a:spcAft>
              <a:defRPr>
                <a:solidFill>
                  <a:schemeClr val="tx1"/>
                </a:solidFill>
                <a:latin typeface="Arial" charset="0"/>
                <a:ea typeface="ＭＳ Ｐゴシック" pitchFamily="34" charset="-128"/>
              </a:defRPr>
            </a:lvl6pPr>
            <a:lvl7pPr marL="2868976" indent="-220690" defTabSz="456707" eaLnBrk="0" fontAlgn="base" hangingPunct="0">
              <a:spcBef>
                <a:spcPct val="0"/>
              </a:spcBef>
              <a:spcAft>
                <a:spcPct val="0"/>
              </a:spcAft>
              <a:defRPr>
                <a:solidFill>
                  <a:schemeClr val="tx1"/>
                </a:solidFill>
                <a:latin typeface="Arial" charset="0"/>
                <a:ea typeface="ＭＳ Ｐゴシック" pitchFamily="34" charset="-128"/>
              </a:defRPr>
            </a:lvl7pPr>
            <a:lvl8pPr marL="3310357" indent="-220690" defTabSz="456707" eaLnBrk="0" fontAlgn="base" hangingPunct="0">
              <a:spcBef>
                <a:spcPct val="0"/>
              </a:spcBef>
              <a:spcAft>
                <a:spcPct val="0"/>
              </a:spcAft>
              <a:defRPr>
                <a:solidFill>
                  <a:schemeClr val="tx1"/>
                </a:solidFill>
                <a:latin typeface="Arial" charset="0"/>
                <a:ea typeface="ＭＳ Ｐゴシック" pitchFamily="34" charset="-128"/>
              </a:defRPr>
            </a:lvl8pPr>
            <a:lvl9pPr marL="3751737" indent="-220690" defTabSz="456707"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6707"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56707" rtl="0" eaLnBrk="1" fontAlgn="base" latinLnBrk="0" hangingPunct="1">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9943229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1DEB6168-C929-41BE-9E06-E4573AD736B3}"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005137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Move to Summary of Objectives </a:t>
            </a: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669877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155571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02277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148448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5B811CE0-6195-475D-975F-86945F1FDB4A}"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739761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March</a:t>
            </a:r>
            <a:r>
              <a:rPr lang="en-US" baseline="0" dirty="0">
                <a:ea typeface="ＭＳ Ｐゴシック" pitchFamily="34" charset="-128"/>
              </a:rPr>
              <a:t> Meeting:  </a:t>
            </a:r>
            <a:r>
              <a:rPr lang="en-US" dirty="0">
                <a:ea typeface="ＭＳ Ｐゴシック" pitchFamily="34" charset="-128"/>
              </a:rPr>
              <a:t>Note changes in Jeff Robertson</a:t>
            </a:r>
            <a:r>
              <a:rPr lang="en-US" baseline="0" dirty="0">
                <a:ea typeface="ＭＳ Ｐゴシック" pitchFamily="34" charset="-128"/>
              </a:rPr>
              <a:t> and Gregory Stone</a:t>
            </a:r>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E3527087-30D7-4142-BE6D-919A412224ED}"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89573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41BDE-9E09-439F-81D1-97584C225D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BBBB1D9-9940-4AE2-89B4-BBD63116DF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819789-6641-4D40-AEE3-0AD6196E93F2}"/>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5" name="Footer Placeholder 4">
            <a:extLst>
              <a:ext uri="{FF2B5EF4-FFF2-40B4-BE49-F238E27FC236}">
                <a16:creationId xmlns:a16="http://schemas.microsoft.com/office/drawing/2014/main" id="{B8594A93-6836-47A2-8453-0A8070464F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AE56E-0463-4B1E-9BDB-CEFDDEFA4A3D}"/>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735338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CCF63-6BE4-4726-A3BA-9AAF08A00A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41E829-6AAD-4BD1-8601-52BBA082B7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DC323D-F77E-4B0C-B878-84E428946721}"/>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5" name="Footer Placeholder 4">
            <a:extLst>
              <a:ext uri="{FF2B5EF4-FFF2-40B4-BE49-F238E27FC236}">
                <a16:creationId xmlns:a16="http://schemas.microsoft.com/office/drawing/2014/main" id="{7DFAD795-D4FF-4427-8C6D-512BF44C0B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88D63A-DC23-47D3-A8DF-A53F96975092}"/>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2327737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7F743F-7742-43C0-8F11-602ECCBCF3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B37CA1-5671-4F37-9103-62C821427E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FCA2C-5AE0-420A-881D-E2948F3129E6}"/>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5" name="Footer Placeholder 4">
            <a:extLst>
              <a:ext uri="{FF2B5EF4-FFF2-40B4-BE49-F238E27FC236}">
                <a16:creationId xmlns:a16="http://schemas.microsoft.com/office/drawing/2014/main" id="{C4CB88C9-68D5-4299-A2F6-AB83C314B0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DC8C8-321F-4314-A05C-B9731A403B45}"/>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186921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F643E-50F6-48C4-909B-234344DFCA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4E028E-55EB-4BBC-94CF-A216D6B712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11CAD8-CB87-4F1A-8F77-960C8BD0A9E3}"/>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5" name="Footer Placeholder 4">
            <a:extLst>
              <a:ext uri="{FF2B5EF4-FFF2-40B4-BE49-F238E27FC236}">
                <a16:creationId xmlns:a16="http://schemas.microsoft.com/office/drawing/2014/main" id="{1ABC6E04-41BC-4221-9471-7BF602C26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EC058E-CDAE-40E1-9EE1-342BF85B24D3}"/>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567890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BBC5A-990A-4213-AD80-3E599A7457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D33938-E77A-4831-9966-163F61FA5E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C29299-B700-4092-A796-C968E1A77909}"/>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5" name="Footer Placeholder 4">
            <a:extLst>
              <a:ext uri="{FF2B5EF4-FFF2-40B4-BE49-F238E27FC236}">
                <a16:creationId xmlns:a16="http://schemas.microsoft.com/office/drawing/2014/main" id="{66EEB913-D900-45AC-8B6F-03819AD42F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3997BF-5E58-4174-9D85-77887CD3EBE0}"/>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1188673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F5512-59B5-4F6C-8BBE-CD2E3F2172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B44BC9-BDF6-4486-96E1-2EA3BA4260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570B5D-A443-4A57-BF6A-E7182B5B73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47CAA1-32C8-4179-A443-1EA0BF69984A}"/>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6" name="Footer Placeholder 5">
            <a:extLst>
              <a:ext uri="{FF2B5EF4-FFF2-40B4-BE49-F238E27FC236}">
                <a16:creationId xmlns:a16="http://schemas.microsoft.com/office/drawing/2014/main" id="{4FEFFF0D-1836-43EA-ADC1-163D7FAC9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3B3937-73D0-4866-A5F4-BF23B49AF699}"/>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1289261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852C3-3336-48CB-A294-95F095B656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3CD7CF-36BD-4607-A41C-F3E4F5562C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6B16A2-3546-4A2F-B5A8-3488ECC70E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1C59E1-259B-4F77-B01A-CAF64D7E89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767D2-A89F-443E-A33A-0FF8C83854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6E4A52-E723-40FE-BE81-B402CC2EED07}"/>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8" name="Footer Placeholder 7">
            <a:extLst>
              <a:ext uri="{FF2B5EF4-FFF2-40B4-BE49-F238E27FC236}">
                <a16:creationId xmlns:a16="http://schemas.microsoft.com/office/drawing/2014/main" id="{F436E93F-9D0B-4D15-8BE7-6D3C9D1AB8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0A7162-4F15-4807-BEA9-CE6677B26859}"/>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3720183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8C65C-6428-47A5-BD72-A4A42A11C8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2CC846-E57B-4753-BFC3-9F8167A3A474}"/>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4" name="Footer Placeholder 3">
            <a:extLst>
              <a:ext uri="{FF2B5EF4-FFF2-40B4-BE49-F238E27FC236}">
                <a16:creationId xmlns:a16="http://schemas.microsoft.com/office/drawing/2014/main" id="{1D2ABF0E-EEBF-4F63-AE60-747AEE7FDF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4DC496-673A-4A98-936E-01F1402135F6}"/>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2093564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1A40CA-5B3F-4968-AA0A-BF157F606F57}"/>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3" name="Footer Placeholder 2">
            <a:extLst>
              <a:ext uri="{FF2B5EF4-FFF2-40B4-BE49-F238E27FC236}">
                <a16:creationId xmlns:a16="http://schemas.microsoft.com/office/drawing/2014/main" id="{5A7E10C0-355E-4DB5-B70B-C04FBBB1C0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BBBA49-A206-45D2-BD3B-11ED7DB93307}"/>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125478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82898-56A8-42F9-8F96-207C03DB39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7F7E10-0CF1-4060-9D48-AFEB3CE217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B28DFD-6838-48EC-868A-9037FBDCA4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D01C14-C520-426D-B9CA-AD7FDF799BCC}"/>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6" name="Footer Placeholder 5">
            <a:extLst>
              <a:ext uri="{FF2B5EF4-FFF2-40B4-BE49-F238E27FC236}">
                <a16:creationId xmlns:a16="http://schemas.microsoft.com/office/drawing/2014/main" id="{D05051C2-8255-4CD0-A92B-010988733E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83182D-37AF-41D2-BB6E-BD7826234763}"/>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420263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2AFE7-410E-40FB-8527-8E4E3BD117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9087DE-E4F6-4B09-8B00-C6B242DFE4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BAE39E-705E-40A5-9738-330D43445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922D29-751F-45CF-BA6C-00AC015BCF88}"/>
              </a:ext>
            </a:extLst>
          </p:cNvPr>
          <p:cNvSpPr>
            <a:spLocks noGrp="1"/>
          </p:cNvSpPr>
          <p:nvPr>
            <p:ph type="dt" sz="half" idx="10"/>
          </p:nvPr>
        </p:nvSpPr>
        <p:spPr/>
        <p:txBody>
          <a:bodyPr/>
          <a:lstStyle/>
          <a:p>
            <a:fld id="{C22F5E4F-12EB-452D-B27C-36DEEDC1F531}" type="datetimeFigureOut">
              <a:rPr lang="en-US" smtClean="0"/>
              <a:t>3/17/2020</a:t>
            </a:fld>
            <a:endParaRPr lang="en-US"/>
          </a:p>
        </p:txBody>
      </p:sp>
      <p:sp>
        <p:nvSpPr>
          <p:cNvPr id="6" name="Footer Placeholder 5">
            <a:extLst>
              <a:ext uri="{FF2B5EF4-FFF2-40B4-BE49-F238E27FC236}">
                <a16:creationId xmlns:a16="http://schemas.microsoft.com/office/drawing/2014/main" id="{61380ACE-34A6-48E8-A8BB-D7BC56C98B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AA47FA-2826-4E4E-9D35-357D39AE42FF}"/>
              </a:ext>
            </a:extLst>
          </p:cNvPr>
          <p:cNvSpPr>
            <a:spLocks noGrp="1"/>
          </p:cNvSpPr>
          <p:nvPr>
            <p:ph type="sldNum" sz="quarter" idx="12"/>
          </p:nvPr>
        </p:nvSpPr>
        <p:spPr/>
        <p:txBody>
          <a:bodyPr/>
          <a:lstStyle/>
          <a:p>
            <a:fld id="{CBE01F7C-A899-4783-85A8-2F8FB06A1585}" type="slidenum">
              <a:rPr lang="en-US" smtClean="0"/>
              <a:t>‹#›</a:t>
            </a:fld>
            <a:endParaRPr lang="en-US"/>
          </a:p>
        </p:txBody>
      </p:sp>
    </p:spTree>
    <p:extLst>
      <p:ext uri="{BB962C8B-B14F-4D97-AF65-F5344CB8AC3E}">
        <p14:creationId xmlns:p14="http://schemas.microsoft.com/office/powerpoint/2010/main" val="1557155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97E345-5C3A-477B-AD7B-B78D9481CE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DD3C88-58DE-4C3B-9538-C31856B39B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C320BF-650F-4760-8B8E-1B7F22F5A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2F5E4F-12EB-452D-B27C-36DEEDC1F531}" type="datetimeFigureOut">
              <a:rPr lang="en-US" smtClean="0"/>
              <a:t>3/17/2020</a:t>
            </a:fld>
            <a:endParaRPr lang="en-US"/>
          </a:p>
        </p:txBody>
      </p:sp>
      <p:sp>
        <p:nvSpPr>
          <p:cNvPr id="5" name="Footer Placeholder 4">
            <a:extLst>
              <a:ext uri="{FF2B5EF4-FFF2-40B4-BE49-F238E27FC236}">
                <a16:creationId xmlns:a16="http://schemas.microsoft.com/office/drawing/2014/main" id="{508B3B47-E0B4-4ED5-AECF-BD57DD5C1B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DB7899-0778-4D1D-917D-E6E1745EAC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E01F7C-A899-4783-85A8-2F8FB06A1585}" type="slidenum">
              <a:rPr lang="en-US" smtClean="0"/>
              <a:t>‹#›</a:t>
            </a:fld>
            <a:endParaRPr lang="en-US"/>
          </a:p>
        </p:txBody>
      </p:sp>
    </p:spTree>
    <p:extLst>
      <p:ext uri="{BB962C8B-B14F-4D97-AF65-F5344CB8AC3E}">
        <p14:creationId xmlns:p14="http://schemas.microsoft.com/office/powerpoint/2010/main" val="4043838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67630" y="3228109"/>
            <a:ext cx="11731082" cy="2353984"/>
          </a:xfrm>
        </p:spPr>
        <p:txBody>
          <a:bodyPr>
            <a:normAutofit fontScale="90000"/>
          </a:bodyPr>
          <a:lstStyle/>
          <a:p>
            <a:pPr eaLnBrk="1" hangingPunct="1"/>
            <a:br>
              <a:rPr lang="en-US" sz="4400" b="1" dirty="0">
                <a:ea typeface="ＭＳ Ｐゴシック" pitchFamily="34" charset="-128"/>
              </a:rPr>
            </a:br>
            <a:r>
              <a:rPr lang="en-US" sz="4400" b="1" dirty="0">
                <a:ea typeface="ＭＳ Ｐゴシック" pitchFamily="34" charset="-128"/>
              </a:rPr>
              <a:t>REPORT ON THE CURRENT STATE OF INTEROPERABILITY IN THE NATION’S 911 SYSTEMS</a:t>
            </a:r>
            <a:br>
              <a:rPr lang="en-US" sz="4000" b="1" dirty="0">
                <a:ea typeface="ＭＳ Ｐゴシック" pitchFamily="34" charset="-128"/>
              </a:rPr>
            </a:br>
            <a:br>
              <a:rPr lang="en-US" sz="4000" b="1" dirty="0">
                <a:ea typeface="ＭＳ Ｐゴシック" pitchFamily="34" charset="-128"/>
              </a:rPr>
            </a:br>
            <a:r>
              <a:rPr lang="en-US" sz="2800" b="1" dirty="0">
                <a:ea typeface="ＭＳ Ｐゴシック" pitchFamily="34" charset="-128"/>
              </a:rPr>
              <a:t>Working Group 4: 911 Security Vulnerabilities During the IP Transition</a:t>
            </a:r>
            <a:br>
              <a:rPr lang="en-US" sz="4000" b="1" dirty="0">
                <a:ea typeface="ＭＳ Ｐゴシック" pitchFamily="34" charset="-128"/>
              </a:rPr>
            </a:br>
            <a:br>
              <a:rPr lang="en-US" sz="36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1260088" y="4832008"/>
            <a:ext cx="892365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defTabSz="457200" eaLnBrk="1" fontAlgn="base" hangingPunct="1">
              <a:spcBef>
                <a:spcPct val="0"/>
              </a:spcBef>
              <a:spcAft>
                <a:spcPct val="0"/>
              </a:spcAft>
            </a:pPr>
            <a:r>
              <a:rPr lang="en-US" dirty="0">
                <a:solidFill>
                  <a:prstClr val="black"/>
                </a:solidFill>
              </a:rPr>
              <a:t>March 17, 2020</a:t>
            </a:r>
          </a:p>
          <a:p>
            <a:pPr algn="ctr" defTabSz="457200" eaLnBrk="1" fontAlgn="base" hangingPunct="1">
              <a:spcBef>
                <a:spcPct val="0"/>
              </a:spcBef>
              <a:spcAft>
                <a:spcPct val="0"/>
              </a:spcAft>
            </a:pPr>
            <a:endParaRPr lang="en-US" dirty="0">
              <a:solidFill>
                <a:prstClr val="black"/>
              </a:solidFill>
              <a:latin typeface="Calibri" pitchFamily="34" charset="0"/>
            </a:endParaRPr>
          </a:p>
          <a:p>
            <a:pPr algn="ctr" defTabSz="457200" eaLnBrk="1" fontAlgn="base" hangingPunct="1">
              <a:spcBef>
                <a:spcPct val="0"/>
              </a:spcBef>
              <a:spcAft>
                <a:spcPct val="0"/>
              </a:spcAft>
            </a:pPr>
            <a:r>
              <a:rPr lang="en-US" dirty="0">
                <a:solidFill>
                  <a:prstClr val="black"/>
                </a:solidFill>
              </a:rPr>
              <a:t>WG4 Chair, Mary A. Boyd, Intrado Life &amp; Safety	</a:t>
            </a:r>
          </a:p>
          <a:p>
            <a:pPr algn="ctr" defTabSz="457200" eaLnBrk="1" fontAlgn="base" hangingPunct="1">
              <a:spcBef>
                <a:spcPct val="0"/>
              </a:spcBef>
              <a:spcAft>
                <a:spcPct val="0"/>
              </a:spcAft>
            </a:pPr>
            <a:endParaRPr lang="en-US" dirty="0">
              <a:solidFill>
                <a:prstClr val="black"/>
              </a:solidFill>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1639230" y="2966224"/>
            <a:ext cx="9943170" cy="3159940"/>
          </a:xfrm>
        </p:spPr>
        <p:txBody>
          <a:bodyPr/>
          <a:lstStyle/>
          <a:p>
            <a:pPr marL="0" indent="0" eaLnBrk="1" hangingPunct="1">
              <a:lnSpc>
                <a:spcPct val="90000"/>
              </a:lnSpc>
              <a:buNone/>
            </a:pPr>
            <a:r>
              <a:rPr lang="en-US" sz="3000" dirty="0">
                <a:ea typeface="ＭＳ Ｐゴシック" pitchFamily="34" charset="-128"/>
              </a:rPr>
              <a:t>SCOPE: </a:t>
            </a:r>
            <a:r>
              <a:rPr lang="en-US" sz="3000" dirty="0">
                <a:solidFill>
                  <a:srgbClr val="C00000"/>
                </a:solidFill>
                <a:ea typeface="ＭＳ Ｐゴシック" pitchFamily="34" charset="-128"/>
              </a:rPr>
              <a:t>		</a:t>
            </a:r>
            <a:r>
              <a:rPr lang="en-US" sz="3000" dirty="0">
                <a:ea typeface="ＭＳ Ｐゴシック" pitchFamily="34" charset="-128"/>
              </a:rPr>
              <a:t>	</a:t>
            </a:r>
          </a:p>
          <a:p>
            <a:pPr marL="0" indent="0" eaLnBrk="1" hangingPunct="1">
              <a:lnSpc>
                <a:spcPct val="90000"/>
              </a:lnSpc>
              <a:buNone/>
            </a:pPr>
            <a:r>
              <a:rPr lang="en-US" sz="2800" dirty="0"/>
              <a:t>The Working Group will survey the current state of       interoperability for the nation's 911 systems, including for legacy 911 networks, transitional 911 </a:t>
            </a:r>
            <a:br>
              <a:rPr lang="en-US" sz="2800" dirty="0"/>
            </a:br>
            <a:r>
              <a:rPr lang="en-US" sz="2800" dirty="0"/>
              <a:t>networks, and Next Generation 911 (NG911).</a:t>
            </a:r>
            <a:endParaRPr lang="en-US" sz="3000" dirty="0">
              <a:ea typeface="ＭＳ Ｐゴシック" pitchFamily="34" charset="-128"/>
            </a:endParaRPr>
          </a:p>
        </p:txBody>
      </p:sp>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6729FCF1-003C-4E1E-BDB8-D51394F52A88}" type="slidenum">
              <a:rPr lang="en-US">
                <a:solidFill>
                  <a:srgbClr val="898989"/>
                </a:solidFill>
                <a:latin typeface="Calibri" pitchFamily="34" charset="0"/>
              </a:rPr>
              <a:pPr defTabSz="457200" eaLnBrk="1" fontAlgn="base" hangingPunct="1">
                <a:spcBef>
                  <a:spcPct val="0"/>
                </a:spcBef>
                <a:spcAft>
                  <a:spcPct val="0"/>
                </a:spcAft>
              </a:pPr>
              <a:t>10</a:t>
            </a:fld>
            <a:endParaRPr lang="en-US" dirty="0">
              <a:solidFill>
                <a:srgbClr val="898989"/>
              </a:solidFill>
              <a:latin typeface="Calibri" pitchFamily="34" charset="0"/>
            </a:endParaRPr>
          </a:p>
        </p:txBody>
      </p:sp>
      <p:sp>
        <p:nvSpPr>
          <p:cNvPr id="7172" name="Title 1"/>
          <p:cNvSpPr>
            <a:spLocks/>
          </p:cNvSpPr>
          <p:nvPr/>
        </p:nvSpPr>
        <p:spPr bwMode="auto">
          <a:xfrm>
            <a:off x="312234" y="547000"/>
            <a:ext cx="11106615" cy="2419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457200" fontAlgn="base">
              <a:spcBef>
                <a:spcPct val="0"/>
              </a:spcBef>
              <a:spcAft>
                <a:spcPct val="0"/>
              </a:spcAft>
            </a:pPr>
            <a:endParaRPr lang="en-US" sz="4000" b="1" dirty="0">
              <a:ea typeface="ＭＳ Ｐゴシック" pitchFamily="34" charset="-128"/>
            </a:endParaRPr>
          </a:p>
          <a:p>
            <a:pPr algn="ctr" defTabSz="457200" fontAlgn="base">
              <a:spcBef>
                <a:spcPct val="0"/>
              </a:spcBef>
              <a:spcAft>
                <a:spcPct val="0"/>
              </a:spcAft>
            </a:pPr>
            <a:r>
              <a:rPr lang="en-US" sz="4000" b="1" dirty="0">
                <a:ea typeface="ＭＳ Ｐゴシック" pitchFamily="34" charset="-128"/>
              </a:rPr>
              <a:t>REPORT ON THE CURRENT STATE OF INTEROPERABILITY IN THE NATION’S 911 SYSTEMS</a:t>
            </a:r>
          </a:p>
          <a:p>
            <a:pPr algn="ctr" defTabSz="457200" fontAlgn="base">
              <a:spcBef>
                <a:spcPct val="0"/>
              </a:spcBef>
              <a:spcAft>
                <a:spcPct val="0"/>
              </a:spcAft>
            </a:pPr>
            <a:r>
              <a:rPr lang="en-US" sz="4000" b="1" dirty="0">
                <a:ea typeface="ＭＳ Ｐゴシック" pitchFamily="34" charset="-128"/>
              </a:rPr>
              <a:t>(Report 1)</a:t>
            </a:r>
          </a:p>
          <a:p>
            <a:pPr algn="ctr" defTabSz="457200" fontAlgn="base">
              <a:spcBef>
                <a:spcPct val="0"/>
              </a:spcBef>
              <a:spcAft>
                <a:spcPct val="0"/>
              </a:spcAft>
            </a:pPr>
            <a:endParaRPr lang="en-US" sz="4000" b="1" dirty="0">
              <a:ea typeface="ＭＳ Ｐゴシック" pitchFamily="34" charset="-128"/>
            </a:endParaRPr>
          </a:p>
          <a:p>
            <a:pPr algn="ctr" defTabSz="457200" fontAlgn="base">
              <a:spcBef>
                <a:spcPct val="0"/>
              </a:spcBef>
              <a:spcAft>
                <a:spcPct val="0"/>
              </a:spcAft>
            </a:pPr>
            <a:r>
              <a:rPr lang="en-US" sz="4000" b="1" dirty="0">
                <a:ea typeface="ＭＳ Ｐゴシック" pitchFamily="34" charset="-128"/>
              </a:rPr>
              <a:t>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9722" y="5556479"/>
            <a:ext cx="1722783" cy="1053199"/>
          </a:xfrm>
          <a:prstGeom prst="rect">
            <a:avLst/>
          </a:prstGeom>
        </p:spPr>
      </p:pic>
    </p:spTree>
    <p:extLst>
      <p:ext uri="{BB962C8B-B14F-4D97-AF65-F5344CB8AC3E}">
        <p14:creationId xmlns:p14="http://schemas.microsoft.com/office/powerpoint/2010/main" val="672134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6729FCF1-003C-4E1E-BDB8-D51394F52A88}" type="slidenum">
              <a:rPr lang="en-US">
                <a:solidFill>
                  <a:srgbClr val="898989"/>
                </a:solidFill>
                <a:latin typeface="Calibri" pitchFamily="34" charset="0"/>
              </a:rPr>
              <a:pPr defTabSz="457200" eaLnBrk="1" fontAlgn="base" hangingPunct="1">
                <a:spcBef>
                  <a:spcPct val="0"/>
                </a:spcBef>
                <a:spcAft>
                  <a:spcPct val="0"/>
                </a:spcAft>
              </a:pPr>
              <a:t>11</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1894987" y="1454047"/>
            <a:ext cx="8658161" cy="4761017"/>
          </a:xfrm>
        </p:spPr>
        <p:txBody>
          <a:bodyPr>
            <a:normAutofit fontScale="92500" lnSpcReduction="20000"/>
          </a:bodyPr>
          <a:lstStyle/>
          <a:p>
            <a:r>
              <a:rPr lang="en-US" sz="2400" dirty="0"/>
              <a:t>Includes an Executive Summary</a:t>
            </a:r>
          </a:p>
          <a:p>
            <a:r>
              <a:rPr lang="en-US" sz="2400" dirty="0"/>
              <a:t>Provides Historical Background</a:t>
            </a:r>
          </a:p>
          <a:p>
            <a:r>
              <a:rPr lang="en-US" sz="2400" dirty="0"/>
              <a:t>Includes analysis of Interoperability of Legacy, Transitional, and Next Generation 911 networks; </a:t>
            </a:r>
          </a:p>
          <a:p>
            <a:r>
              <a:rPr lang="en-US" sz="2400" dirty="0"/>
              <a:t>Includes an analysis of Interoperability from various sources;</a:t>
            </a:r>
          </a:p>
          <a:p>
            <a:pPr lvl="1"/>
            <a:r>
              <a:rPr lang="en-US" sz="1800" dirty="0"/>
              <a:t>Utilizes TFOPA defined Maturity Levels</a:t>
            </a:r>
          </a:p>
          <a:p>
            <a:pPr lvl="1"/>
            <a:r>
              <a:rPr lang="en-US" sz="1800" dirty="0"/>
              <a:t>Including select results from quantitative analysis</a:t>
            </a:r>
          </a:p>
          <a:p>
            <a:r>
              <a:rPr lang="en-US" sz="2400" dirty="0"/>
              <a:t>Provides progress toward NG9-1-1 and Ubiquitous Interoperability</a:t>
            </a:r>
          </a:p>
          <a:p>
            <a:r>
              <a:rPr lang="en-US" sz="2400" dirty="0"/>
              <a:t>Findings</a:t>
            </a:r>
          </a:p>
          <a:p>
            <a:r>
              <a:rPr lang="en-US" sz="2400" dirty="0"/>
              <a:t>Conclusions</a:t>
            </a:r>
          </a:p>
          <a:p>
            <a:pPr marL="0" indent="0" eaLnBrk="1" hangingPunct="1">
              <a:lnSpc>
                <a:spcPct val="90000"/>
              </a:lnSpc>
              <a:spcBef>
                <a:spcPts val="0"/>
              </a:spcBef>
              <a:spcAft>
                <a:spcPts val="600"/>
              </a:spcAft>
              <a:buNone/>
            </a:pPr>
            <a:r>
              <a:rPr lang="en-US" dirty="0">
                <a:ea typeface="ＭＳ Ｐゴシック" pitchFamily="34" charset="-128"/>
              </a:rPr>
              <a:t>		</a:t>
            </a:r>
            <a:endParaRPr lang="en-US" sz="2800"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1894987" y="311046"/>
            <a:ext cx="865816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r>
              <a:rPr lang="en-US" sz="4000" b="1" dirty="0">
                <a:latin typeface="Calibri" pitchFamily="34" charset="0"/>
                <a:ea typeface="ＭＳ Ｐゴシック" pitchFamily="34" charset="-128"/>
              </a:rPr>
              <a:t> Report 1: Report Structure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7322" y="5829751"/>
            <a:ext cx="1722783" cy="1053199"/>
          </a:xfrm>
          <a:prstGeom prst="rect">
            <a:avLst/>
          </a:prstGeom>
        </p:spPr>
      </p:pic>
    </p:spTree>
    <p:extLst>
      <p:ext uri="{BB962C8B-B14F-4D97-AF65-F5344CB8AC3E}">
        <p14:creationId xmlns:p14="http://schemas.microsoft.com/office/powerpoint/2010/main" val="1084344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6729FCF1-003C-4E1E-BDB8-D51394F52A88}" type="slidenum">
              <a:rPr lang="en-US">
                <a:solidFill>
                  <a:srgbClr val="898989"/>
                </a:solidFill>
                <a:latin typeface="Calibri" pitchFamily="34" charset="0"/>
              </a:rPr>
              <a:pPr defTabSz="457200" eaLnBrk="1" fontAlgn="base" hangingPunct="1">
                <a:spcBef>
                  <a:spcPct val="0"/>
                </a:spcBef>
                <a:spcAft>
                  <a:spcPct val="0"/>
                </a:spcAft>
              </a:pPr>
              <a:t>12</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1806475" y="1271484"/>
            <a:ext cx="8658161" cy="5267429"/>
          </a:xfrm>
        </p:spPr>
        <p:txBody>
          <a:bodyPr>
            <a:normAutofit fontScale="92500" lnSpcReduction="20000"/>
          </a:bodyPr>
          <a:lstStyle/>
          <a:p>
            <a:pPr marL="0" indent="0">
              <a:buNone/>
            </a:pPr>
            <a:r>
              <a:rPr lang="en-US" sz="2000" dirty="0"/>
              <a:t>This report provides the observations discerned through review of independent research based upon publications from various industry groups, including: </a:t>
            </a:r>
          </a:p>
          <a:p>
            <a:pPr lvl="0"/>
            <a:r>
              <a:rPr lang="en-US" sz="2000" b="1" i="1" dirty="0"/>
              <a:t>A National Plan for Migrating to IP-Enabled 9-1-1 Systems</a:t>
            </a:r>
            <a:r>
              <a:rPr lang="en-US" sz="2000" b="1" dirty="0"/>
              <a:t> </a:t>
            </a:r>
            <a:r>
              <a:rPr lang="en-US" sz="2000" dirty="0"/>
              <a:t>released in 2009 by the National E9-1-1 Implementation Coordination Office (now known as the National 911 Program)</a:t>
            </a:r>
          </a:p>
          <a:p>
            <a:pPr lvl="0"/>
            <a:r>
              <a:rPr lang="en-US" sz="2000" b="1" dirty="0"/>
              <a:t>The</a:t>
            </a:r>
            <a:r>
              <a:rPr lang="en-US" sz="2000" b="1" i="1" dirty="0"/>
              <a:t> Phase II Supplemental Report:  NG9-1-1 Readiness Scorecard</a:t>
            </a:r>
            <a:r>
              <a:rPr lang="en-US" sz="2000" dirty="0"/>
              <a:t>, released December 2, 2016 by FCC Task Force on Optimal Public Safety Answering Point Architecture (TFOPA)</a:t>
            </a:r>
          </a:p>
          <a:p>
            <a:pPr lvl="0"/>
            <a:r>
              <a:rPr lang="en-US" sz="2000" b="1" dirty="0"/>
              <a:t> The </a:t>
            </a:r>
            <a:r>
              <a:rPr lang="en-US" sz="2000" b="1" i="1" dirty="0"/>
              <a:t>National 911 Progress Report</a:t>
            </a:r>
            <a:r>
              <a:rPr lang="en-US" sz="2000" dirty="0"/>
              <a:t>, released November 2019 by the National 911 Program</a:t>
            </a:r>
          </a:p>
          <a:p>
            <a:pPr lvl="0"/>
            <a:r>
              <a:rPr lang="en-US" sz="2000" b="1" dirty="0"/>
              <a:t>The </a:t>
            </a:r>
            <a:r>
              <a:rPr lang="en-US" sz="2000" b="1" i="1" dirty="0"/>
              <a:t>2020 NASNA Interoperability Matrix</a:t>
            </a:r>
            <a:r>
              <a:rPr lang="en-US" sz="2000" dirty="0"/>
              <a:t>, released January 2020 by the National Association of State 9-1-1 Administrators (NASNA)  </a:t>
            </a:r>
          </a:p>
          <a:p>
            <a:r>
              <a:rPr lang="en-US" sz="2000" dirty="0"/>
              <a:t>Additional data from </a:t>
            </a:r>
            <a:r>
              <a:rPr lang="en-US" sz="2000" b="1" dirty="0"/>
              <a:t>several large Public Safety Answering Points </a:t>
            </a:r>
            <a:r>
              <a:rPr lang="en-US" sz="2000" dirty="0"/>
              <a:t>(PSAPs) provided by the Association of Public Safety Communications Officials (APCO)</a:t>
            </a:r>
          </a:p>
          <a:p>
            <a:pPr marL="0" indent="0" eaLnBrk="1" hangingPunct="1">
              <a:lnSpc>
                <a:spcPct val="90000"/>
              </a:lnSpc>
              <a:spcBef>
                <a:spcPts val="0"/>
              </a:spcBef>
              <a:spcAft>
                <a:spcPts val="600"/>
              </a:spcAft>
              <a:buNone/>
            </a:pPr>
            <a:r>
              <a:rPr lang="en-US" sz="3000" dirty="0">
                <a:ea typeface="ＭＳ Ｐゴシック" pitchFamily="34" charset="-128"/>
              </a:rPr>
              <a:t>		</a:t>
            </a:r>
            <a:endParaRPr lang="en-US" sz="2400"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1717965" y="311046"/>
            <a:ext cx="883518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r>
              <a:rPr lang="en-US" sz="4000" b="1" dirty="0">
                <a:latin typeface="Calibri" pitchFamily="34" charset="0"/>
                <a:ea typeface="ＭＳ Ｐゴシック" pitchFamily="34" charset="-128"/>
              </a:rPr>
              <a:t>Report 1: Overview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7965" y="5829751"/>
            <a:ext cx="1722783" cy="1053199"/>
          </a:xfrm>
          <a:prstGeom prst="rect">
            <a:avLst/>
          </a:prstGeom>
        </p:spPr>
      </p:pic>
    </p:spTree>
    <p:extLst>
      <p:ext uri="{BB962C8B-B14F-4D97-AF65-F5344CB8AC3E}">
        <p14:creationId xmlns:p14="http://schemas.microsoft.com/office/powerpoint/2010/main" val="1279068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6729FCF1-003C-4E1E-BDB8-D51394F52A88}" type="slidenum">
              <a:rPr lang="en-US">
                <a:solidFill>
                  <a:srgbClr val="898989"/>
                </a:solidFill>
                <a:latin typeface="Calibri" pitchFamily="34" charset="0"/>
              </a:rPr>
              <a:pPr defTabSz="457200" eaLnBrk="1" fontAlgn="base" hangingPunct="1">
                <a:spcBef>
                  <a:spcPct val="0"/>
                </a:spcBef>
                <a:spcAft>
                  <a:spcPct val="0"/>
                </a:spcAft>
              </a:pPr>
              <a:t>13</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925551" y="1454047"/>
            <a:ext cx="10292576" cy="4761017"/>
          </a:xfrm>
        </p:spPr>
        <p:txBody>
          <a:bodyPr>
            <a:normAutofit fontScale="92500" lnSpcReduction="20000"/>
          </a:bodyPr>
          <a:lstStyle/>
          <a:p>
            <a:pPr marL="0" indent="0">
              <a:buNone/>
            </a:pPr>
            <a:endParaRPr lang="en-US" sz="1400" b="1" i="1" dirty="0"/>
          </a:p>
          <a:p>
            <a:pPr marL="0" indent="0">
              <a:buNone/>
            </a:pPr>
            <a:r>
              <a:rPr lang="en-US" sz="1400" b="1" i="1" dirty="0"/>
              <a:t>Legacy State</a:t>
            </a:r>
            <a:endParaRPr lang="en-US" sz="1400" dirty="0"/>
          </a:p>
          <a:p>
            <a:pPr marL="0" indent="0">
              <a:buNone/>
            </a:pPr>
            <a:r>
              <a:rPr lang="en-US" sz="1400" i="1" dirty="0"/>
              <a:t> The Legacy stage is characterized as the point in time where 9-1-1 services are provided by the traditional incumbent local exchange carrier (ILEC) with circuit-switched infrastructure and Automatic Location Identification (ALI) circuits.</a:t>
            </a:r>
          </a:p>
          <a:p>
            <a:pPr marL="0" indent="0">
              <a:buNone/>
            </a:pPr>
            <a:endParaRPr lang="en-US" sz="1400" dirty="0"/>
          </a:p>
          <a:p>
            <a:pPr marL="0" indent="0">
              <a:buNone/>
            </a:pPr>
            <a:r>
              <a:rPr lang="en-US" sz="1400" b="1" i="1" dirty="0"/>
              <a:t>Foundational State</a:t>
            </a:r>
            <a:endParaRPr lang="en-US" sz="1400" dirty="0"/>
          </a:p>
          <a:p>
            <a:pPr marL="0" indent="0">
              <a:buNone/>
            </a:pPr>
            <a:r>
              <a:rPr lang="en-US" sz="1400" i="1" dirty="0"/>
              <a:t> As the name implies, the Foundational stage is where the groundwork and planning for NG91-1 implementation is initiated.  NG9-1-1 feasibility studies are performed, Geographic Information System (GIS) data preparation commences, and IP networks may be implemented.  NG9-1-1 systems are not yet operational and system procurement is either planned or underway</a:t>
            </a:r>
          </a:p>
          <a:p>
            <a:pPr marL="0" indent="0">
              <a:buNone/>
            </a:pPr>
            <a:endParaRPr lang="en-US" sz="1400" dirty="0"/>
          </a:p>
          <a:p>
            <a:pPr marL="0" indent="0">
              <a:buNone/>
            </a:pPr>
            <a:r>
              <a:rPr lang="en-US" sz="1400" b="1" i="1" dirty="0"/>
              <a:t>Transitional State</a:t>
            </a:r>
            <a:endParaRPr lang="en-US" sz="1400" dirty="0"/>
          </a:p>
          <a:p>
            <a:pPr marL="0" indent="0">
              <a:buNone/>
            </a:pPr>
            <a:r>
              <a:rPr lang="en-US" sz="1400" i="1" dirty="0"/>
              <a:t>The Transitional state is the point at which services have migrated partially from the legacy environment and the 9-1-1 services are enabled by an IP infrastructure.  The Emergency Services IP Network (ESInet) is in place and ESN routing is still being utilized.  This is the first state in which certain Next Generation Core Service elements may be implemented.  At this point, a governance model has been established.  Systems in this State are said to be NG9-1-1 Transitional.</a:t>
            </a:r>
            <a:endParaRPr lang="en-US" sz="1400" dirty="0"/>
          </a:p>
          <a:p>
            <a:pPr marL="0" indent="0" eaLnBrk="1" hangingPunct="1">
              <a:lnSpc>
                <a:spcPct val="90000"/>
              </a:lnSpc>
              <a:spcBef>
                <a:spcPts val="0"/>
              </a:spcBef>
              <a:spcAft>
                <a:spcPts val="600"/>
              </a:spcAft>
              <a:buNone/>
            </a:pPr>
            <a:r>
              <a:rPr lang="en-US" sz="3000" dirty="0">
                <a:ea typeface="ＭＳ Ｐゴシック" pitchFamily="34" charset="-128"/>
              </a:rPr>
              <a:t>	</a:t>
            </a:r>
            <a:endParaRPr lang="en-US" sz="2400"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973873" y="311047"/>
            <a:ext cx="1014389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r>
              <a:rPr lang="en-US" sz="4000" b="1" dirty="0">
                <a:latin typeface="Calibri" pitchFamily="34" charset="0"/>
                <a:ea typeface="ＭＳ Ｐゴシック" pitchFamily="34" charset="-128"/>
              </a:rPr>
              <a:t>Report 1:  Transition Paradigm: Use of TFOPA Maturity States for Interoperability Baseline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7965" y="5829751"/>
            <a:ext cx="1722783" cy="1053199"/>
          </a:xfrm>
          <a:prstGeom prst="rect">
            <a:avLst/>
          </a:prstGeom>
        </p:spPr>
      </p:pic>
    </p:spTree>
    <p:extLst>
      <p:ext uri="{BB962C8B-B14F-4D97-AF65-F5344CB8AC3E}">
        <p14:creationId xmlns:p14="http://schemas.microsoft.com/office/powerpoint/2010/main" val="212262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6729FCF1-003C-4E1E-BDB8-D51394F52A88}" type="slidenum">
              <a:rPr lang="en-US">
                <a:solidFill>
                  <a:srgbClr val="898989"/>
                </a:solidFill>
                <a:latin typeface="Calibri" pitchFamily="34" charset="0"/>
              </a:rPr>
              <a:pPr defTabSz="457200" eaLnBrk="1" fontAlgn="base" hangingPunct="1">
                <a:spcBef>
                  <a:spcPct val="0"/>
                </a:spcBef>
                <a:spcAft>
                  <a:spcPct val="0"/>
                </a:spcAft>
              </a:pPr>
              <a:t>14</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390293" y="1784194"/>
            <a:ext cx="11192107" cy="4667405"/>
          </a:xfrm>
        </p:spPr>
        <p:txBody>
          <a:bodyPr>
            <a:normAutofit fontScale="92500" lnSpcReduction="10000"/>
          </a:bodyPr>
          <a:lstStyle/>
          <a:p>
            <a:pPr marL="0" indent="0" eaLnBrk="1" hangingPunct="1">
              <a:lnSpc>
                <a:spcPct val="90000"/>
              </a:lnSpc>
              <a:buNone/>
            </a:pPr>
            <a:r>
              <a:rPr lang="en-US" sz="1600" b="1" i="1" dirty="0"/>
              <a:t>Intermediate State</a:t>
            </a:r>
            <a:endParaRPr lang="en-US" sz="1600" dirty="0"/>
          </a:p>
          <a:p>
            <a:pPr marL="0" indent="0">
              <a:buNone/>
            </a:pPr>
            <a:r>
              <a:rPr lang="en-US" sz="1400" i="1" dirty="0"/>
              <a:t>The Intermediate State is the state in which the 9-1-1 Authority has implemented and made operational all i3 Core functions within their control and all calls are routed per GIS boundaries and location information (i3 algorithms).  Additionally, an i3 PSAP multimedia call handling system (terminating ESRP) is implemented.  Infrastructure and applications are being refined to incorporate advanced call- and data-delivery interfaces.  Business and performance elements are maturing and are reviewed in regular intervals to optimize operations.  Governance agreements are in place and the model is functioning.  Systems in the Intermediate State are said to be NG9-1-1 Ready. </a:t>
            </a:r>
          </a:p>
          <a:p>
            <a:pPr marL="0" indent="0">
              <a:buNone/>
            </a:pPr>
            <a:endParaRPr lang="en-US" sz="1600" dirty="0"/>
          </a:p>
          <a:p>
            <a:pPr marL="0" indent="0">
              <a:buNone/>
            </a:pPr>
            <a:r>
              <a:rPr lang="en-US" sz="1400" b="1" i="1" dirty="0"/>
              <a:t>Jurisdictional End State</a:t>
            </a:r>
            <a:endParaRPr lang="en-US" sz="1400" dirty="0"/>
          </a:p>
          <a:p>
            <a:pPr marL="0" indent="0">
              <a:buNone/>
            </a:pPr>
            <a:r>
              <a:rPr lang="en-US" sz="1400" i="1" dirty="0"/>
              <a:t>The Jurisdictional End State is the state in which PSAPs are served by i3 standards-based systems and / or elements, from ingress through multimedia "call" handling.  Originating Service Providers are providing SIP interfaces and location information during call set-up time.  Within the jurisdiction, ESInets are interconnected providing interoperability which is supported by established agreements, policies and procedures.  Systems in the End State are NG9-1-1 Compliant.</a:t>
            </a:r>
          </a:p>
          <a:p>
            <a:pPr marL="0" indent="0">
              <a:buNone/>
            </a:pPr>
            <a:endParaRPr lang="en-US" sz="1400" i="1" dirty="0"/>
          </a:p>
          <a:p>
            <a:pPr marL="0" indent="0">
              <a:buNone/>
            </a:pPr>
            <a:r>
              <a:rPr lang="en-US" sz="1400" b="1" i="1" dirty="0"/>
              <a:t>National End State </a:t>
            </a:r>
            <a:endParaRPr lang="en-US" sz="1400" dirty="0"/>
          </a:p>
          <a:p>
            <a:pPr marL="0" indent="0">
              <a:buNone/>
            </a:pPr>
            <a:r>
              <a:rPr lang="en-US" sz="1400" i="1" dirty="0"/>
              <a:t>The National End State is the state in which PSAPs are served by i3 standards-based systems and/or elements, from ingress through multimedia "call" handling.  Nationally, </a:t>
            </a:r>
            <a:r>
              <a:rPr lang="en-US" sz="1400" i="1" dirty="0" err="1"/>
              <a:t>ESInets</a:t>
            </a:r>
            <a:r>
              <a:rPr lang="en-US" sz="1400" i="1" dirty="0"/>
              <a:t> are interconnected providing interoperability which is supported by established agreements, policies and procedures.  All systems in the End State are NG9-1-1 Compliant.</a:t>
            </a:r>
            <a:endParaRPr lang="en-US" sz="1400" dirty="0"/>
          </a:p>
          <a:p>
            <a:pPr marL="0" indent="0">
              <a:buNone/>
            </a:pPr>
            <a:endParaRPr lang="en-US" sz="1600" i="1" dirty="0"/>
          </a:p>
          <a:p>
            <a:pPr marL="0" indent="0">
              <a:buNone/>
            </a:pPr>
            <a:endParaRPr lang="en-US" sz="1600" dirty="0"/>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702527" y="568711"/>
            <a:ext cx="11192107" cy="1126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r>
              <a:rPr lang="en-US" sz="4000" b="1" dirty="0">
                <a:latin typeface="Calibri" pitchFamily="34" charset="0"/>
                <a:ea typeface="ＭＳ Ｐゴシック" pitchFamily="34" charset="-128"/>
              </a:rPr>
              <a:t>Report 1: Transition Paradigm: Use of TFOPA* Maturity States for Interoperability baseline (cont.)</a:t>
            </a:r>
          </a:p>
          <a:p>
            <a:pPr defTabSz="457200" fontAlgn="base">
              <a:spcBef>
                <a:spcPct val="0"/>
              </a:spcBef>
              <a:spcAft>
                <a:spcPct val="0"/>
              </a:spcAft>
            </a:pPr>
            <a:r>
              <a:rPr lang="en-US" sz="3200" b="1" dirty="0">
                <a:solidFill>
                  <a:srgbClr val="1F497D"/>
                </a:solidFill>
                <a:latin typeface="Calibri" pitchFamily="34" charset="0"/>
                <a:ea typeface="ＭＳ Ｐゴシック" pitchFamily="34" charset="-128"/>
              </a:rPr>
              <a:t>    </a:t>
            </a:r>
            <a:endParaRPr lang="en-US" sz="1400" b="1" dirty="0">
              <a:solidFill>
                <a:srgbClr val="1F497D"/>
              </a:solidFill>
              <a:latin typeface="Calibri" pitchFamily="34" charset="0"/>
              <a:ea typeface="ＭＳ Ｐゴシック" pitchFamily="34" charset="-128"/>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7965" y="5829751"/>
            <a:ext cx="1722783" cy="1053199"/>
          </a:xfrm>
          <a:prstGeom prst="rect">
            <a:avLst/>
          </a:prstGeom>
        </p:spPr>
      </p:pic>
      <p:sp>
        <p:nvSpPr>
          <p:cNvPr id="5" name="Footer Placeholder 4"/>
          <p:cNvSpPr>
            <a:spLocks noGrp="1"/>
          </p:cNvSpPr>
          <p:nvPr>
            <p:ph type="ftr" sz="quarter" idx="11"/>
          </p:nvPr>
        </p:nvSpPr>
        <p:spPr>
          <a:xfrm>
            <a:off x="4648200" y="6356351"/>
            <a:ext cx="4432300" cy="365125"/>
          </a:xfrm>
        </p:spPr>
        <p:txBody>
          <a:bodyPr/>
          <a:lstStyle/>
          <a:p>
            <a:pPr defTabSz="457200" fontAlgn="base">
              <a:spcBef>
                <a:spcPct val="0"/>
              </a:spcBef>
              <a:spcAft>
                <a:spcPct val="0"/>
              </a:spcAft>
              <a:defRPr/>
            </a:pPr>
            <a:r>
              <a:rPr lang="en-US"/>
              <a:t>* Incorporated from National 911 Cost Study, 911 Program Office</a:t>
            </a:r>
            <a:endParaRPr lang="en-US" dirty="0"/>
          </a:p>
        </p:txBody>
      </p:sp>
    </p:spTree>
    <p:extLst>
      <p:ext uri="{BB962C8B-B14F-4D97-AF65-F5344CB8AC3E}">
        <p14:creationId xmlns:p14="http://schemas.microsoft.com/office/powerpoint/2010/main" val="720614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6729FCF1-003C-4E1E-BDB8-D51394F52A88}" type="slidenum">
              <a:rPr lang="en-US">
                <a:solidFill>
                  <a:srgbClr val="898989"/>
                </a:solidFill>
                <a:latin typeface="Calibri" pitchFamily="34" charset="0"/>
              </a:rPr>
              <a:pPr defTabSz="457200" eaLnBrk="1" fontAlgn="base" hangingPunct="1">
                <a:spcBef>
                  <a:spcPct val="0"/>
                </a:spcBef>
                <a:spcAft>
                  <a:spcPct val="0"/>
                </a:spcAft>
              </a:pPr>
              <a:t>15</a:t>
            </a:fld>
            <a:endParaRPr lang="en-US" dirty="0">
              <a:solidFill>
                <a:srgbClr val="898989"/>
              </a:solidFill>
              <a:latin typeface="Calibri" pitchFamily="34" charset="0"/>
            </a:endParaRPr>
          </a:p>
        </p:txBody>
      </p:sp>
      <p:sp>
        <p:nvSpPr>
          <p:cNvPr id="7172" name="Title 1"/>
          <p:cNvSpPr>
            <a:spLocks/>
          </p:cNvSpPr>
          <p:nvPr/>
        </p:nvSpPr>
        <p:spPr bwMode="auto">
          <a:xfrm>
            <a:off x="936701" y="169759"/>
            <a:ext cx="1013645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r>
              <a:rPr lang="en-US" sz="4000" b="1" dirty="0">
                <a:latin typeface="Calibri" pitchFamily="34" charset="0"/>
                <a:ea typeface="ＭＳ Ｐゴシック" pitchFamily="34" charset="-128"/>
              </a:rPr>
              <a:t>Report 1:   Progress Towards Interoperability</a:t>
            </a:r>
            <a:r>
              <a:rPr lang="en-US" sz="3200" b="1" dirty="0">
                <a:solidFill>
                  <a:prstClr val="white">
                    <a:lumMod val="85000"/>
                  </a:prstClr>
                </a:solidFill>
                <a:latin typeface="Calibri" pitchFamily="34" charset="0"/>
                <a:ea typeface="ＭＳ Ｐゴシック" pitchFamily="34" charset="-128"/>
              </a:rPr>
              <a:t>*</a:t>
            </a:r>
            <a:endParaRPr lang="en-US" sz="1400" b="1" dirty="0">
              <a:solidFill>
                <a:prstClr val="white">
                  <a:lumMod val="85000"/>
                </a:prstClr>
              </a:solidFill>
              <a:latin typeface="Calibri" pitchFamily="34" charset="0"/>
              <a:ea typeface="ＭＳ Ｐゴシック" pitchFamily="34" charset="-128"/>
            </a:endParaRPr>
          </a:p>
          <a:p>
            <a:pPr defTabSz="457200" fontAlgn="base">
              <a:spcBef>
                <a:spcPct val="0"/>
              </a:spcBef>
              <a:spcAft>
                <a:spcPct val="0"/>
              </a:spcAft>
            </a:pPr>
            <a:r>
              <a:rPr lang="en-US" sz="3200" b="1" dirty="0">
                <a:solidFill>
                  <a:srgbClr val="1F497D"/>
                </a:solidFill>
                <a:latin typeface="Calibri" pitchFamily="34" charset="0"/>
                <a:ea typeface="ＭＳ Ｐゴシック" pitchFamily="34" charset="-128"/>
              </a:rPr>
              <a:t>    </a:t>
            </a:r>
            <a:endParaRPr lang="en-US" sz="1400" b="1" dirty="0">
              <a:solidFill>
                <a:srgbClr val="1F497D"/>
              </a:solidFill>
              <a:latin typeface="Calibri" pitchFamily="34" charset="0"/>
              <a:ea typeface="ＭＳ Ｐゴシック" pitchFamily="34" charset="-128"/>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7965" y="5829751"/>
            <a:ext cx="1722783" cy="1053199"/>
          </a:xfrm>
          <a:prstGeom prst="rect">
            <a:avLst/>
          </a:prstGeom>
        </p:spPr>
      </p:pic>
      <p:sp>
        <p:nvSpPr>
          <p:cNvPr id="5" name="Footer Placeholder 4"/>
          <p:cNvSpPr>
            <a:spLocks noGrp="1"/>
          </p:cNvSpPr>
          <p:nvPr>
            <p:ph type="ftr" sz="quarter" idx="11"/>
          </p:nvPr>
        </p:nvSpPr>
        <p:spPr>
          <a:xfrm>
            <a:off x="4648200" y="6356351"/>
            <a:ext cx="4432300" cy="365125"/>
          </a:xfrm>
        </p:spPr>
        <p:txBody>
          <a:bodyPr/>
          <a:lstStyle/>
          <a:p>
            <a:pPr defTabSz="457200" fontAlgn="base">
              <a:spcBef>
                <a:spcPct val="0"/>
              </a:spcBef>
              <a:spcAft>
                <a:spcPct val="0"/>
              </a:spcAft>
              <a:defRPr/>
            </a:pPr>
            <a:r>
              <a:rPr lang="en-US" dirty="0"/>
              <a:t>* National Association of State Nine One One Administrators (NASNA) </a:t>
            </a:r>
          </a:p>
        </p:txBody>
      </p:sp>
      <p:pic>
        <p:nvPicPr>
          <p:cNvPr id="7" name="image1.png" descr="Chart"/>
          <p:cNvPicPr>
            <a:picLocks noGrp="1"/>
          </p:cNvPicPr>
          <p:nvPr>
            <p:ph idx="4294967295"/>
          </p:nvPr>
        </p:nvPicPr>
        <p:blipFill>
          <a:blip r:embed="rId4"/>
          <a:srcRect/>
          <a:stretch>
            <a:fillRect/>
          </a:stretch>
        </p:blipFill>
        <p:spPr>
          <a:xfrm>
            <a:off x="1717964" y="952501"/>
            <a:ext cx="8327736" cy="5262563"/>
          </a:xfrm>
          <a:prstGeom prst="rect">
            <a:avLst/>
          </a:prstGeom>
          <a:ln/>
        </p:spPr>
      </p:pic>
    </p:spTree>
    <p:extLst>
      <p:ext uri="{BB962C8B-B14F-4D97-AF65-F5344CB8AC3E}">
        <p14:creationId xmlns:p14="http://schemas.microsoft.com/office/powerpoint/2010/main" val="96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6729FCF1-003C-4E1E-BDB8-D51394F52A88}" type="slidenum">
              <a:rPr lang="en-US">
                <a:solidFill>
                  <a:srgbClr val="898989"/>
                </a:solidFill>
                <a:latin typeface="Calibri" pitchFamily="34" charset="0"/>
              </a:rPr>
              <a:pPr defTabSz="457200" eaLnBrk="1" fontAlgn="base" hangingPunct="1">
                <a:spcBef>
                  <a:spcPct val="0"/>
                </a:spcBef>
                <a:spcAft>
                  <a:spcPct val="0"/>
                </a:spcAft>
              </a:pPr>
              <a:t>16</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1894987" y="1454047"/>
            <a:ext cx="8658161" cy="4761017"/>
          </a:xfrm>
        </p:spPr>
        <p:txBody>
          <a:bodyPr/>
          <a:lstStyle/>
          <a:p>
            <a:r>
              <a:rPr lang="en-US" sz="2000" dirty="0"/>
              <a:t>NASNA reported from responding </a:t>
            </a:r>
            <a:r>
              <a:rPr lang="en-US" sz="2000" b="1" dirty="0"/>
              <a:t>State 911 Program Offices </a:t>
            </a:r>
            <a:r>
              <a:rPr lang="en-US" sz="2000" dirty="0"/>
              <a:t>that </a:t>
            </a:r>
            <a:r>
              <a:rPr lang="en-US" sz="2000" b="1" dirty="0"/>
              <a:t>voice 9-1-1 was the highest level of interoperability among the PSAPs</a:t>
            </a:r>
            <a:r>
              <a:rPr lang="en-US" sz="2000" dirty="0"/>
              <a:t>.  However, the technologies used to manage the incident after initial receipt and through </a:t>
            </a:r>
            <a:r>
              <a:rPr lang="en-US" sz="2000" b="1" dirty="0"/>
              <a:t>dispatch of emergency response field personnel had a lower level of interoperability</a:t>
            </a:r>
            <a:r>
              <a:rPr lang="en-US" sz="2000" dirty="0"/>
              <a:t>.  The more advanced technologies used day to day by the general public such </a:t>
            </a:r>
            <a:r>
              <a:rPr lang="en-US" sz="2000" b="1" dirty="0"/>
              <a:t>as multi-media services had a very low level </a:t>
            </a:r>
            <a:r>
              <a:rPr lang="en-US" sz="2000" dirty="0"/>
              <a:t>of respondents indicating interoperability.</a:t>
            </a:r>
          </a:p>
          <a:p>
            <a:endParaRPr lang="en-US" sz="2000" dirty="0"/>
          </a:p>
          <a:p>
            <a:r>
              <a:rPr lang="en-US" sz="2000" dirty="0"/>
              <a:t>The key findings of the </a:t>
            </a:r>
            <a:r>
              <a:rPr lang="en-US" sz="2000" b="1" dirty="0"/>
              <a:t>November 2019 </a:t>
            </a:r>
            <a:r>
              <a:rPr lang="en-US" sz="2000" b="1" i="1" dirty="0"/>
              <a:t>National 911 Progress Report</a:t>
            </a:r>
            <a:r>
              <a:rPr lang="en-US" sz="2000" b="1" dirty="0"/>
              <a:t> </a:t>
            </a:r>
            <a:r>
              <a:rPr lang="en-US" sz="2000" dirty="0"/>
              <a:t>indicate that </a:t>
            </a:r>
            <a:r>
              <a:rPr lang="en-US" sz="2000" b="1" dirty="0"/>
              <a:t>39% of participants have awarded a statewide NG9-1-1 contract and 31% of PSAPs have implemented an ESInet.  </a:t>
            </a:r>
            <a:r>
              <a:rPr lang="en-US" sz="2000" dirty="0"/>
              <a:t>This result is a leading indicator in assessing the current state of 9-1-1 interoperability as the establishment of the ESInet IP network </a:t>
            </a:r>
            <a:r>
              <a:rPr lang="en-US" sz="2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1215483" y="311046"/>
            <a:ext cx="933766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r>
              <a:rPr lang="en-US" sz="4000" b="1" dirty="0">
                <a:latin typeface="Calibri" pitchFamily="34" charset="0"/>
                <a:ea typeface="ＭＳ Ｐゴシック" pitchFamily="34" charset="-128"/>
              </a:rPr>
              <a:t>Report 1:   Findings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7965" y="5829751"/>
            <a:ext cx="1722783" cy="1053199"/>
          </a:xfrm>
          <a:prstGeom prst="rect">
            <a:avLst/>
          </a:prstGeom>
        </p:spPr>
      </p:pic>
    </p:spTree>
    <p:extLst>
      <p:ext uri="{BB962C8B-B14F-4D97-AF65-F5344CB8AC3E}">
        <p14:creationId xmlns:p14="http://schemas.microsoft.com/office/powerpoint/2010/main" val="1238953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6729FCF1-003C-4E1E-BDB8-D51394F52A88}" type="slidenum">
              <a:rPr lang="en-US">
                <a:solidFill>
                  <a:srgbClr val="898989"/>
                </a:solidFill>
                <a:latin typeface="Calibri" pitchFamily="34" charset="0"/>
              </a:rPr>
              <a:pPr defTabSz="457200" eaLnBrk="1" fontAlgn="base" hangingPunct="1">
                <a:spcBef>
                  <a:spcPct val="0"/>
                </a:spcBef>
                <a:spcAft>
                  <a:spcPct val="0"/>
                </a:spcAft>
              </a:pPr>
              <a:t>17</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1894987" y="1454047"/>
            <a:ext cx="8658161" cy="4761017"/>
          </a:xfrm>
        </p:spPr>
        <p:txBody>
          <a:bodyPr/>
          <a:lstStyle/>
          <a:p>
            <a:pPr marL="0" indent="0" eaLnBrk="1" hangingPunct="1">
              <a:lnSpc>
                <a:spcPct val="90000"/>
              </a:lnSpc>
              <a:buNone/>
            </a:pPr>
            <a:r>
              <a:rPr lang="en-US" sz="2800" i="1" dirty="0"/>
              <a:t>It is important to note that while CSRIC VII is primarily focused on identifying cybersecurity threats and mitigation strategies to be employed by public safety during the transition to NG9-1-1, a key baseline to completing this activity is to ascertain the state of current 9-1-1 interoperability.  </a:t>
            </a:r>
            <a:r>
              <a:rPr lang="en-US" sz="2800" b="1" i="1" dirty="0"/>
              <a:t>The greater the state of current interoperability, the greater the immediate need for cybersecurity threat identification and mitigation technologies and strategies.</a:t>
            </a:r>
            <a:r>
              <a:rPr lang="en-US" sz="2800" b="1" dirty="0"/>
              <a:t> </a:t>
            </a:r>
            <a:r>
              <a:rPr lang="en-US" sz="2800" dirty="0">
                <a:ea typeface="ＭＳ Ｐゴシック" pitchFamily="34" charset="-128"/>
              </a:rPr>
              <a:t>	</a:t>
            </a:r>
          </a:p>
        </p:txBody>
      </p:sp>
      <p:sp>
        <p:nvSpPr>
          <p:cNvPr id="7172" name="Title 1"/>
          <p:cNvSpPr>
            <a:spLocks/>
          </p:cNvSpPr>
          <p:nvPr/>
        </p:nvSpPr>
        <p:spPr bwMode="auto">
          <a:xfrm>
            <a:off x="1524001" y="311046"/>
            <a:ext cx="902914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r>
              <a:rPr lang="en-US" sz="4000" b="1" dirty="0">
                <a:latin typeface="Calibri" pitchFamily="34" charset="0"/>
                <a:ea typeface="ＭＳ Ｐゴシック" pitchFamily="34" charset="-128"/>
              </a:rPr>
              <a:t>Report 1:   Findings (cont.)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7965" y="5829751"/>
            <a:ext cx="1722783" cy="1053199"/>
          </a:xfrm>
          <a:prstGeom prst="rect">
            <a:avLst/>
          </a:prstGeom>
        </p:spPr>
      </p:pic>
    </p:spTree>
    <p:extLst>
      <p:ext uri="{BB962C8B-B14F-4D97-AF65-F5344CB8AC3E}">
        <p14:creationId xmlns:p14="http://schemas.microsoft.com/office/powerpoint/2010/main" val="658223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6729FCF1-003C-4E1E-BDB8-D51394F52A88}" type="slidenum">
              <a:rPr lang="en-US">
                <a:solidFill>
                  <a:srgbClr val="898989"/>
                </a:solidFill>
                <a:latin typeface="Calibri" pitchFamily="34" charset="0"/>
              </a:rPr>
              <a:pPr defTabSz="457200" eaLnBrk="1" fontAlgn="base" hangingPunct="1">
                <a:spcBef>
                  <a:spcPct val="0"/>
                </a:spcBef>
                <a:spcAft>
                  <a:spcPct val="0"/>
                </a:spcAft>
              </a:pPr>
              <a:t>18</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1717965" y="1261391"/>
            <a:ext cx="8658161" cy="4761017"/>
          </a:xfrm>
        </p:spPr>
        <p:txBody>
          <a:bodyPr>
            <a:normAutofit lnSpcReduction="10000"/>
          </a:bodyPr>
          <a:lstStyle/>
          <a:p>
            <a:pPr marL="0" indent="0" eaLnBrk="1" hangingPunct="1">
              <a:lnSpc>
                <a:spcPct val="90000"/>
              </a:lnSpc>
              <a:spcBef>
                <a:spcPts val="0"/>
              </a:spcBef>
              <a:spcAft>
                <a:spcPts val="600"/>
              </a:spcAft>
              <a:buNone/>
            </a:pPr>
            <a:r>
              <a:rPr lang="en-US" sz="3000" dirty="0">
                <a:ea typeface="ＭＳ Ｐゴシック" pitchFamily="34" charset="-128"/>
              </a:rPr>
              <a:t>		</a:t>
            </a:r>
            <a:endParaRPr lang="en-US" sz="2400" dirty="0">
              <a:ea typeface="ＭＳ Ｐゴシック" pitchFamily="34" charset="-128"/>
            </a:endParaRPr>
          </a:p>
          <a:p>
            <a:pPr marL="0" indent="0" algn="just" eaLnBrk="1" hangingPunct="1">
              <a:lnSpc>
                <a:spcPct val="90000"/>
              </a:lnSpc>
              <a:buNone/>
            </a:pPr>
            <a:r>
              <a:rPr lang="en-US" sz="2800" dirty="0"/>
              <a:t>The United States needs to continue to move forward with the deployment of NG9-1-1, with a strong focus on achieving interoperability, as defined in the report, which includes industry standards-based solutions.  </a:t>
            </a:r>
          </a:p>
          <a:p>
            <a:pPr marL="0" indent="0" algn="just" eaLnBrk="1" hangingPunct="1">
              <a:lnSpc>
                <a:spcPct val="90000"/>
              </a:lnSpc>
              <a:buNone/>
            </a:pPr>
            <a:r>
              <a:rPr lang="en-US" sz="2800" dirty="0"/>
              <a:t>The quicker these solutions can be implemented and tested, the quicker the country will meet the goals of the Commission and experience the benefits of full-scale interoperability.  </a:t>
            </a: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1524001" y="311046"/>
            <a:ext cx="902914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r>
              <a:rPr lang="en-US" sz="4000" b="1" dirty="0">
                <a:latin typeface="Calibri" pitchFamily="34" charset="0"/>
                <a:ea typeface="ＭＳ Ｐゴシック" pitchFamily="34" charset="-128"/>
              </a:rPr>
              <a:t>Report 1:   Conclusions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7965" y="5829751"/>
            <a:ext cx="1722783" cy="1053199"/>
          </a:xfrm>
          <a:prstGeom prst="rect">
            <a:avLst/>
          </a:prstGeom>
        </p:spPr>
      </p:pic>
      <p:sp>
        <p:nvSpPr>
          <p:cNvPr id="2" name="TextBox 1"/>
          <p:cNvSpPr txBox="1"/>
          <p:nvPr/>
        </p:nvSpPr>
        <p:spPr>
          <a:xfrm>
            <a:off x="6286501" y="6515100"/>
            <a:ext cx="3967753" cy="369332"/>
          </a:xfrm>
          <a:prstGeom prst="rect">
            <a:avLst/>
          </a:prstGeom>
          <a:noFill/>
        </p:spPr>
        <p:txBody>
          <a:bodyPr wrap="none" rtlCol="0">
            <a:spAutoFit/>
          </a:bodyPr>
          <a:lstStyle/>
          <a:p>
            <a:pPr defTabSz="457200" fontAlgn="base">
              <a:spcBef>
                <a:spcPct val="0"/>
              </a:spcBef>
              <a:spcAft>
                <a:spcPct val="0"/>
              </a:spcAft>
            </a:pPr>
            <a:r>
              <a:rPr lang="en-US" dirty="0">
                <a:solidFill>
                  <a:srgbClr val="C0504D"/>
                </a:solidFill>
                <a:latin typeface="Arial" charset="0"/>
                <a:ea typeface="ＭＳ Ｐゴシック" pitchFamily="34" charset="-128"/>
              </a:rPr>
              <a:t>This concludes overview of Report 1.</a:t>
            </a:r>
          </a:p>
        </p:txBody>
      </p:sp>
    </p:spTree>
    <p:extLst>
      <p:ext uri="{BB962C8B-B14F-4D97-AF65-F5344CB8AC3E}">
        <p14:creationId xmlns:p14="http://schemas.microsoft.com/office/powerpoint/2010/main" val="457998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CA3676A8-325C-44AB-AA81-818FB89FA3D3}" type="slidenum">
              <a:rPr lang="en-US">
                <a:solidFill>
                  <a:srgbClr val="898989"/>
                </a:solidFill>
                <a:latin typeface="Calibri" pitchFamily="34" charset="0"/>
              </a:rPr>
              <a:pPr defTabSz="457200" eaLnBrk="1" fontAlgn="base" hangingPunct="1">
                <a:spcBef>
                  <a:spcPct val="0"/>
                </a:spcBef>
                <a:spcAft>
                  <a:spcPct val="0"/>
                </a:spcAft>
              </a:pPr>
              <a:t>19</a:t>
            </a:fld>
            <a:endParaRPr lang="en-US" dirty="0">
              <a:solidFill>
                <a:srgbClr val="898989"/>
              </a:solidFill>
              <a:latin typeface="Calibri" pitchFamily="34" charset="0"/>
            </a:endParaRPr>
          </a:p>
        </p:txBody>
      </p:sp>
      <p:sp>
        <p:nvSpPr>
          <p:cNvPr id="10243" name="Title 1"/>
          <p:cNvSpPr>
            <a:spLocks noGrp="1"/>
          </p:cNvSpPr>
          <p:nvPr>
            <p:ph type="title" idx="4294967295"/>
          </p:nvPr>
        </p:nvSpPr>
        <p:spPr>
          <a:xfrm>
            <a:off x="1981200" y="274639"/>
            <a:ext cx="8229600" cy="868363"/>
          </a:xfrm>
        </p:spPr>
        <p:txBody>
          <a:bodyPr/>
          <a:lstStyle/>
          <a:p>
            <a:pPr eaLnBrk="1" hangingPunct="1"/>
            <a:r>
              <a:rPr lang="en-US" sz="4000" b="1" dirty="0">
                <a:ea typeface="ＭＳ Ｐゴシック" pitchFamily="34" charset="-128"/>
              </a:rPr>
              <a:t>Working Group 4: Next Steps</a:t>
            </a:r>
          </a:p>
        </p:txBody>
      </p:sp>
      <p:sp>
        <p:nvSpPr>
          <p:cNvPr id="10244" name="Content Placeholder 2"/>
          <p:cNvSpPr>
            <a:spLocks noGrp="1"/>
          </p:cNvSpPr>
          <p:nvPr>
            <p:ph idx="4294967295"/>
          </p:nvPr>
        </p:nvSpPr>
        <p:spPr>
          <a:xfrm>
            <a:off x="602166" y="1405053"/>
            <a:ext cx="10980234" cy="4551247"/>
          </a:xfrm>
        </p:spPr>
        <p:txBody>
          <a:bodyPr>
            <a:normAutofit fontScale="70000" lnSpcReduction="20000"/>
          </a:bodyPr>
          <a:lstStyle/>
          <a:p>
            <a:pPr marL="231775" indent="-231775" eaLnBrk="1" hangingPunct="1">
              <a:lnSpc>
                <a:spcPct val="90000"/>
              </a:lnSpc>
              <a:spcBef>
                <a:spcPts val="600"/>
              </a:spcBef>
            </a:pPr>
            <a:r>
              <a:rPr lang="en-US" sz="2400" b="1" dirty="0">
                <a:ea typeface="ＭＳ Ｐゴシック" pitchFamily="34" charset="-128"/>
              </a:rPr>
              <a:t>Report 2 </a:t>
            </a:r>
            <a:r>
              <a:rPr lang="mr-IN" sz="2400" dirty="0">
                <a:ea typeface="ＭＳ Ｐゴシック" pitchFamily="34" charset="-128"/>
              </a:rPr>
              <a:t>–</a:t>
            </a:r>
            <a:r>
              <a:rPr lang="en-US" sz="2400" dirty="0">
                <a:ea typeface="ＭＳ Ｐゴシック" pitchFamily="34" charset="-128"/>
              </a:rPr>
              <a:t> Kickoff Held March 3</a:t>
            </a:r>
            <a:r>
              <a:rPr lang="en-US" sz="2400" baseline="30000" dirty="0">
                <a:ea typeface="ＭＳ Ｐゴシック" pitchFamily="34" charset="-128"/>
              </a:rPr>
              <a:t>rd</a:t>
            </a:r>
            <a:r>
              <a:rPr lang="en-US" sz="2400" dirty="0">
                <a:ea typeface="ＭＳ Ｐゴシック" pitchFamily="34" charset="-128"/>
              </a:rPr>
              <a:t>  to define report framework and content; with also a focus on Report 3 deliverables as they are related;</a:t>
            </a:r>
          </a:p>
          <a:p>
            <a:pPr marL="231775" indent="-231775" eaLnBrk="1" hangingPunct="1">
              <a:lnSpc>
                <a:spcPct val="90000"/>
              </a:lnSpc>
              <a:spcBef>
                <a:spcPts val="600"/>
              </a:spcBef>
            </a:pPr>
            <a:r>
              <a:rPr lang="en-US" sz="2400" dirty="0">
                <a:ea typeface="ＭＳ Ｐゴシック" pitchFamily="34" charset="-128"/>
              </a:rPr>
              <a:t>Establishment of </a:t>
            </a:r>
            <a:r>
              <a:rPr lang="en-US" sz="2400" b="1" dirty="0">
                <a:ea typeface="ＭＳ Ｐゴシック" pitchFamily="34" charset="-128"/>
              </a:rPr>
              <a:t>Project Plan</a:t>
            </a:r>
          </a:p>
          <a:p>
            <a:pPr marL="631825" lvl="1" indent="-231775" eaLnBrk="1" hangingPunct="1">
              <a:lnSpc>
                <a:spcPct val="90000"/>
              </a:lnSpc>
              <a:spcBef>
                <a:spcPts val="600"/>
              </a:spcBef>
            </a:pPr>
            <a:r>
              <a:rPr lang="en-US" sz="2400" dirty="0">
                <a:ea typeface="ＭＳ Ｐゴシック" pitchFamily="34" charset="-128"/>
              </a:rPr>
              <a:t>Framework</a:t>
            </a:r>
          </a:p>
          <a:p>
            <a:pPr marL="631825" lvl="1" indent="-231775" eaLnBrk="1" hangingPunct="1">
              <a:lnSpc>
                <a:spcPct val="90000"/>
              </a:lnSpc>
              <a:spcBef>
                <a:spcPts val="600"/>
              </a:spcBef>
            </a:pPr>
            <a:r>
              <a:rPr lang="en-US" sz="2400" dirty="0">
                <a:ea typeface="ＭＳ Ｐゴシック" pitchFamily="34" charset="-128"/>
              </a:rPr>
              <a:t>Bi-Weekly meetings </a:t>
            </a:r>
            <a:r>
              <a:rPr lang="mr-IN" sz="2400" dirty="0">
                <a:ea typeface="ＭＳ Ｐゴシック" pitchFamily="34" charset="-128"/>
              </a:rPr>
              <a:t>–</a:t>
            </a:r>
            <a:r>
              <a:rPr lang="en-US" sz="2400" dirty="0">
                <a:ea typeface="ＭＳ Ｐゴシック" pitchFamily="34" charset="-128"/>
              </a:rPr>
              <a:t> Conference Calls</a:t>
            </a:r>
          </a:p>
          <a:p>
            <a:pPr marL="631825" lvl="1" indent="-231775" eaLnBrk="1" hangingPunct="1">
              <a:lnSpc>
                <a:spcPct val="90000"/>
              </a:lnSpc>
              <a:spcBef>
                <a:spcPts val="600"/>
              </a:spcBef>
            </a:pPr>
            <a:r>
              <a:rPr lang="en-US" sz="2400" dirty="0">
                <a:ea typeface="ＭＳ Ｐゴシック" pitchFamily="34" charset="-128"/>
              </a:rPr>
              <a:t>Timeline</a:t>
            </a:r>
          </a:p>
          <a:p>
            <a:pPr marL="231775" indent="-231775" eaLnBrk="1" hangingPunct="1">
              <a:lnSpc>
                <a:spcPct val="90000"/>
              </a:lnSpc>
              <a:spcBef>
                <a:spcPts val="600"/>
              </a:spcBef>
            </a:pPr>
            <a:r>
              <a:rPr lang="en-US" sz="2400" b="1" dirty="0">
                <a:ea typeface="ＭＳ Ｐゴシック" pitchFamily="34" charset="-128"/>
              </a:rPr>
              <a:t>Report Deadline</a:t>
            </a:r>
            <a:r>
              <a:rPr lang="en-US" sz="2400" dirty="0">
                <a:ea typeface="ＭＳ Ｐゴシック" pitchFamily="34" charset="-128"/>
              </a:rPr>
              <a:t>: September, 2020</a:t>
            </a:r>
          </a:p>
          <a:p>
            <a:pPr marL="231775" indent="-231775" eaLnBrk="1" hangingPunct="1">
              <a:lnSpc>
                <a:spcPct val="90000"/>
              </a:lnSpc>
              <a:spcBef>
                <a:spcPts val="0"/>
              </a:spcBef>
              <a:spcAft>
                <a:spcPts val="600"/>
              </a:spcAft>
            </a:pPr>
            <a:r>
              <a:rPr lang="en-US" sz="2400" dirty="0">
                <a:ea typeface="ＭＳ Ｐゴシック" pitchFamily="34" charset="-128"/>
              </a:rPr>
              <a:t>Document Library: ATIS Workspace (AWS)</a:t>
            </a:r>
          </a:p>
          <a:p>
            <a:pPr marL="857250" lvl="1" indent="-4572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AWS is used as a primary tool for management of the Working Group attendance, duties and updates.</a:t>
            </a:r>
          </a:p>
          <a:p>
            <a:pPr marL="231775" indent="-231775" eaLnBrk="1" hangingPunct="1">
              <a:lnSpc>
                <a:spcPct val="90000"/>
              </a:lnSpc>
              <a:spcBef>
                <a:spcPts val="600"/>
              </a:spcBef>
            </a:pPr>
            <a:endParaRPr lang="en-US" sz="3000" dirty="0">
              <a:ea typeface="ＭＳ Ｐゴシック" pitchFamily="34" charset="-128"/>
            </a:endParaRPr>
          </a:p>
          <a:p>
            <a:pPr marL="631825" lvl="1" indent="-231775" eaLnBrk="1" hangingPunct="1">
              <a:lnSpc>
                <a:spcPct val="90000"/>
              </a:lnSpc>
              <a:spcBef>
                <a:spcPts val="600"/>
              </a:spcBef>
            </a:pPr>
            <a:endParaRPr lang="en-US" sz="2600" dirty="0">
              <a:ea typeface="ＭＳ Ｐゴシック" pitchFamily="34" charset="-128"/>
            </a:endParaRPr>
          </a:p>
          <a:p>
            <a:pPr marL="631825" lvl="1" indent="-231775" eaLnBrk="1" hangingPunct="1">
              <a:lnSpc>
                <a:spcPct val="90000"/>
              </a:lnSpc>
              <a:spcBef>
                <a:spcPts val="600"/>
              </a:spcBef>
            </a:pPr>
            <a:endParaRPr lang="en-US" sz="2600" dirty="0">
              <a:ea typeface="ＭＳ Ｐゴシック" pitchFamily="34" charset="-128"/>
            </a:endParaRPr>
          </a:p>
          <a:p>
            <a:pPr marL="231775" indent="-231775" eaLnBrk="1" hangingPunct="1">
              <a:lnSpc>
                <a:spcPct val="90000"/>
              </a:lnSpc>
              <a:buNone/>
            </a:pPr>
            <a:endParaRPr lang="en-US" sz="3000"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DD5A3E25-0842-43EE-901B-BA590748A92E}" type="slidenum">
              <a:rPr lang="en-US">
                <a:solidFill>
                  <a:srgbClr val="898989"/>
                </a:solidFill>
                <a:latin typeface="Calibri" pitchFamily="34" charset="0"/>
              </a:rPr>
              <a:pPr defTabSz="457200" eaLnBrk="1" fontAlgn="base" hangingPunct="1">
                <a:spcBef>
                  <a:spcPct val="0"/>
                </a:spcBef>
                <a:spcAft>
                  <a:spcPct val="0"/>
                </a:spcAft>
              </a:pPr>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4</a:t>
            </a:r>
            <a:r>
              <a:rPr lang="en-US" sz="4000" b="1" dirty="0">
                <a:ea typeface="ＭＳ Ｐゴシック" pitchFamily="34" charset="-128"/>
              </a:rPr>
              <a:t>: Backgro</a:t>
            </a:r>
            <a:r>
              <a:rPr lang="en-US" b="1" dirty="0">
                <a:ea typeface="ＭＳ Ｐゴシック" pitchFamily="34" charset="-128"/>
              </a:rPr>
              <a:t>und</a:t>
            </a:r>
          </a:p>
        </p:txBody>
      </p:sp>
      <p:sp>
        <p:nvSpPr>
          <p:cNvPr id="3076" name="Content Placeholder 2"/>
          <p:cNvSpPr>
            <a:spLocks noGrp="1"/>
          </p:cNvSpPr>
          <p:nvPr>
            <p:ph idx="1"/>
          </p:nvPr>
        </p:nvSpPr>
        <p:spPr>
          <a:xfrm>
            <a:off x="2116111" y="1052514"/>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200" b="1" u="sng" dirty="0">
                <a:ea typeface="ＭＳ Ｐゴシック" pitchFamily="34" charset="-128"/>
              </a:rPr>
              <a:t>Working Group Description: </a:t>
            </a:r>
          </a:p>
          <a:p>
            <a:pPr marL="0" indent="0" eaLnBrk="1" hangingPunct="1">
              <a:spcBef>
                <a:spcPts val="600"/>
              </a:spcBef>
              <a:buNone/>
            </a:pPr>
            <a:endParaRPr lang="en-US" sz="2200" b="1" dirty="0">
              <a:ea typeface="ＭＳ Ｐゴシック" pitchFamily="34" charset="-128"/>
            </a:endParaRPr>
          </a:p>
          <a:p>
            <a:pPr marL="0" indent="0" algn="just">
              <a:buNone/>
            </a:pPr>
            <a:r>
              <a:rPr lang="en-US" sz="2400" dirty="0"/>
              <a:t>The transition from legacy to IP-based networks, may result in hybrid system settings that commingle legacy and IP network elements.  While in this hybrid state, the 911 systems operate at higher risk.  For example, security functions (like data encryption) to protect data traversing through the IP-based networks do not function or are unavailable as the data travels through legacy network elements. </a:t>
            </a:r>
          </a:p>
          <a:p>
            <a:pPr marL="0" indent="0" algn="just">
              <a:buNone/>
            </a:pPr>
            <a:endParaRPr lang="en-US" sz="2000" dirty="0"/>
          </a:p>
          <a:p>
            <a:pPr marL="0" indent="0" algn="just">
              <a:buNone/>
            </a:pPr>
            <a:endParaRPr lang="en-US" sz="22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380" y="5635627"/>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DD5A3E25-0842-43EE-901B-BA590748A92E}" type="slidenum">
              <a:rPr lang="en-US">
                <a:solidFill>
                  <a:srgbClr val="898989"/>
                </a:solidFill>
                <a:latin typeface="Calibri" pitchFamily="34" charset="0"/>
              </a:rPr>
              <a:pPr defTabSz="457200" eaLnBrk="1" fontAlgn="base" hangingPunct="1">
                <a:spcBef>
                  <a:spcPct val="0"/>
                </a:spcBef>
                <a:spcAft>
                  <a:spcPct val="0"/>
                </a:spcAft>
              </a:pPr>
              <a:t>3</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4: </a:t>
            </a:r>
            <a:r>
              <a:rPr lang="en-US" sz="4000" b="1" dirty="0">
                <a:ea typeface="ＭＳ Ｐゴシック" pitchFamily="34" charset="-128"/>
              </a:rPr>
              <a:t> Objectives</a:t>
            </a:r>
          </a:p>
        </p:txBody>
      </p:sp>
      <p:sp>
        <p:nvSpPr>
          <p:cNvPr id="3076" name="Content Placeholder 2"/>
          <p:cNvSpPr>
            <a:spLocks noGrp="1"/>
          </p:cNvSpPr>
          <p:nvPr>
            <p:ph idx="1"/>
          </p:nvPr>
        </p:nvSpPr>
        <p:spPr>
          <a:xfrm>
            <a:off x="2086131" y="1781176"/>
            <a:ext cx="8229600" cy="4899025"/>
          </a:xfrm>
        </p:spPr>
        <p:txBody>
          <a:bodyPr/>
          <a:lstStyle/>
          <a:p>
            <a:pPr marL="0" indent="0" algn="just">
              <a:buNone/>
            </a:pPr>
            <a:r>
              <a:rPr lang="en-US" sz="2800" dirty="0"/>
              <a:t>The FCC directs CSRIC VII to identify security risks in legacy 911 networks, transitional 911 networks, and NG911 networks and recommend best practices to mitigate risks in these three areas.  </a:t>
            </a:r>
          </a:p>
          <a:p>
            <a:pPr marL="0" indent="0" algn="just">
              <a:buNone/>
            </a:pPr>
            <a:endParaRPr lang="en-US" sz="2800" dirty="0"/>
          </a:p>
          <a:p>
            <a:pPr marL="0" indent="0" algn="just">
              <a:buNone/>
            </a:pPr>
            <a:r>
              <a:rPr lang="en-US" sz="2800" dirty="0"/>
              <a:t>In addition, CSRIC VII will place the vulnerabilities on a scale that accounts for both risk level and remediation expense. </a:t>
            </a:r>
          </a:p>
          <a:p>
            <a:pPr marL="0" indent="0" algn="just">
              <a:buNone/>
            </a:pPr>
            <a:endParaRPr lang="en-US" sz="28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4984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DD5A3E25-0842-43EE-901B-BA590748A92E}" type="slidenum">
              <a:rPr lang="en-US">
                <a:solidFill>
                  <a:srgbClr val="898989"/>
                </a:solidFill>
                <a:latin typeface="Calibri" pitchFamily="34" charset="0"/>
              </a:rPr>
              <a:pPr defTabSz="457200" eaLnBrk="1" fontAlgn="base" hangingPunct="1">
                <a:spcBef>
                  <a:spcPct val="0"/>
                </a:spcBef>
                <a:spcAft>
                  <a:spcPct val="0"/>
                </a:spcAft>
              </a:pPr>
              <a:t>4</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4: </a:t>
            </a:r>
            <a:r>
              <a:rPr lang="en-US" sz="4000" b="1" dirty="0">
                <a:ea typeface="ＭＳ Ｐゴシック" pitchFamily="34" charset="-128"/>
              </a:rPr>
              <a:t> Objectives (</a:t>
            </a:r>
            <a:r>
              <a:rPr lang="en-US" sz="3600" b="1" dirty="0">
                <a:ea typeface="ＭＳ Ｐゴシック" pitchFamily="34" charset="-128"/>
              </a:rPr>
              <a:t>Cont.</a:t>
            </a:r>
            <a:r>
              <a:rPr lang="en-US" sz="4000" b="1" dirty="0">
                <a:ea typeface="ＭＳ Ｐゴシック" pitchFamily="34" charset="-128"/>
              </a:rPr>
              <a:t>) </a:t>
            </a:r>
          </a:p>
        </p:txBody>
      </p:sp>
      <p:sp>
        <p:nvSpPr>
          <p:cNvPr id="3076" name="Content Placeholder 2"/>
          <p:cNvSpPr>
            <a:spLocks noGrp="1"/>
          </p:cNvSpPr>
          <p:nvPr>
            <p:ph idx="1"/>
          </p:nvPr>
        </p:nvSpPr>
        <p:spPr>
          <a:xfrm>
            <a:off x="791738" y="1795346"/>
            <a:ext cx="10660564" cy="4884855"/>
          </a:xfrm>
        </p:spPr>
        <p:txBody>
          <a:bodyPr/>
          <a:lstStyle/>
          <a:p>
            <a:pPr marL="0" indent="0">
              <a:buNone/>
            </a:pPr>
            <a:r>
              <a:rPr lang="en-US" sz="2000" b="1" u="sng" dirty="0"/>
              <a:t>Additional Deliverable:</a:t>
            </a:r>
          </a:p>
          <a:p>
            <a:pPr marL="0" indent="0">
              <a:buNone/>
            </a:pPr>
            <a:r>
              <a:rPr lang="en-US" sz="2800" dirty="0"/>
              <a:t>The FCC directs CSRIC VII to </a:t>
            </a:r>
            <a:r>
              <a:rPr lang="en-US" sz="2800" b="1" dirty="0"/>
              <a:t>survey the current state of interoperability</a:t>
            </a:r>
            <a:r>
              <a:rPr lang="en-US" sz="2800" dirty="0"/>
              <a:t> for the nation's 911 systems, including for legacy 911 networks including for legacy 911 networks, transitional 911 </a:t>
            </a:r>
            <a:br>
              <a:rPr lang="en-US" sz="2800" dirty="0"/>
            </a:br>
            <a:r>
              <a:rPr lang="en-US" sz="2800" dirty="0"/>
              <a:t>networks, and Next Generation 911 (NG911).    </a:t>
            </a:r>
          </a:p>
          <a:p>
            <a:pPr marL="0" indent="0">
              <a:buNone/>
            </a:pPr>
            <a:endParaRPr lang="en-US" sz="2000" dirty="0"/>
          </a:p>
          <a:p>
            <a:pPr marL="0" indent="0">
              <a:buNone/>
            </a:pPr>
            <a:r>
              <a:rPr lang="en-US" sz="1600" dirty="0"/>
              <a:t>Note:  For purposes of this Working  Group, interoperability describes the capability of a Public Safety Answering Point (PSAP) to process and share 911 requests for emergency assistance and related data with other PSAPs and with emergency  response providers, regardless of jurisdiction,  equipment, device, software, service provider, or other relevant factors, and without the need for proprietary interfaces.</a:t>
            </a:r>
            <a:br>
              <a:rPr lang="en-US" sz="1600" dirty="0"/>
            </a:br>
            <a:endParaRPr lang="en-US" sz="16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16569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DD5A3E25-0842-43EE-901B-BA590748A92E}" type="slidenum">
              <a:rPr lang="en-US">
                <a:solidFill>
                  <a:srgbClr val="898989"/>
                </a:solidFill>
                <a:latin typeface="Calibri" pitchFamily="34" charset="0"/>
              </a:rPr>
              <a:pPr defTabSz="457200" eaLnBrk="1" fontAlgn="base" hangingPunct="1">
                <a:spcBef>
                  <a:spcPct val="0"/>
                </a:spcBef>
                <a:spcAft>
                  <a:spcPct val="0"/>
                </a:spcAft>
              </a:pPr>
              <a:t>5</a:t>
            </a:fld>
            <a:endParaRPr lang="en-US" dirty="0">
              <a:solidFill>
                <a:srgbClr val="898989"/>
              </a:solidFill>
              <a:latin typeface="Calibri" pitchFamily="34" charset="0"/>
            </a:endParaRPr>
          </a:p>
        </p:txBody>
      </p:sp>
      <p:sp>
        <p:nvSpPr>
          <p:cNvPr id="3075" name="Title 1"/>
          <p:cNvSpPr>
            <a:spLocks noGrp="1"/>
          </p:cNvSpPr>
          <p:nvPr>
            <p:ph type="title"/>
          </p:nvPr>
        </p:nvSpPr>
        <p:spPr>
          <a:xfrm>
            <a:off x="609600" y="274637"/>
            <a:ext cx="10972800" cy="2022513"/>
          </a:xfrm>
        </p:spPr>
        <p:txBody>
          <a:bodyPr/>
          <a:lstStyle/>
          <a:p>
            <a:pPr eaLnBrk="1" hangingPunct="1"/>
            <a:r>
              <a:rPr lang="en-US" sz="4000" b="1" dirty="0">
                <a:ea typeface="ＭＳ Ｐゴシック" pitchFamily="34" charset="-128"/>
              </a:rPr>
              <a:t>WG 4 Deliverables: Report 1</a:t>
            </a:r>
            <a:br>
              <a:rPr lang="en-US" sz="4000" b="1" dirty="0">
                <a:ea typeface="ＭＳ Ｐゴシック" pitchFamily="34" charset="-128"/>
              </a:rPr>
            </a:br>
            <a:r>
              <a:rPr lang="en-US" sz="4000" b="1" dirty="0">
                <a:ea typeface="ＭＳ Ｐゴシック" pitchFamily="34" charset="-128"/>
              </a:rPr>
              <a:t>911 Security Vulnerabilities During the IP Transition</a:t>
            </a:r>
          </a:p>
        </p:txBody>
      </p:sp>
      <p:sp>
        <p:nvSpPr>
          <p:cNvPr id="3076" name="Content Placeholder 2"/>
          <p:cNvSpPr>
            <a:spLocks noGrp="1"/>
          </p:cNvSpPr>
          <p:nvPr>
            <p:ph idx="1"/>
          </p:nvPr>
        </p:nvSpPr>
        <p:spPr>
          <a:xfrm>
            <a:off x="1981200" y="2598234"/>
            <a:ext cx="8229600" cy="2988179"/>
          </a:xfrm>
        </p:spPr>
        <p:txBody>
          <a:bodyPr/>
          <a:lstStyle/>
          <a:p>
            <a:pPr marL="0" indent="0">
              <a:spcBef>
                <a:spcPts val="600"/>
              </a:spcBef>
              <a:buNone/>
            </a:pPr>
            <a:r>
              <a:rPr lang="en-US" sz="2000" dirty="0"/>
              <a:t>The Working Group surveyed the current state of interoperability for the nation's 911 systems, including for legacy 911 networks, transitional 911 </a:t>
            </a:r>
            <a:br>
              <a:rPr lang="en-US" sz="2000" dirty="0"/>
            </a:br>
            <a:r>
              <a:rPr lang="en-US" sz="2000" dirty="0"/>
              <a:t>networks, and Next Generation 911 (NG911); and,</a:t>
            </a:r>
          </a:p>
          <a:p>
            <a:pPr marL="0" indent="0">
              <a:spcBef>
                <a:spcPts val="600"/>
              </a:spcBef>
              <a:buNone/>
            </a:pPr>
            <a:endParaRPr lang="en-US" sz="2000" dirty="0"/>
          </a:p>
          <a:p>
            <a:pPr lvl="1">
              <a:spcBef>
                <a:spcPts val="600"/>
              </a:spcBef>
              <a:buFont typeface="Wingdings" panose="05000000000000000000" pitchFamily="2" charset="2"/>
              <a:buChar char="q"/>
            </a:pPr>
            <a:r>
              <a:rPr lang="en-US" sz="1600" dirty="0"/>
              <a:t>Remained mindful and compliant of federal rules governing “surveying of information”;</a:t>
            </a:r>
          </a:p>
          <a:p>
            <a:pPr lvl="1">
              <a:spcBef>
                <a:spcPts val="600"/>
              </a:spcBef>
              <a:buFont typeface="Wingdings" panose="05000000000000000000" pitchFamily="2" charset="2"/>
              <a:buChar char="q"/>
            </a:pPr>
            <a:r>
              <a:rPr lang="en-US" sz="1600" dirty="0"/>
              <a:t>Identified and reviewed existing 911 reports on the current states of interoperability as data sources; and,</a:t>
            </a:r>
          </a:p>
          <a:p>
            <a:pPr lvl="1">
              <a:spcBef>
                <a:spcPts val="600"/>
              </a:spcBef>
              <a:buFont typeface="Wingdings" panose="05000000000000000000" pitchFamily="2" charset="2"/>
              <a:buChar char="q"/>
            </a:pPr>
            <a:r>
              <a:rPr lang="en-US" sz="1600" dirty="0"/>
              <a:t>Identified public safety associations and local 911 Program Offices as additional data sources for completion of the deliverables for the report.  </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44259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DD5A3E25-0842-43EE-901B-BA590748A92E}" type="slidenum">
              <a:rPr lang="en-US">
                <a:solidFill>
                  <a:srgbClr val="898989"/>
                </a:solidFill>
                <a:latin typeface="Calibri" pitchFamily="34" charset="0"/>
              </a:rPr>
              <a:pPr defTabSz="457200" eaLnBrk="1" fontAlgn="base" hangingPunct="1">
                <a:spcBef>
                  <a:spcPct val="0"/>
                </a:spcBef>
                <a:spcAft>
                  <a:spcPct val="0"/>
                </a:spcAft>
              </a:pPr>
              <a:t>6</a:t>
            </a:fld>
            <a:endParaRPr lang="en-US" dirty="0">
              <a:solidFill>
                <a:srgbClr val="898989"/>
              </a:solidFill>
              <a:latin typeface="Calibri" pitchFamily="34" charset="0"/>
            </a:endParaRPr>
          </a:p>
        </p:txBody>
      </p:sp>
      <p:sp>
        <p:nvSpPr>
          <p:cNvPr id="3075" name="Title 1"/>
          <p:cNvSpPr>
            <a:spLocks noGrp="1"/>
          </p:cNvSpPr>
          <p:nvPr>
            <p:ph type="title"/>
          </p:nvPr>
        </p:nvSpPr>
        <p:spPr>
          <a:xfrm>
            <a:off x="609600" y="274637"/>
            <a:ext cx="10972800" cy="1654523"/>
          </a:xfrm>
        </p:spPr>
        <p:txBody>
          <a:bodyPr/>
          <a:lstStyle/>
          <a:p>
            <a:pPr eaLnBrk="1" hangingPunct="1"/>
            <a:r>
              <a:rPr lang="en-US" sz="4000" b="1" dirty="0">
                <a:ea typeface="ＭＳ Ｐゴシック" pitchFamily="34" charset="-128"/>
              </a:rPr>
              <a:t>WG 4 Deliverables: Report 2</a:t>
            </a:r>
            <a:br>
              <a:rPr lang="en-US" sz="4000" b="1" dirty="0">
                <a:ea typeface="ＭＳ Ｐゴシック" pitchFamily="34" charset="-128"/>
              </a:rPr>
            </a:br>
            <a:r>
              <a:rPr lang="en-US" sz="4000" b="1" dirty="0">
                <a:ea typeface="ＭＳ Ｐゴシック" pitchFamily="34" charset="-128"/>
              </a:rPr>
              <a:t>911 Security Vulnerabilities During the IP Transition</a:t>
            </a:r>
          </a:p>
        </p:txBody>
      </p:sp>
      <p:sp>
        <p:nvSpPr>
          <p:cNvPr id="3076" name="Content Placeholder 2"/>
          <p:cNvSpPr>
            <a:spLocks noGrp="1"/>
          </p:cNvSpPr>
          <p:nvPr>
            <p:ph idx="1"/>
          </p:nvPr>
        </p:nvSpPr>
        <p:spPr>
          <a:xfrm>
            <a:off x="691375" y="2430966"/>
            <a:ext cx="11151219" cy="4427035"/>
          </a:xfrm>
        </p:spPr>
        <p:txBody>
          <a:bodyPr/>
          <a:lstStyle/>
          <a:p>
            <a:pPr marL="0" indent="0">
              <a:spcBef>
                <a:spcPts val="600"/>
              </a:spcBef>
              <a:buNone/>
            </a:pPr>
            <a:r>
              <a:rPr lang="en-US" sz="2000" dirty="0"/>
              <a:t>The Working Group will review hybrid 911 system architectures that commingle legacy and IP network elements and: </a:t>
            </a:r>
          </a:p>
          <a:p>
            <a:pPr marL="0" indent="0">
              <a:spcBef>
                <a:spcPts val="600"/>
              </a:spcBef>
              <a:buNone/>
            </a:pPr>
            <a:endParaRPr lang="en-US" sz="2000" dirty="0"/>
          </a:p>
          <a:p>
            <a:pPr lvl="1">
              <a:spcBef>
                <a:spcPts val="600"/>
              </a:spcBef>
              <a:buFont typeface="Wingdings" panose="05000000000000000000" pitchFamily="2" charset="2"/>
              <a:buChar char="q"/>
            </a:pPr>
            <a:r>
              <a:rPr lang="en-US" sz="1600" dirty="0"/>
              <a:t>Will identify and study historical 911 outages caused by security risks to a 911 network;</a:t>
            </a:r>
          </a:p>
          <a:p>
            <a:pPr lvl="1">
              <a:spcBef>
                <a:spcPts val="600"/>
              </a:spcBef>
              <a:buFont typeface="Wingdings" panose="05000000000000000000" pitchFamily="2" charset="2"/>
              <a:buChar char="q"/>
            </a:pPr>
            <a:r>
              <a:rPr lang="en-US" sz="1600" dirty="0"/>
              <a:t>Study networks security risks during the transition of 911 networks for hybrid vulnerabilities;</a:t>
            </a:r>
          </a:p>
          <a:p>
            <a:pPr lvl="1">
              <a:spcBef>
                <a:spcPts val="600"/>
              </a:spcBef>
              <a:buFont typeface="Wingdings" panose="05000000000000000000" pitchFamily="2" charset="2"/>
              <a:buChar char="q"/>
            </a:pPr>
            <a:r>
              <a:rPr lang="en-US" sz="1600" dirty="0"/>
              <a:t>Identify security functions to protect data traversing through the IP based networks and impacts through legacy network elements;</a:t>
            </a:r>
          </a:p>
          <a:p>
            <a:pPr lvl="1">
              <a:spcBef>
                <a:spcPts val="600"/>
              </a:spcBef>
              <a:buFont typeface="Wingdings" panose="05000000000000000000" pitchFamily="2" charset="2"/>
              <a:buChar char="q"/>
            </a:pPr>
            <a:r>
              <a:rPr lang="en-US" sz="1600" dirty="0"/>
              <a:t>Evaluate existing best practices and develop recommendations to minimize security risks to the legacy 911 networks, transitional 911 networks, and NG911 networks; and</a:t>
            </a:r>
          </a:p>
          <a:p>
            <a:pPr lvl="1">
              <a:spcBef>
                <a:spcPts val="600"/>
              </a:spcBef>
              <a:buFont typeface="Wingdings" panose="05000000000000000000" pitchFamily="2" charset="2"/>
              <a:buChar char="q"/>
            </a:pPr>
            <a:r>
              <a:rPr lang="en-US" sz="1600" dirty="0"/>
              <a:t>Evaluate barriers to implementation of security recommendations.</a:t>
            </a:r>
          </a:p>
          <a:p>
            <a:pPr lvl="1">
              <a:spcBef>
                <a:spcPts val="600"/>
              </a:spcBef>
              <a:buFont typeface="Wingdings" panose="05000000000000000000" pitchFamily="2" charset="2"/>
              <a:buChar char="q"/>
            </a:pPr>
            <a:endParaRPr lang="en-US" sz="16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981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DD5A3E25-0842-43EE-901B-BA590748A92E}" type="slidenum">
              <a:rPr lang="en-US">
                <a:solidFill>
                  <a:srgbClr val="898989"/>
                </a:solidFill>
                <a:latin typeface="Calibri" pitchFamily="34" charset="0"/>
              </a:rPr>
              <a:pPr defTabSz="457200" eaLnBrk="1" fontAlgn="base" hangingPunct="1">
                <a:spcBef>
                  <a:spcPct val="0"/>
                </a:spcBef>
                <a:spcAft>
                  <a:spcPct val="0"/>
                </a:spcAft>
              </a:pPr>
              <a:t>7</a:t>
            </a:fld>
            <a:endParaRPr lang="en-US" dirty="0">
              <a:solidFill>
                <a:srgbClr val="898989"/>
              </a:solidFill>
              <a:latin typeface="Calibri" pitchFamily="34" charset="0"/>
            </a:endParaRPr>
          </a:p>
        </p:txBody>
      </p:sp>
      <p:sp>
        <p:nvSpPr>
          <p:cNvPr id="3075" name="Title 1"/>
          <p:cNvSpPr>
            <a:spLocks noGrp="1"/>
          </p:cNvSpPr>
          <p:nvPr>
            <p:ph type="title"/>
          </p:nvPr>
        </p:nvSpPr>
        <p:spPr>
          <a:xfrm>
            <a:off x="609600" y="274637"/>
            <a:ext cx="10972800" cy="1911001"/>
          </a:xfrm>
        </p:spPr>
        <p:txBody>
          <a:bodyPr/>
          <a:lstStyle/>
          <a:p>
            <a:pPr eaLnBrk="1" hangingPunct="1"/>
            <a:r>
              <a:rPr lang="en-US" sz="4000" b="1" dirty="0">
                <a:ea typeface="ＭＳ Ｐゴシック" pitchFamily="34" charset="-128"/>
              </a:rPr>
              <a:t>WG 4 Deliverables: Report 3</a:t>
            </a:r>
            <a:br>
              <a:rPr lang="en-US" sz="4000" b="1" dirty="0">
                <a:ea typeface="ＭＳ Ｐゴシック" pitchFamily="34" charset="-128"/>
              </a:rPr>
            </a:br>
            <a:r>
              <a:rPr lang="en-US" sz="4000" b="1" dirty="0">
                <a:ea typeface="ＭＳ Ｐゴシック" pitchFamily="34" charset="-128"/>
              </a:rPr>
              <a:t>911 Security Vulnerabilities During the IP Transition</a:t>
            </a:r>
          </a:p>
        </p:txBody>
      </p:sp>
      <p:sp>
        <p:nvSpPr>
          <p:cNvPr id="3076" name="Content Placeholder 2"/>
          <p:cNvSpPr>
            <a:spLocks noGrp="1"/>
          </p:cNvSpPr>
          <p:nvPr>
            <p:ph idx="1"/>
          </p:nvPr>
        </p:nvSpPr>
        <p:spPr>
          <a:xfrm>
            <a:off x="412595" y="2575932"/>
            <a:ext cx="11452303" cy="4282069"/>
          </a:xfrm>
        </p:spPr>
        <p:txBody>
          <a:bodyPr/>
          <a:lstStyle/>
          <a:p>
            <a:pPr marL="0" indent="0">
              <a:spcBef>
                <a:spcPts val="600"/>
              </a:spcBef>
              <a:buNone/>
            </a:pPr>
            <a:r>
              <a:rPr lang="en-US" sz="2000" dirty="0"/>
              <a:t>In addition to the review of hybrid 911 system architectures that commingle legacy and IP network elements, the Working Group will: </a:t>
            </a:r>
          </a:p>
          <a:p>
            <a:pPr marL="0" indent="0">
              <a:spcBef>
                <a:spcPts val="600"/>
              </a:spcBef>
              <a:buNone/>
            </a:pPr>
            <a:endParaRPr lang="en-US" sz="2000" dirty="0"/>
          </a:p>
          <a:p>
            <a:pPr lvl="1">
              <a:spcBef>
                <a:spcPts val="600"/>
              </a:spcBef>
              <a:buFont typeface="Wingdings" panose="05000000000000000000" pitchFamily="2" charset="2"/>
              <a:buChar char="q"/>
            </a:pPr>
            <a:r>
              <a:rPr lang="en-US" sz="1600" dirty="0"/>
              <a:t>Identify and place vulnerabilities on a scale that accounts for risk level;</a:t>
            </a:r>
          </a:p>
          <a:p>
            <a:pPr lvl="1">
              <a:spcBef>
                <a:spcPts val="600"/>
              </a:spcBef>
              <a:buFont typeface="Wingdings" panose="05000000000000000000" pitchFamily="2" charset="2"/>
              <a:buChar char="q"/>
            </a:pPr>
            <a:r>
              <a:rPr lang="en-US" sz="1600" dirty="0"/>
              <a:t>Study risk levels and develop remediation expense; </a:t>
            </a:r>
          </a:p>
          <a:p>
            <a:pPr lvl="1">
              <a:spcBef>
                <a:spcPts val="600"/>
              </a:spcBef>
              <a:buFont typeface="Wingdings" panose="05000000000000000000" pitchFamily="2" charset="2"/>
              <a:buChar char="q"/>
            </a:pPr>
            <a:r>
              <a:rPr lang="en-US" sz="1600" dirty="0"/>
              <a:t>Review Best Practices and make recommendations to reduce vulnerabilities;</a:t>
            </a:r>
          </a:p>
          <a:p>
            <a:pPr lvl="1">
              <a:spcBef>
                <a:spcPts val="600"/>
              </a:spcBef>
              <a:buFont typeface="Wingdings" panose="05000000000000000000" pitchFamily="2" charset="2"/>
              <a:buChar char="q"/>
            </a:pPr>
            <a:r>
              <a:rPr lang="en-US" sz="1600" dirty="0"/>
              <a:t>Identify any economic disadvantages or risks;</a:t>
            </a:r>
          </a:p>
          <a:p>
            <a:pPr lvl="1">
              <a:spcBef>
                <a:spcPts val="600"/>
              </a:spcBef>
              <a:buFont typeface="Wingdings" panose="05000000000000000000" pitchFamily="2" charset="2"/>
              <a:buChar char="q"/>
            </a:pPr>
            <a:r>
              <a:rPr lang="en-US" sz="1600" dirty="0"/>
              <a:t>Identify any barriers to implementing mitigation measures; and</a:t>
            </a:r>
          </a:p>
          <a:p>
            <a:pPr lvl="1">
              <a:spcBef>
                <a:spcPts val="600"/>
              </a:spcBef>
              <a:buFont typeface="Wingdings" panose="05000000000000000000" pitchFamily="2" charset="2"/>
              <a:buChar char="q"/>
            </a:pPr>
            <a:r>
              <a:rPr lang="en-US" sz="1600" dirty="0"/>
              <a:t>Publish a report measuring risk Magnitude and Remediation costs in 911 and NG911 Network.</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62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defTabSz="457200" eaLnBrk="1" fontAlgn="base" hangingPunct="1">
              <a:spcBef>
                <a:spcPct val="0"/>
              </a:spcBef>
              <a:spcAft>
                <a:spcPct val="0"/>
              </a:spcAft>
            </a:pPr>
            <a:fld id="{D3CDEE8E-92AF-4081-9E14-333881A36E8A}" type="slidenum">
              <a:rPr lang="en-US">
                <a:solidFill>
                  <a:srgbClr val="898989"/>
                </a:solidFill>
                <a:latin typeface="Calibri" pitchFamily="34" charset="0"/>
              </a:rPr>
              <a:pPr defTabSz="457200" eaLnBrk="1" fontAlgn="base" hangingPunct="1">
                <a:spcBef>
                  <a:spcPct val="0"/>
                </a:spcBef>
                <a:spcAft>
                  <a:spcPct val="0"/>
                </a:spcAft>
              </a:pPr>
              <a:t>8</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1918009" y="1326995"/>
            <a:ext cx="9868829" cy="4573744"/>
          </a:xfrm>
        </p:spPr>
        <p:txBody>
          <a:bodyPr>
            <a:normAutofit lnSpcReduction="10000"/>
          </a:bodyPr>
          <a:lstStyle/>
          <a:p>
            <a:pPr marL="0" indent="0" eaLnBrk="1" hangingPunct="1">
              <a:lnSpc>
                <a:spcPct val="90000"/>
              </a:lnSpc>
              <a:buNone/>
            </a:pPr>
            <a:r>
              <a:rPr lang="en-US" sz="2000" b="1" u="sng" dirty="0">
                <a:ea typeface="ＭＳ Ｐゴシック" pitchFamily="34" charset="-128"/>
              </a:rPr>
              <a:t>Report 1 Title:</a:t>
            </a:r>
          </a:p>
          <a:p>
            <a:pPr eaLnBrk="1" hangingPunct="1">
              <a:lnSpc>
                <a:spcPct val="90000"/>
              </a:lnSpc>
            </a:pPr>
            <a:r>
              <a:rPr lang="en-US" sz="2000" dirty="0"/>
              <a:t>Current</a:t>
            </a:r>
            <a:r>
              <a:rPr lang="en-US" sz="2000" b="1" dirty="0"/>
              <a:t> </a:t>
            </a:r>
            <a:r>
              <a:rPr lang="en-US" sz="2000" dirty="0"/>
              <a:t>State of Interoperability for the nation's 911 systems, including for legacy 911 networks, transitional 911 </a:t>
            </a:r>
            <a:br>
              <a:rPr lang="en-US" sz="2000" dirty="0"/>
            </a:br>
            <a:r>
              <a:rPr lang="en-US" sz="2000" dirty="0"/>
              <a:t>networks, and Next Generation 911 (NG911)</a:t>
            </a:r>
          </a:p>
          <a:p>
            <a:pPr lvl="1" eaLnBrk="1" hangingPunct="1">
              <a:lnSpc>
                <a:spcPct val="90000"/>
              </a:lnSpc>
            </a:pPr>
            <a:r>
              <a:rPr lang="en-US" sz="1800" dirty="0">
                <a:solidFill>
                  <a:srgbClr val="FF0000"/>
                </a:solidFill>
              </a:rPr>
              <a:t>Finalize By: March 2020 </a:t>
            </a:r>
            <a:r>
              <a:rPr lang="mr-IN" sz="1800" dirty="0">
                <a:solidFill>
                  <a:srgbClr val="FF0000"/>
                </a:solidFill>
              </a:rPr>
              <a:t>–</a:t>
            </a:r>
            <a:r>
              <a:rPr lang="en-US" sz="1800" dirty="0">
                <a:solidFill>
                  <a:srgbClr val="FF0000"/>
                </a:solidFill>
              </a:rPr>
              <a:t> TODAY’S REPORT</a:t>
            </a:r>
            <a:endParaRPr lang="en-US" sz="1800" b="1" u="sng" dirty="0">
              <a:ea typeface="ＭＳ Ｐゴシック" pitchFamily="34" charset="-128"/>
            </a:endParaRPr>
          </a:p>
          <a:p>
            <a:pPr marL="0" indent="0" eaLnBrk="1" hangingPunct="1">
              <a:lnSpc>
                <a:spcPct val="90000"/>
              </a:lnSpc>
              <a:buNone/>
            </a:pPr>
            <a:endParaRPr lang="en-US" sz="2000" b="1" u="sng" dirty="0">
              <a:ea typeface="ＭＳ Ｐゴシック" pitchFamily="34" charset="-128"/>
            </a:endParaRPr>
          </a:p>
          <a:p>
            <a:pPr marL="0" indent="0" eaLnBrk="1" hangingPunct="1">
              <a:lnSpc>
                <a:spcPct val="90000"/>
              </a:lnSpc>
              <a:buNone/>
            </a:pPr>
            <a:r>
              <a:rPr lang="en-US" sz="2000" b="1" u="sng" dirty="0">
                <a:ea typeface="ＭＳ Ｐゴシック" pitchFamily="34" charset="-128"/>
              </a:rPr>
              <a:t>Report 2 Title:</a:t>
            </a:r>
          </a:p>
          <a:p>
            <a:pPr lvl="0"/>
            <a:r>
              <a:rPr lang="en-US" sz="2000" dirty="0"/>
              <a:t>Security Risks and Best Practices for Mitigation in 911 in Legacy, Transitional, and NG911 Implementations </a:t>
            </a:r>
          </a:p>
          <a:p>
            <a:pPr marL="400050" lvl="1" indent="0">
              <a:buNone/>
            </a:pPr>
            <a:r>
              <a:rPr lang="en-US" sz="1600" dirty="0"/>
              <a:t>– </a:t>
            </a:r>
            <a:r>
              <a:rPr lang="en-US" sz="1800" dirty="0">
                <a:solidFill>
                  <a:srgbClr val="FF0000"/>
                </a:solidFill>
              </a:rPr>
              <a:t>Finalize By: September 2020</a:t>
            </a:r>
          </a:p>
          <a:p>
            <a:pPr marL="0" indent="0">
              <a:buNone/>
            </a:pPr>
            <a:endParaRPr lang="en-US" sz="2000" b="1" u="sng" dirty="0">
              <a:ea typeface="ＭＳ Ｐゴシック" pitchFamily="34" charset="-128"/>
            </a:endParaRPr>
          </a:p>
          <a:p>
            <a:pPr marL="0" indent="0">
              <a:buNone/>
            </a:pPr>
            <a:r>
              <a:rPr lang="en-US" sz="2000" b="1" u="sng" dirty="0">
                <a:ea typeface="ＭＳ Ｐゴシック" pitchFamily="34" charset="-128"/>
              </a:rPr>
              <a:t>Report 3 Title:</a:t>
            </a:r>
            <a:endParaRPr lang="en-US" sz="2000" dirty="0">
              <a:solidFill>
                <a:srgbClr val="FF0000"/>
              </a:solidFill>
            </a:endParaRPr>
          </a:p>
          <a:p>
            <a:pPr lvl="0"/>
            <a:r>
              <a:rPr lang="en-US" sz="2000" dirty="0"/>
              <a:t>Measuring Risk Magnitude and Remediation Costs in 911 and NG911 Networks – </a:t>
            </a:r>
            <a:r>
              <a:rPr lang="en-US" sz="1800" dirty="0">
                <a:solidFill>
                  <a:srgbClr val="FF0000"/>
                </a:solidFill>
              </a:rPr>
              <a:t>Finalize By: March 2021</a:t>
            </a:r>
          </a:p>
          <a:p>
            <a:pPr marL="0" indent="0" eaLnBrk="1" hangingPunct="1">
              <a:lnSpc>
                <a:spcPct val="90000"/>
              </a:lnSpc>
              <a:buNone/>
            </a:pPr>
            <a:endParaRPr lang="en-US" sz="2800" dirty="0">
              <a:ea typeface="ＭＳ Ｐゴシック" pitchFamily="34" charset="-128"/>
            </a:endParaRPr>
          </a:p>
        </p:txBody>
      </p:sp>
      <p:sp>
        <p:nvSpPr>
          <p:cNvPr id="9220" name="Title 1"/>
          <p:cNvSpPr>
            <a:spLocks/>
          </p:cNvSpPr>
          <p:nvPr/>
        </p:nvSpPr>
        <p:spPr bwMode="auto">
          <a:xfrm>
            <a:off x="1025912" y="85726"/>
            <a:ext cx="1009185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457200" fontAlgn="base">
              <a:spcBef>
                <a:spcPct val="0"/>
              </a:spcBef>
              <a:spcAft>
                <a:spcPct val="0"/>
              </a:spcAft>
            </a:pPr>
            <a:r>
              <a:rPr lang="en-US" sz="4000" b="1" dirty="0">
                <a:solidFill>
                  <a:prstClr val="black"/>
                </a:solidFill>
                <a:latin typeface="Calibri" pitchFamily="34" charset="0"/>
                <a:ea typeface="ＭＳ Ｐゴシック" pitchFamily="34" charset="-128"/>
              </a:rPr>
              <a:t>Working Group 4: Deliverables/Schedule</a:t>
            </a:r>
          </a:p>
        </p:txBody>
      </p:sp>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162" y="5531005"/>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defTabSz="457200" eaLnBrk="1" fontAlgn="base" hangingPunct="1">
              <a:spcBef>
                <a:spcPct val="0"/>
              </a:spcBef>
              <a:spcAft>
                <a:spcPct val="0"/>
              </a:spcAft>
            </a:pPr>
            <a:fld id="{6CAE1DE9-F4EF-468D-9116-DB6A9365EEBE}" type="slidenum">
              <a:rPr lang="en-US" sz="1200">
                <a:solidFill>
                  <a:srgbClr val="898989"/>
                </a:solidFill>
                <a:latin typeface="Calibri" pitchFamily="34" charset="0"/>
              </a:rPr>
              <a:pPr algn="r" defTabSz="457200" eaLnBrk="1" fontAlgn="base" hangingPunct="1">
                <a:spcBef>
                  <a:spcPct val="0"/>
                </a:spcBef>
                <a:spcAft>
                  <a:spcPct val="0"/>
                </a:spcAft>
              </a:pPr>
              <a:t>9</a:t>
            </a:fld>
            <a:endParaRPr lang="en-US" sz="1200" dirty="0">
              <a:solidFill>
                <a:srgbClr val="898989"/>
              </a:solidFill>
              <a:latin typeface="Calibri" pitchFamily="34" charset="0"/>
            </a:endParaRPr>
          </a:p>
        </p:txBody>
      </p:sp>
      <p:sp>
        <p:nvSpPr>
          <p:cNvPr id="4099" name="Title 1"/>
          <p:cNvSpPr>
            <a:spLocks noGrp="1"/>
          </p:cNvSpPr>
          <p:nvPr>
            <p:ph type="title" idx="4294967295"/>
          </p:nvPr>
        </p:nvSpPr>
        <p:spPr>
          <a:xfrm>
            <a:off x="1981200" y="319609"/>
            <a:ext cx="8229600" cy="1143000"/>
          </a:xfrm>
        </p:spPr>
        <p:txBody>
          <a:bodyPr/>
          <a:lstStyle/>
          <a:p>
            <a:pPr eaLnBrk="1" hangingPunct="1"/>
            <a:r>
              <a:rPr lang="en-US" sz="4000" b="1" dirty="0">
                <a:ea typeface="ＭＳ Ｐゴシック" pitchFamily="34" charset="-128"/>
              </a:rPr>
              <a:t>Working Group 4: Members</a:t>
            </a: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981201" y="1885989"/>
            <a:ext cx="8686799" cy="5693866"/>
          </a:xfrm>
          <a:prstGeom prst="rect">
            <a:avLst/>
          </a:prstGeom>
        </p:spPr>
        <p:txBody>
          <a:bodyPr wrap="square" numCol="2">
            <a:spAutoFit/>
          </a:bodyPr>
          <a:lstStyle/>
          <a:p>
            <a:pPr defTabSz="457200" fontAlgn="base">
              <a:spcBef>
                <a:spcPct val="0"/>
              </a:spcBef>
              <a:spcAft>
                <a:spcPct val="0"/>
              </a:spcAft>
            </a:pPr>
            <a:r>
              <a:rPr lang="en-US" sz="1600" b="1" dirty="0">
                <a:solidFill>
                  <a:prstClr val="black"/>
                </a:solidFill>
                <a:latin typeface="Arial" charset="0"/>
                <a:ea typeface="ＭＳ Ｐゴシック" pitchFamily="34" charset="-128"/>
              </a:rPr>
              <a:t>Chair: Mary A. Boyd</a:t>
            </a:r>
            <a:r>
              <a:rPr lang="en-US" sz="1600" dirty="0">
                <a:solidFill>
                  <a:prstClr val="black"/>
                </a:solidFill>
                <a:latin typeface="Arial" charset="0"/>
                <a:ea typeface="ＭＳ Ｐゴシック" pitchFamily="34" charset="-128"/>
              </a:rPr>
              <a:t>, </a:t>
            </a:r>
            <a:r>
              <a:rPr lang="en-US" sz="1200" dirty="0">
                <a:solidFill>
                  <a:prstClr val="black"/>
                </a:solidFill>
                <a:latin typeface="Arial" charset="0"/>
                <a:ea typeface="ＭＳ Ｐゴシック" pitchFamily="34" charset="-128"/>
              </a:rPr>
              <a:t>Intrado (Alt: Mike DeWeese)</a:t>
            </a:r>
            <a:endParaRPr lang="en-US" sz="1600" dirty="0">
              <a:solidFill>
                <a:prstClr val="black"/>
              </a:solidFill>
              <a:latin typeface="Arial" charset="0"/>
              <a:ea typeface="ＭＳ Ｐゴシック" pitchFamily="34" charset="-128"/>
            </a:endParaRPr>
          </a:p>
          <a:p>
            <a:pPr defTabSz="457200" fontAlgn="base">
              <a:spcBef>
                <a:spcPct val="0"/>
              </a:spcBef>
              <a:spcAft>
                <a:spcPct val="0"/>
              </a:spcAft>
            </a:pPr>
            <a:r>
              <a:rPr lang="en-US" sz="1600" dirty="0">
                <a:solidFill>
                  <a:prstClr val="black"/>
                </a:solidFill>
                <a:latin typeface="Arial" charset="0"/>
                <a:ea typeface="ＭＳ Ｐゴシック" pitchFamily="34" charset="-128"/>
              </a:rPr>
              <a:t>Brandon Abley, </a:t>
            </a:r>
            <a:r>
              <a:rPr lang="en-US" sz="1200" dirty="0">
                <a:solidFill>
                  <a:prstClr val="black"/>
                </a:solidFill>
                <a:latin typeface="Arial" charset="0"/>
                <a:ea typeface="ＭＳ Ｐゴシック" pitchFamily="34" charset="-128"/>
              </a:rPr>
              <a:t>NENA*</a:t>
            </a:r>
            <a:endParaRPr lang="en-US" sz="1600" dirty="0">
              <a:solidFill>
                <a:prstClr val="black"/>
              </a:solidFill>
              <a:latin typeface="Arial" charset="0"/>
              <a:ea typeface="ＭＳ Ｐゴシック" pitchFamily="34" charset="-128"/>
            </a:endParaRPr>
          </a:p>
          <a:p>
            <a:pPr defTabSz="457200" fontAlgn="base">
              <a:spcBef>
                <a:spcPct val="0"/>
              </a:spcBef>
              <a:spcAft>
                <a:spcPct val="0"/>
              </a:spcAft>
            </a:pPr>
            <a:r>
              <a:rPr lang="en-US" sz="1600" dirty="0">
                <a:solidFill>
                  <a:prstClr val="black"/>
                </a:solidFill>
                <a:latin typeface="Arial" charset="0"/>
                <a:ea typeface="ＭＳ Ｐゴシック" pitchFamily="34" charset="-128"/>
              </a:rPr>
              <a:t>Daryl Branson, </a:t>
            </a:r>
            <a:r>
              <a:rPr lang="en-US" sz="1200" dirty="0">
                <a:solidFill>
                  <a:prstClr val="black"/>
                </a:solidFill>
                <a:latin typeface="Arial" charset="0"/>
                <a:ea typeface="ＭＳ Ｐゴシック" pitchFamily="34" charset="-128"/>
              </a:rPr>
              <a:t>Colorado State 911 Program</a:t>
            </a:r>
          </a:p>
          <a:p>
            <a:pPr defTabSz="457200" fontAlgn="base">
              <a:spcBef>
                <a:spcPct val="0"/>
              </a:spcBef>
              <a:spcAft>
                <a:spcPct val="0"/>
              </a:spcAft>
            </a:pPr>
            <a:r>
              <a:rPr lang="en-US" sz="1600" dirty="0">
                <a:solidFill>
                  <a:prstClr val="black"/>
                </a:solidFill>
                <a:latin typeface="Arial" charset="0"/>
                <a:ea typeface="ＭＳ Ｐゴシック" pitchFamily="34" charset="-128"/>
              </a:rPr>
              <a:t>Tom Breen, </a:t>
            </a:r>
            <a:r>
              <a:rPr lang="en-US" sz="1200" dirty="0">
                <a:solidFill>
                  <a:prstClr val="black"/>
                </a:solidFill>
                <a:latin typeface="Arial" charset="0"/>
                <a:ea typeface="ＭＳ Ｐゴシック" pitchFamily="34" charset="-128"/>
              </a:rPr>
              <a:t>Comtech</a:t>
            </a:r>
            <a:endParaRPr lang="en-US" sz="1400" dirty="0">
              <a:solidFill>
                <a:prstClr val="black"/>
              </a:solidFill>
              <a:latin typeface="Arial" charset="0"/>
              <a:ea typeface="ＭＳ Ｐゴシック" pitchFamily="34" charset="-128"/>
            </a:endParaRPr>
          </a:p>
          <a:p>
            <a:pPr defTabSz="457200" fontAlgn="base">
              <a:spcBef>
                <a:spcPct val="0"/>
              </a:spcBef>
              <a:spcAft>
                <a:spcPct val="0"/>
              </a:spcAft>
            </a:pPr>
            <a:r>
              <a:rPr lang="en-US" sz="1600" dirty="0">
                <a:solidFill>
                  <a:prstClr val="black"/>
                </a:solidFill>
                <a:latin typeface="Arial" charset="0"/>
                <a:ea typeface="ＭＳ Ｐゴシック" pitchFamily="34" charset="-128"/>
              </a:rPr>
              <a:t>Jay English, </a:t>
            </a:r>
            <a:r>
              <a:rPr lang="en-US" sz="1200" dirty="0">
                <a:solidFill>
                  <a:prstClr val="black"/>
                </a:solidFill>
                <a:latin typeface="Arial" charset="0"/>
                <a:ea typeface="ＭＳ Ｐゴシック" pitchFamily="34" charset="-128"/>
              </a:rPr>
              <a:t>APCO*</a:t>
            </a:r>
          </a:p>
          <a:p>
            <a:pPr defTabSz="457200" fontAlgn="base">
              <a:spcBef>
                <a:spcPct val="0"/>
              </a:spcBef>
              <a:spcAft>
                <a:spcPct val="0"/>
              </a:spcAft>
            </a:pPr>
            <a:r>
              <a:rPr lang="en-US" sz="1600" dirty="0">
                <a:solidFill>
                  <a:prstClr val="black"/>
                </a:solidFill>
                <a:latin typeface="Arial" charset="0"/>
                <a:ea typeface="ＭＳ Ｐゴシック" pitchFamily="34" charset="-128"/>
              </a:rPr>
              <a:t>Laurie Flaherty, </a:t>
            </a:r>
            <a:r>
              <a:rPr lang="en-US" sz="1200" dirty="0">
                <a:solidFill>
                  <a:prstClr val="black"/>
                </a:solidFill>
                <a:latin typeface="Arial" charset="0"/>
                <a:ea typeface="ＭＳ Ｐゴシック" pitchFamily="34" charset="-128"/>
              </a:rPr>
              <a:t>US DOT, NHTSA*</a:t>
            </a:r>
            <a:endParaRPr lang="en-US" sz="1600" dirty="0">
              <a:solidFill>
                <a:prstClr val="black"/>
              </a:solidFill>
              <a:latin typeface="Arial" charset="0"/>
              <a:ea typeface="ＭＳ Ｐゴシック" pitchFamily="34" charset="-128"/>
            </a:endParaRPr>
          </a:p>
          <a:p>
            <a:pPr defTabSz="457200" fontAlgn="base">
              <a:spcBef>
                <a:spcPct val="0"/>
              </a:spcBef>
              <a:spcAft>
                <a:spcPct val="0"/>
              </a:spcAft>
            </a:pPr>
            <a:r>
              <a:rPr lang="en-US" sz="1600" dirty="0">
                <a:solidFill>
                  <a:prstClr val="black"/>
                </a:solidFill>
                <a:latin typeface="Arial" charset="0"/>
                <a:ea typeface="ＭＳ Ｐゴシック" pitchFamily="34" charset="-128"/>
              </a:rPr>
              <a:t>Jay Gerstner, </a:t>
            </a:r>
            <a:r>
              <a:rPr lang="en-US" sz="1200" dirty="0">
                <a:solidFill>
                  <a:prstClr val="black"/>
                </a:solidFill>
                <a:latin typeface="Arial" charset="0"/>
                <a:ea typeface="ＭＳ Ｐゴシック" pitchFamily="34" charset="-128"/>
              </a:rPr>
              <a:t>Charter (Alt: Robert </a:t>
            </a:r>
            <a:r>
              <a:rPr lang="en-US" sz="1200" dirty="0" err="1">
                <a:solidFill>
                  <a:prstClr val="black"/>
                </a:solidFill>
                <a:latin typeface="Arial" charset="0"/>
                <a:ea typeface="ＭＳ Ｐゴシック" pitchFamily="34" charset="-128"/>
              </a:rPr>
              <a:t>Dianda</a:t>
            </a:r>
            <a:r>
              <a:rPr lang="en-US" sz="1200" dirty="0">
                <a:solidFill>
                  <a:prstClr val="black"/>
                </a:solidFill>
                <a:latin typeface="Arial" charset="0"/>
                <a:ea typeface="ＭＳ Ｐゴシック" pitchFamily="34" charset="-128"/>
              </a:rPr>
              <a:t>)</a:t>
            </a:r>
          </a:p>
          <a:p>
            <a:pPr defTabSz="457200" fontAlgn="base">
              <a:spcBef>
                <a:spcPct val="0"/>
              </a:spcBef>
              <a:spcAft>
                <a:spcPct val="0"/>
              </a:spcAft>
            </a:pPr>
            <a:r>
              <a:rPr lang="en-US" sz="1600" dirty="0">
                <a:solidFill>
                  <a:prstClr val="black"/>
                </a:solidFill>
                <a:latin typeface="Arial" charset="0"/>
                <a:ea typeface="ＭＳ Ｐゴシック" pitchFamily="34" charset="-128"/>
              </a:rPr>
              <a:t>Jim Goerke, </a:t>
            </a:r>
            <a:r>
              <a:rPr lang="en-US" sz="1200" dirty="0">
                <a:solidFill>
                  <a:prstClr val="black"/>
                </a:solidFill>
                <a:latin typeface="Arial" charset="0"/>
                <a:ea typeface="ＭＳ Ｐゴシック" pitchFamily="34" charset="-128"/>
              </a:rPr>
              <a:t>Texas 911 Alliance* (Alt: Richard Muscat)</a:t>
            </a:r>
          </a:p>
          <a:p>
            <a:pPr defTabSz="457200" fontAlgn="base">
              <a:spcBef>
                <a:spcPct val="0"/>
              </a:spcBef>
              <a:spcAft>
                <a:spcPct val="0"/>
              </a:spcAft>
            </a:pPr>
            <a:r>
              <a:rPr lang="en-US" sz="1600" dirty="0">
                <a:solidFill>
                  <a:prstClr val="black"/>
                </a:solidFill>
                <a:latin typeface="Arial" charset="0"/>
                <a:ea typeface="ＭＳ Ｐゴシック" pitchFamily="34" charset="-128"/>
              </a:rPr>
              <a:t>Jeanna Green, </a:t>
            </a:r>
            <a:r>
              <a:rPr lang="en-US" sz="1200" dirty="0">
                <a:solidFill>
                  <a:prstClr val="black"/>
                </a:solidFill>
                <a:latin typeface="Arial" charset="0"/>
                <a:ea typeface="ＭＳ Ｐゴシック" pitchFamily="34" charset="-128"/>
              </a:rPr>
              <a:t>Sprint</a:t>
            </a:r>
          </a:p>
          <a:p>
            <a:pPr defTabSz="457200" fontAlgn="base">
              <a:spcBef>
                <a:spcPct val="0"/>
              </a:spcBef>
              <a:spcAft>
                <a:spcPct val="0"/>
              </a:spcAft>
            </a:pPr>
            <a:r>
              <a:rPr lang="en-US" sz="1600" dirty="0">
                <a:solidFill>
                  <a:prstClr val="black"/>
                </a:solidFill>
                <a:latin typeface="Arial" charset="0"/>
                <a:ea typeface="ＭＳ Ｐゴシック" pitchFamily="34" charset="-128"/>
              </a:rPr>
              <a:t>Stacy Hartman, </a:t>
            </a:r>
            <a:r>
              <a:rPr lang="en-US" sz="1200" dirty="0">
                <a:solidFill>
                  <a:prstClr val="black"/>
                </a:solidFill>
                <a:latin typeface="Arial" charset="0"/>
                <a:ea typeface="ＭＳ Ｐゴシック" pitchFamily="34" charset="-128"/>
              </a:rPr>
              <a:t>Century</a:t>
            </a:r>
          </a:p>
          <a:p>
            <a:pPr defTabSz="457200" fontAlgn="base">
              <a:spcBef>
                <a:spcPct val="0"/>
              </a:spcBef>
              <a:spcAft>
                <a:spcPct val="0"/>
              </a:spcAft>
            </a:pPr>
            <a:r>
              <a:rPr lang="en-US" sz="1600" dirty="0">
                <a:solidFill>
                  <a:prstClr val="black"/>
                </a:solidFill>
                <a:latin typeface="Arial" charset="0"/>
                <a:ea typeface="ＭＳ Ｐゴシック" pitchFamily="34" charset="-128"/>
              </a:rPr>
              <a:t>Mike Hooker, </a:t>
            </a:r>
            <a:r>
              <a:rPr lang="en-US" sz="1200" dirty="0">
                <a:solidFill>
                  <a:prstClr val="black"/>
                </a:solidFill>
                <a:latin typeface="Arial" charset="0"/>
                <a:ea typeface="ＭＳ Ｐゴシック" pitchFamily="34" charset="-128"/>
              </a:rPr>
              <a:t>T-Mobile</a:t>
            </a:r>
          </a:p>
          <a:p>
            <a:pPr defTabSz="457200" fontAlgn="base">
              <a:spcBef>
                <a:spcPct val="0"/>
              </a:spcBef>
              <a:spcAft>
                <a:spcPct val="0"/>
              </a:spcAft>
            </a:pPr>
            <a:r>
              <a:rPr lang="en-US" sz="1600" dirty="0">
                <a:solidFill>
                  <a:prstClr val="black"/>
                </a:solidFill>
                <a:latin typeface="Arial" charset="0"/>
                <a:ea typeface="ＭＳ Ｐゴシック" pitchFamily="34" charset="-128"/>
              </a:rPr>
              <a:t>Andy Leneweaver, </a:t>
            </a:r>
            <a:r>
              <a:rPr lang="en-US" sz="1200" dirty="0">
                <a:solidFill>
                  <a:prstClr val="black"/>
                </a:solidFill>
                <a:latin typeface="Arial" charset="0"/>
                <a:ea typeface="ＭＳ Ｐゴシック" pitchFamily="34" charset="-128"/>
              </a:rPr>
              <a:t>Washington 911*</a:t>
            </a:r>
          </a:p>
          <a:p>
            <a:pPr lvl="1" defTabSz="457200" fontAlgn="base">
              <a:spcBef>
                <a:spcPct val="0"/>
              </a:spcBef>
              <a:spcAft>
                <a:spcPct val="0"/>
              </a:spcAft>
            </a:pPr>
            <a:endParaRPr lang="en-US" sz="2000" dirty="0">
              <a:solidFill>
                <a:prstClr val="black"/>
              </a:solidFill>
              <a:latin typeface="Arial" charset="0"/>
              <a:ea typeface="ＭＳ Ｐゴシック" pitchFamily="34" charset="-128"/>
            </a:endParaRPr>
          </a:p>
          <a:p>
            <a:pPr lvl="1" defTabSz="457200" fontAlgn="base">
              <a:spcBef>
                <a:spcPct val="0"/>
              </a:spcBef>
              <a:spcAft>
                <a:spcPct val="0"/>
              </a:spcAft>
            </a:pPr>
            <a:endParaRPr lang="en-US" sz="2000" dirty="0">
              <a:solidFill>
                <a:prstClr val="black"/>
              </a:solidFill>
              <a:latin typeface="Arial" charset="0"/>
              <a:ea typeface="ＭＳ Ｐゴシック" pitchFamily="34" charset="-128"/>
            </a:endParaRPr>
          </a:p>
          <a:p>
            <a:pPr lvl="1" defTabSz="457200" fontAlgn="base">
              <a:spcBef>
                <a:spcPct val="0"/>
              </a:spcBef>
              <a:spcAft>
                <a:spcPct val="0"/>
              </a:spcAft>
            </a:pPr>
            <a:endParaRPr lang="en-US" sz="2000" dirty="0">
              <a:solidFill>
                <a:prstClr val="black"/>
              </a:solidFill>
              <a:latin typeface="Arial" charset="0"/>
              <a:ea typeface="ＭＳ Ｐゴシック" pitchFamily="34" charset="-128"/>
            </a:endParaRPr>
          </a:p>
          <a:p>
            <a:pPr lvl="1" defTabSz="457200" fontAlgn="base">
              <a:spcBef>
                <a:spcPct val="0"/>
              </a:spcBef>
              <a:spcAft>
                <a:spcPct val="0"/>
              </a:spcAft>
            </a:pPr>
            <a:endParaRPr lang="en-US" sz="2000" dirty="0">
              <a:solidFill>
                <a:prstClr val="black"/>
              </a:solidFill>
              <a:latin typeface="Arial" charset="0"/>
              <a:ea typeface="ＭＳ Ｐゴシック" pitchFamily="34" charset="-128"/>
            </a:endParaRPr>
          </a:p>
          <a:p>
            <a:pPr lvl="1" defTabSz="457200" fontAlgn="base">
              <a:spcBef>
                <a:spcPct val="0"/>
              </a:spcBef>
              <a:spcAft>
                <a:spcPct val="0"/>
              </a:spcAft>
            </a:pPr>
            <a:endParaRPr lang="en-US" sz="2000" dirty="0">
              <a:solidFill>
                <a:prstClr val="black"/>
              </a:solidFill>
              <a:latin typeface="Arial" charset="0"/>
              <a:ea typeface="ＭＳ Ｐゴシック" pitchFamily="34" charset="-128"/>
            </a:endParaRPr>
          </a:p>
          <a:p>
            <a:pPr lvl="1" defTabSz="457200" fontAlgn="base">
              <a:spcBef>
                <a:spcPct val="0"/>
              </a:spcBef>
              <a:spcAft>
                <a:spcPct val="0"/>
              </a:spcAft>
            </a:pPr>
            <a:endParaRPr lang="en-US" sz="2000" b="1" dirty="0">
              <a:solidFill>
                <a:prstClr val="black"/>
              </a:solidFill>
              <a:latin typeface="Arial" charset="0"/>
              <a:ea typeface="ＭＳ Ｐゴシック" pitchFamily="34" charset="-128"/>
            </a:endParaRPr>
          </a:p>
          <a:p>
            <a:pPr lvl="1" defTabSz="457200" fontAlgn="base">
              <a:spcBef>
                <a:spcPct val="0"/>
              </a:spcBef>
              <a:spcAft>
                <a:spcPct val="0"/>
              </a:spcAft>
            </a:pPr>
            <a:endParaRPr lang="en-US" sz="2000" b="1" dirty="0">
              <a:solidFill>
                <a:prstClr val="black"/>
              </a:solidFill>
              <a:latin typeface="Arial" charset="0"/>
              <a:ea typeface="ＭＳ Ｐゴシック" pitchFamily="34" charset="-128"/>
            </a:endParaRPr>
          </a:p>
          <a:p>
            <a:pPr lvl="1" defTabSz="457200" fontAlgn="base">
              <a:spcBef>
                <a:spcPct val="0"/>
              </a:spcBef>
              <a:spcAft>
                <a:spcPct val="0"/>
              </a:spcAft>
            </a:pPr>
            <a:endParaRPr lang="en-US" sz="2000" b="1" dirty="0">
              <a:solidFill>
                <a:prstClr val="black"/>
              </a:solidFill>
              <a:latin typeface="Arial" charset="0"/>
              <a:ea typeface="ＭＳ Ｐゴシック" pitchFamily="34" charset="-128"/>
            </a:endParaRPr>
          </a:p>
          <a:p>
            <a:pPr lvl="1" defTabSz="457200" fontAlgn="base">
              <a:spcBef>
                <a:spcPct val="0"/>
              </a:spcBef>
              <a:spcAft>
                <a:spcPct val="0"/>
              </a:spcAft>
            </a:pPr>
            <a:endParaRPr lang="en-US" sz="1400" dirty="0">
              <a:solidFill>
                <a:prstClr val="black"/>
              </a:solidFill>
              <a:latin typeface="Arial" charset="0"/>
              <a:ea typeface="ＭＳ Ｐゴシック" pitchFamily="34" charset="-128"/>
            </a:endParaRPr>
          </a:p>
          <a:p>
            <a:pPr lvl="1" defTabSz="457200" fontAlgn="base">
              <a:spcBef>
                <a:spcPct val="0"/>
              </a:spcBef>
              <a:spcAft>
                <a:spcPct val="0"/>
              </a:spcAft>
            </a:pPr>
            <a:r>
              <a:rPr lang="en-US" sz="1600" dirty="0">
                <a:solidFill>
                  <a:prstClr val="black"/>
                </a:solidFill>
                <a:latin typeface="Arial" charset="0"/>
                <a:ea typeface="ＭＳ Ｐゴシック" pitchFamily="34" charset="-128"/>
              </a:rPr>
              <a:t>Tim Lorello, </a:t>
            </a:r>
            <a:r>
              <a:rPr lang="en-US" sz="1100" dirty="0">
                <a:solidFill>
                  <a:prstClr val="black"/>
                </a:solidFill>
                <a:latin typeface="Arial" charset="0"/>
                <a:ea typeface="ＭＳ Ｐゴシック" pitchFamily="34" charset="-128"/>
              </a:rPr>
              <a:t>SecuLore*</a:t>
            </a:r>
          </a:p>
          <a:p>
            <a:pPr lvl="1" defTabSz="457200" fontAlgn="base">
              <a:spcBef>
                <a:spcPct val="0"/>
              </a:spcBef>
              <a:spcAft>
                <a:spcPct val="0"/>
              </a:spcAft>
            </a:pPr>
            <a:r>
              <a:rPr lang="en-US" sz="1600" dirty="0">
                <a:solidFill>
                  <a:prstClr val="black"/>
                </a:solidFill>
                <a:latin typeface="Arial" charset="0"/>
                <a:ea typeface="ＭＳ Ｐゴシック" pitchFamily="34" charset="-128"/>
              </a:rPr>
              <a:t>Terry Reese</a:t>
            </a:r>
            <a:r>
              <a:rPr lang="en-US" sz="1400" dirty="0">
                <a:solidFill>
                  <a:prstClr val="black"/>
                </a:solidFill>
                <a:latin typeface="Arial" charset="0"/>
                <a:ea typeface="ＭＳ Ｐゴシック" pitchFamily="34" charset="-128"/>
              </a:rPr>
              <a:t>, </a:t>
            </a:r>
            <a:r>
              <a:rPr lang="en-US" sz="1100" dirty="0">
                <a:solidFill>
                  <a:prstClr val="black"/>
                </a:solidFill>
                <a:latin typeface="Arial" charset="0"/>
                <a:ea typeface="ＭＳ Ｐゴシック" pitchFamily="34" charset="-128"/>
              </a:rPr>
              <a:t>Ericsson</a:t>
            </a:r>
          </a:p>
          <a:p>
            <a:pPr lvl="1" defTabSz="457200" fontAlgn="base">
              <a:spcBef>
                <a:spcPct val="0"/>
              </a:spcBef>
              <a:spcAft>
                <a:spcPct val="0"/>
              </a:spcAft>
            </a:pPr>
            <a:r>
              <a:rPr lang="en-US" sz="1600" strike="sngStrike" dirty="0">
                <a:solidFill>
                  <a:prstClr val="white">
                    <a:lumMod val="85000"/>
                  </a:prstClr>
                </a:solidFill>
                <a:latin typeface="Arial" charset="0"/>
                <a:ea typeface="ＭＳ Ｐゴシック" pitchFamily="34" charset="-128"/>
              </a:rPr>
              <a:t>Jeff Robertson, </a:t>
            </a:r>
            <a:r>
              <a:rPr lang="en-US" sz="1200" strike="sngStrike" dirty="0">
                <a:solidFill>
                  <a:prstClr val="white">
                    <a:lumMod val="85000"/>
                  </a:prstClr>
                </a:solidFill>
                <a:latin typeface="Arial" charset="0"/>
                <a:ea typeface="ＭＳ Ｐゴシック" pitchFamily="34" charset="-128"/>
              </a:rPr>
              <a:t>RapidSOS*</a:t>
            </a:r>
          </a:p>
          <a:p>
            <a:pPr lvl="1" defTabSz="457200" fontAlgn="base">
              <a:spcBef>
                <a:spcPct val="0"/>
              </a:spcBef>
              <a:spcAft>
                <a:spcPct val="0"/>
              </a:spcAft>
            </a:pPr>
            <a:r>
              <a:rPr lang="en-US" sz="1600" dirty="0">
                <a:solidFill>
                  <a:prstClr val="black"/>
                </a:solidFill>
                <a:latin typeface="Arial" charset="0"/>
                <a:ea typeface="ＭＳ Ｐゴシック" pitchFamily="34" charset="-128"/>
              </a:rPr>
              <a:t>Charlie Sassor, </a:t>
            </a:r>
            <a:r>
              <a:rPr lang="en-US" sz="1200" dirty="0">
                <a:solidFill>
                  <a:prstClr val="black"/>
                </a:solidFill>
                <a:latin typeface="Arial" charset="0"/>
                <a:ea typeface="ＭＳ Ｐゴシック" pitchFamily="34" charset="-128"/>
              </a:rPr>
              <a:t>NASTD</a:t>
            </a:r>
          </a:p>
          <a:p>
            <a:pPr lvl="1" defTabSz="457200" fontAlgn="base">
              <a:spcBef>
                <a:spcPct val="0"/>
              </a:spcBef>
              <a:spcAft>
                <a:spcPct val="0"/>
              </a:spcAft>
            </a:pPr>
            <a:r>
              <a:rPr lang="en-US" sz="1600" dirty="0">
                <a:solidFill>
                  <a:prstClr val="black"/>
                </a:solidFill>
                <a:latin typeface="Arial" charset="0"/>
                <a:ea typeface="ＭＳ Ｐゴシック" pitchFamily="34" charset="-128"/>
              </a:rPr>
              <a:t>Andre Savage, </a:t>
            </a:r>
            <a:r>
              <a:rPr lang="en-US" sz="1200" dirty="0">
                <a:solidFill>
                  <a:prstClr val="black"/>
                </a:solidFill>
                <a:latin typeface="Arial" charset="0"/>
                <a:ea typeface="ＭＳ Ｐゴシック" pitchFamily="34" charset="-128"/>
              </a:rPr>
              <a:t>Cox</a:t>
            </a:r>
          </a:p>
          <a:p>
            <a:pPr lvl="1" defTabSz="457200" fontAlgn="base">
              <a:spcBef>
                <a:spcPct val="0"/>
              </a:spcBef>
              <a:spcAft>
                <a:spcPct val="0"/>
              </a:spcAft>
            </a:pPr>
            <a:r>
              <a:rPr lang="en-US" sz="1600" dirty="0">
                <a:solidFill>
                  <a:prstClr val="black"/>
                </a:solidFill>
                <a:latin typeface="Arial" charset="0"/>
                <a:ea typeface="ＭＳ Ｐゴシック" pitchFamily="34" charset="-128"/>
              </a:rPr>
              <a:t>Dorothy Spears, Dean, </a:t>
            </a:r>
            <a:r>
              <a:rPr lang="en-US" sz="1200" dirty="0">
                <a:solidFill>
                  <a:prstClr val="black"/>
                </a:solidFill>
                <a:latin typeface="Arial" charset="0"/>
                <a:ea typeface="ＭＳ Ｐゴシック" pitchFamily="34" charset="-128"/>
              </a:rPr>
              <a:t>NASNA*</a:t>
            </a:r>
          </a:p>
          <a:p>
            <a:pPr lvl="1" defTabSz="457200" fontAlgn="base">
              <a:spcBef>
                <a:spcPct val="0"/>
              </a:spcBef>
              <a:spcAft>
                <a:spcPct val="0"/>
              </a:spcAft>
            </a:pPr>
            <a:r>
              <a:rPr lang="en-US" sz="1600" dirty="0">
                <a:solidFill>
                  <a:prstClr val="black"/>
                </a:solidFill>
                <a:latin typeface="Arial" charset="0"/>
                <a:ea typeface="ＭＳ Ｐゴシック" pitchFamily="34" charset="-128"/>
              </a:rPr>
              <a:t>Leslie Sticht, </a:t>
            </a:r>
            <a:r>
              <a:rPr lang="en-US" sz="1200" dirty="0">
                <a:solidFill>
                  <a:prstClr val="black"/>
                </a:solidFill>
                <a:latin typeface="Arial" charset="0"/>
                <a:ea typeface="ＭＳ Ｐゴシック" pitchFamily="34" charset="-128"/>
              </a:rPr>
              <a:t>State of MN</a:t>
            </a:r>
          </a:p>
          <a:p>
            <a:pPr lvl="1" defTabSz="457200" fontAlgn="base">
              <a:spcBef>
                <a:spcPct val="0"/>
              </a:spcBef>
              <a:spcAft>
                <a:spcPct val="0"/>
              </a:spcAft>
            </a:pPr>
            <a:r>
              <a:rPr lang="en-US" sz="1600" dirty="0">
                <a:solidFill>
                  <a:prstClr val="white">
                    <a:lumMod val="85000"/>
                  </a:prstClr>
                </a:solidFill>
                <a:latin typeface="Arial" charset="0"/>
                <a:ea typeface="ＭＳ Ｐゴシック" pitchFamily="34" charset="-128"/>
              </a:rPr>
              <a:t>Gregory Stone</a:t>
            </a:r>
            <a:r>
              <a:rPr lang="en-US" sz="1600" dirty="0">
                <a:solidFill>
                  <a:prstClr val="black"/>
                </a:solidFill>
                <a:latin typeface="Arial" charset="0"/>
                <a:ea typeface="ＭＳ Ｐゴシック" pitchFamily="34" charset="-128"/>
              </a:rPr>
              <a:t>, </a:t>
            </a:r>
            <a:r>
              <a:rPr lang="en-US" sz="1200" dirty="0">
                <a:solidFill>
                  <a:prstClr val="black"/>
                </a:solidFill>
                <a:latin typeface="Arial" charset="0"/>
                <a:ea typeface="ＭＳ Ｐゴシック" pitchFamily="34" charset="-128"/>
              </a:rPr>
              <a:t>DHS</a:t>
            </a:r>
          </a:p>
          <a:p>
            <a:pPr lvl="1" defTabSz="457200" fontAlgn="base">
              <a:spcBef>
                <a:spcPct val="0"/>
              </a:spcBef>
              <a:spcAft>
                <a:spcPct val="0"/>
              </a:spcAft>
            </a:pPr>
            <a:r>
              <a:rPr lang="en-US" sz="1600" dirty="0">
                <a:solidFill>
                  <a:prstClr val="black"/>
                </a:solidFill>
                <a:latin typeface="Arial" charset="0"/>
                <a:ea typeface="ＭＳ Ｐゴシック" pitchFamily="34" charset="-128"/>
              </a:rPr>
              <a:t>Mark Titus, </a:t>
            </a:r>
            <a:r>
              <a:rPr lang="en-US" sz="1200" dirty="0">
                <a:solidFill>
                  <a:prstClr val="black"/>
                </a:solidFill>
                <a:latin typeface="Arial" charset="0"/>
                <a:ea typeface="ＭＳ Ｐゴシック" pitchFamily="34" charset="-128"/>
              </a:rPr>
              <a:t>AT&amp;T</a:t>
            </a:r>
          </a:p>
          <a:p>
            <a:pPr lvl="1" defTabSz="457200" fontAlgn="base">
              <a:spcBef>
                <a:spcPct val="0"/>
              </a:spcBef>
              <a:spcAft>
                <a:spcPct val="0"/>
              </a:spcAft>
            </a:pPr>
            <a:r>
              <a:rPr lang="en-US" sz="1600" dirty="0">
                <a:solidFill>
                  <a:prstClr val="black"/>
                </a:solidFill>
                <a:latin typeface="Arial" charset="0"/>
                <a:ea typeface="ＭＳ Ｐゴシック" pitchFamily="34" charset="-128"/>
              </a:rPr>
              <a:t>Brian Trosper, </a:t>
            </a:r>
            <a:r>
              <a:rPr lang="en-US" sz="1200" dirty="0">
                <a:solidFill>
                  <a:prstClr val="black"/>
                </a:solidFill>
                <a:latin typeface="Arial" charset="0"/>
                <a:ea typeface="ＭＳ Ｐゴシック" pitchFamily="34" charset="-128"/>
              </a:rPr>
              <a:t>Verizon* (Alt: Bill </a:t>
            </a:r>
            <a:r>
              <a:rPr lang="en-US" sz="1200" dirty="0" err="1">
                <a:solidFill>
                  <a:prstClr val="black"/>
                </a:solidFill>
                <a:latin typeface="Arial" charset="0"/>
                <a:ea typeface="ＭＳ Ｐゴシック" pitchFamily="34" charset="-128"/>
              </a:rPr>
              <a:t>Mertka</a:t>
            </a:r>
            <a:r>
              <a:rPr lang="en-US" sz="1200" dirty="0">
                <a:solidFill>
                  <a:prstClr val="black"/>
                </a:solidFill>
                <a:latin typeface="Arial" charset="0"/>
                <a:ea typeface="ＭＳ Ｐゴシック" pitchFamily="34" charset="-128"/>
              </a:rPr>
              <a:t>)</a:t>
            </a:r>
          </a:p>
          <a:p>
            <a:pPr lvl="1" defTabSz="457200" fontAlgn="base">
              <a:spcBef>
                <a:spcPct val="0"/>
              </a:spcBef>
              <a:spcAft>
                <a:spcPct val="0"/>
              </a:spcAft>
            </a:pPr>
            <a:r>
              <a:rPr lang="en-US" sz="1600" dirty="0">
                <a:solidFill>
                  <a:prstClr val="black"/>
                </a:solidFill>
                <a:latin typeface="Arial" charset="0"/>
                <a:ea typeface="ＭＳ Ｐゴシック" pitchFamily="34" charset="-128"/>
              </a:rPr>
              <a:t>Jeff Wittek, </a:t>
            </a:r>
            <a:r>
              <a:rPr lang="en-US" sz="1200" dirty="0">
                <a:solidFill>
                  <a:prstClr val="black"/>
                </a:solidFill>
                <a:latin typeface="Arial" charset="0"/>
                <a:ea typeface="ＭＳ Ｐゴシック" pitchFamily="34" charset="-128"/>
              </a:rPr>
              <a:t>Motorola Solutions</a:t>
            </a:r>
            <a:endParaRPr lang="en-US" sz="1600" dirty="0">
              <a:solidFill>
                <a:prstClr val="black"/>
              </a:solidFill>
              <a:latin typeface="Arial" charset="0"/>
              <a:ea typeface="ＭＳ Ｐゴシック" pitchFamily="34" charset="-128"/>
            </a:endParaRPr>
          </a:p>
          <a:p>
            <a:pPr lvl="1" defTabSz="457200" fontAlgn="base">
              <a:spcBef>
                <a:spcPct val="0"/>
              </a:spcBef>
              <a:spcAft>
                <a:spcPct val="0"/>
              </a:spcAft>
            </a:pPr>
            <a:r>
              <a:rPr lang="en-US" sz="1600" dirty="0">
                <a:solidFill>
                  <a:prstClr val="black"/>
                </a:solidFill>
                <a:latin typeface="Arial" charset="0"/>
                <a:ea typeface="ＭＳ Ｐゴシック" pitchFamily="34" charset="-128"/>
              </a:rPr>
              <a:t>Jackie Wohlgemuth</a:t>
            </a:r>
            <a:r>
              <a:rPr lang="en-US" sz="1200" dirty="0">
                <a:solidFill>
                  <a:prstClr val="black"/>
                </a:solidFill>
                <a:latin typeface="Arial" charset="0"/>
                <a:ea typeface="ＭＳ Ｐゴシック" pitchFamily="34" charset="-128"/>
              </a:rPr>
              <a:t>, ATIS</a:t>
            </a:r>
          </a:p>
          <a:p>
            <a:pPr lvl="1" defTabSz="457200" fontAlgn="base">
              <a:spcBef>
                <a:spcPct val="0"/>
              </a:spcBef>
              <a:spcAft>
                <a:spcPct val="0"/>
              </a:spcAft>
            </a:pPr>
            <a:endParaRPr lang="en-US" sz="2000" b="1" dirty="0">
              <a:solidFill>
                <a:prstClr val="black"/>
              </a:solidFill>
              <a:latin typeface="Arial" charset="0"/>
              <a:ea typeface="ＭＳ Ｐゴシック" pitchFamily="34" charset="-128"/>
            </a:endParaRPr>
          </a:p>
          <a:p>
            <a:pPr lvl="1" defTabSz="457200" fontAlgn="base">
              <a:spcBef>
                <a:spcPct val="0"/>
              </a:spcBef>
              <a:spcAft>
                <a:spcPct val="0"/>
              </a:spcAft>
            </a:pPr>
            <a:endParaRPr lang="en-US" sz="2000" b="1" dirty="0">
              <a:solidFill>
                <a:prstClr val="black"/>
              </a:solidFill>
              <a:latin typeface="Arial" charset="0"/>
              <a:ea typeface="ＭＳ Ｐゴシック" pitchFamily="34" charset="-128"/>
            </a:endParaRPr>
          </a:p>
          <a:p>
            <a:pPr lvl="1" defTabSz="457200" fontAlgn="base">
              <a:spcBef>
                <a:spcPct val="0"/>
              </a:spcBef>
              <a:spcAft>
                <a:spcPct val="0"/>
              </a:spcAft>
            </a:pPr>
            <a:r>
              <a:rPr lang="en-US" sz="1600" b="1" dirty="0">
                <a:solidFill>
                  <a:prstClr val="black"/>
                </a:solidFill>
                <a:latin typeface="Arial" charset="0"/>
                <a:ea typeface="ＭＳ Ｐゴシック" pitchFamily="34" charset="-128"/>
              </a:rPr>
              <a:t>FCC Liaison: </a:t>
            </a:r>
            <a:r>
              <a:rPr lang="en-US" sz="1600" dirty="0">
                <a:solidFill>
                  <a:prstClr val="black"/>
                </a:solidFill>
                <a:latin typeface="Arial" charset="0"/>
                <a:ea typeface="ＭＳ Ｐゴシック" pitchFamily="34" charset="-128"/>
              </a:rPr>
              <a:t>Rasoul Safavian</a:t>
            </a:r>
          </a:p>
          <a:p>
            <a:pPr lvl="1" defTabSz="457200" fontAlgn="base">
              <a:spcBef>
                <a:spcPct val="0"/>
              </a:spcBef>
              <a:spcAft>
                <a:spcPct val="0"/>
              </a:spcAft>
            </a:pPr>
            <a:endParaRPr lang="en-US" sz="1600" dirty="0">
              <a:solidFill>
                <a:prstClr val="black"/>
              </a:solidFill>
              <a:latin typeface="Arial" charset="0"/>
              <a:ea typeface="ＭＳ Ｐゴシック" pitchFamily="34" charset="-128"/>
            </a:endParaRPr>
          </a:p>
          <a:p>
            <a:pPr lvl="1" defTabSz="457200" fontAlgn="base">
              <a:spcBef>
                <a:spcPct val="0"/>
              </a:spcBef>
              <a:spcAft>
                <a:spcPct val="0"/>
              </a:spcAft>
            </a:pPr>
            <a:r>
              <a:rPr lang="en-US" sz="1600" dirty="0">
                <a:solidFill>
                  <a:prstClr val="black"/>
                </a:solidFill>
                <a:latin typeface="Arial" charset="0"/>
                <a:ea typeface="ＭＳ Ｐゴシック" pitchFamily="34" charset="-128"/>
              </a:rPr>
              <a:t>*Also CSRIC Member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1605</Words>
  <Application>Microsoft Office PowerPoint</Application>
  <PresentationFormat>Widescreen</PresentationFormat>
  <Paragraphs>245</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Courier New</vt:lpstr>
      <vt:lpstr>Wingdings</vt:lpstr>
      <vt:lpstr>Office Theme</vt:lpstr>
      <vt:lpstr> REPORT ON THE CURRENT STATE OF INTEROPERABILITY IN THE NATION’S 911 SYSTEMS  Working Group 4: 911 Security Vulnerabilities During the IP Transition  </vt:lpstr>
      <vt:lpstr>Working Group 4: Background</vt:lpstr>
      <vt:lpstr>Working Group 4:  Objectives</vt:lpstr>
      <vt:lpstr>Working Group 4:  Objectives (Cont.) </vt:lpstr>
      <vt:lpstr>WG 4 Deliverables: Report 1 911 Security Vulnerabilities During the IP Transition</vt:lpstr>
      <vt:lpstr>WG 4 Deliverables: Report 2 911 Security Vulnerabilities During the IP Transition</vt:lpstr>
      <vt:lpstr>WG 4 Deliverables: Report 3 911 Security Vulnerabilities During the IP Transition</vt:lpstr>
      <vt:lpstr>PowerPoint Presentation</vt:lpstr>
      <vt:lpstr>Working Group 4: Members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Working Group 4: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ON THE CURRENT STATE OF INTEROPERABILITY IN THE NATION’S 911 SYSTEMS  Working Group 4: 911 Security Vulnerabilities During the IP Transition  </dc:title>
  <dc:creator>Suzon Cameron</dc:creator>
  <cp:lastModifiedBy>Suzon Cameron</cp:lastModifiedBy>
  <cp:revision>2</cp:revision>
  <dcterms:created xsi:type="dcterms:W3CDTF">2020-03-17T19:24:36Z</dcterms:created>
  <dcterms:modified xsi:type="dcterms:W3CDTF">2020-03-17T19:34:51Z</dcterms:modified>
</cp:coreProperties>
</file>