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323" r:id="rId2"/>
    <p:sldId id="324" r:id="rId3"/>
    <p:sldId id="325" r:id="rId4"/>
    <p:sldId id="326" r:id="rId5"/>
    <p:sldId id="327" r:id="rId6"/>
    <p:sldId id="328" r:id="rId7"/>
    <p:sldId id="329" r:id="rId8"/>
    <p:sldId id="330" r:id="rId9"/>
    <p:sldId id="331" r:id="rId10"/>
    <p:sldId id="332" r:id="rId11"/>
    <p:sldId id="333" r:id="rId12"/>
    <p:sldId id="33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9" autoAdjust="0"/>
    <p:restoredTop sz="94660"/>
  </p:normalViewPr>
  <p:slideViewPr>
    <p:cSldViewPr snapToGrid="0">
      <p:cViewPr varScale="1">
        <p:scale>
          <a:sx n="90" d="100"/>
          <a:sy n="90" d="100"/>
        </p:scale>
        <p:origin x="12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0FF90-CE5A-4C4E-B3B8-A81F7D87235A}" type="datetimeFigureOut">
              <a:rPr lang="en-US" smtClean="0"/>
              <a:t>3/17/2020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C23A19-3E4A-4308-8140-124DF532D3A9}" type="slidenum">
              <a:rPr lang="en-US" smtClean="0"/>
              <a:t>‹#›</a:t>
            </a:fld>
            <a:endParaRPr lang="en-US"/>
          </a:p>
        </p:txBody>
      </p:sp>
    </p:spTree>
    <p:extLst>
      <p:ext uri="{BB962C8B-B14F-4D97-AF65-F5344CB8AC3E}">
        <p14:creationId xmlns:p14="http://schemas.microsoft.com/office/powerpoint/2010/main" val="37772989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20775F46-6EDC-4E15-9CF5-B1296021CEE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2856787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9E3C0B31-DCB6-4633-A0F4-64EAAFAA1E1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10</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32681869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9E3C0B31-DCB6-4633-A0F4-64EAAFAA1E1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11</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33823749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20775F46-6EDC-4E15-9CF5-B1296021CEE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12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570267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E3527087-30D7-4142-BE6D-919A412224ED}"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3895737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9E3C0B31-DCB6-4633-A0F4-64EAAFAA1E1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105255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9E3C0B31-DCB6-4633-A0F4-64EAAFAA1E1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20191927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9E3C0B31-DCB6-4633-A0F4-64EAAFAA1E1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5</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0317800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9E3C0B31-DCB6-4633-A0F4-64EAAFAA1E1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6</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30022779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9E3C0B31-DCB6-4633-A0F4-64EAAFAA1E1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7</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7249333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9E3C0B31-DCB6-4633-A0F4-64EAAFAA1E1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8</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25898113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9E3C0B31-DCB6-4633-A0F4-64EAAFAA1E1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9</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3881018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AB745AA-9B8C-4E04-81A3-0A463E7B26EC}" type="datetime1">
              <a:rPr lang="en-US"/>
              <a:pPr>
                <a:defRPr/>
              </a:pPr>
              <a:t>3/17/2020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A74E696-F705-4D96-928B-E5C4D4D677CC}" type="slidenum">
              <a:rPr lang="en-US"/>
              <a:pPr>
                <a:defRPr/>
              </a:pPr>
              <a:t>‹#›</a:t>
            </a:fld>
            <a:endParaRPr lang="en-US" dirty="0"/>
          </a:p>
        </p:txBody>
      </p:sp>
    </p:spTree>
    <p:extLst>
      <p:ext uri="{BB962C8B-B14F-4D97-AF65-F5344CB8AC3E}">
        <p14:creationId xmlns:p14="http://schemas.microsoft.com/office/powerpoint/2010/main" val="3020638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5F76209-5C84-4F9A-9492-EFD88AD0AEDA}" type="datetime1">
              <a:rPr lang="en-US"/>
              <a:pPr>
                <a:defRPr/>
              </a:pPr>
              <a:t>3/17/2020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007DA15-72A8-45AA-B7F7-577551102F16}" type="slidenum">
              <a:rPr lang="en-US"/>
              <a:pPr>
                <a:defRPr/>
              </a:pPr>
              <a:t>‹#›</a:t>
            </a:fld>
            <a:endParaRPr lang="en-US" dirty="0"/>
          </a:p>
        </p:txBody>
      </p:sp>
    </p:spTree>
    <p:extLst>
      <p:ext uri="{BB962C8B-B14F-4D97-AF65-F5344CB8AC3E}">
        <p14:creationId xmlns:p14="http://schemas.microsoft.com/office/powerpoint/2010/main" val="404741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462EDD3-1977-49CF-85D7-32DE8FCEC26C}" type="datetime1">
              <a:rPr lang="en-US"/>
              <a:pPr>
                <a:defRPr/>
              </a:pPr>
              <a:t>3/17/2020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DAD90CD-A595-4A03-B3B0-6D2458F85B97}" type="slidenum">
              <a:rPr lang="en-US"/>
              <a:pPr>
                <a:defRPr/>
              </a:pPr>
              <a:t>‹#›</a:t>
            </a:fld>
            <a:endParaRPr lang="en-US" dirty="0"/>
          </a:p>
        </p:txBody>
      </p:sp>
    </p:spTree>
    <p:extLst>
      <p:ext uri="{BB962C8B-B14F-4D97-AF65-F5344CB8AC3E}">
        <p14:creationId xmlns:p14="http://schemas.microsoft.com/office/powerpoint/2010/main" val="3137160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478E61E-AF42-4921-9C6A-474ED1D94C0E}" type="datetime1">
              <a:rPr lang="en-US"/>
              <a:pPr>
                <a:defRPr/>
              </a:pPr>
              <a:t>3/17/2020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EC53501-A59C-492B-A4C7-04A4F75D57BB}" type="slidenum">
              <a:rPr lang="en-US"/>
              <a:pPr>
                <a:defRPr/>
              </a:pPr>
              <a:t>‹#›</a:t>
            </a:fld>
            <a:endParaRPr lang="en-US" dirty="0"/>
          </a:p>
        </p:txBody>
      </p:sp>
    </p:spTree>
    <p:extLst>
      <p:ext uri="{BB962C8B-B14F-4D97-AF65-F5344CB8AC3E}">
        <p14:creationId xmlns:p14="http://schemas.microsoft.com/office/powerpoint/2010/main" val="780366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0167C00-BD36-49C4-8D15-675F4CEAC481}" type="datetime1">
              <a:rPr lang="en-US"/>
              <a:pPr>
                <a:defRPr/>
              </a:pPr>
              <a:t>3/17/2020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8BBD6F1-B411-4A30-8CE9-38ED6E030FF9}" type="slidenum">
              <a:rPr lang="en-US"/>
              <a:pPr>
                <a:defRPr/>
              </a:pPr>
              <a:t>‹#›</a:t>
            </a:fld>
            <a:endParaRPr lang="en-US" dirty="0"/>
          </a:p>
        </p:txBody>
      </p:sp>
    </p:spTree>
    <p:extLst>
      <p:ext uri="{BB962C8B-B14F-4D97-AF65-F5344CB8AC3E}">
        <p14:creationId xmlns:p14="http://schemas.microsoft.com/office/powerpoint/2010/main" val="2316498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59A6BAA-08CC-48B5-8AC5-FD6D6BAB7B07}" type="datetime1">
              <a:rPr lang="en-US"/>
              <a:pPr>
                <a:defRPr/>
              </a:pPr>
              <a:t>3/17/2020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85852A5-7399-4EE1-9575-EC2EB422152F}" type="slidenum">
              <a:rPr lang="en-US"/>
              <a:pPr>
                <a:defRPr/>
              </a:pPr>
              <a:t>‹#›</a:t>
            </a:fld>
            <a:endParaRPr lang="en-US" dirty="0"/>
          </a:p>
        </p:txBody>
      </p:sp>
    </p:spTree>
    <p:extLst>
      <p:ext uri="{BB962C8B-B14F-4D97-AF65-F5344CB8AC3E}">
        <p14:creationId xmlns:p14="http://schemas.microsoft.com/office/powerpoint/2010/main" val="364641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A65D4F1-E24F-4B20-B5AF-4D5D1BA45F9A}" type="datetime1">
              <a:rPr lang="en-US"/>
              <a:pPr>
                <a:defRPr/>
              </a:pPr>
              <a:t>3/17/2020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531045BA-22A3-4720-A26C-3FB6B56F3B25}" type="slidenum">
              <a:rPr lang="en-US"/>
              <a:pPr>
                <a:defRPr/>
              </a:pPr>
              <a:t>‹#›</a:t>
            </a:fld>
            <a:endParaRPr lang="en-US" dirty="0"/>
          </a:p>
        </p:txBody>
      </p:sp>
    </p:spTree>
    <p:extLst>
      <p:ext uri="{BB962C8B-B14F-4D97-AF65-F5344CB8AC3E}">
        <p14:creationId xmlns:p14="http://schemas.microsoft.com/office/powerpoint/2010/main" val="3038042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D2F903-4F7D-4A2F-864A-8E9C169B4384}" type="datetime1">
              <a:rPr lang="en-US"/>
              <a:pPr>
                <a:defRPr/>
              </a:pPr>
              <a:t>3/17/2020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EAC101C7-0027-49B3-AB16-7BF3B6FA8E0B}" type="slidenum">
              <a:rPr lang="en-US"/>
              <a:pPr>
                <a:defRPr/>
              </a:pPr>
              <a:t>‹#›</a:t>
            </a:fld>
            <a:endParaRPr lang="en-US" dirty="0"/>
          </a:p>
        </p:txBody>
      </p:sp>
    </p:spTree>
    <p:extLst>
      <p:ext uri="{BB962C8B-B14F-4D97-AF65-F5344CB8AC3E}">
        <p14:creationId xmlns:p14="http://schemas.microsoft.com/office/powerpoint/2010/main" val="703947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446C03-A480-408D-A103-97344BB9EAB4}" type="datetime1">
              <a:rPr lang="en-US"/>
              <a:pPr>
                <a:defRPr/>
              </a:pPr>
              <a:t>3/17/2020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4AB33F2-7EE2-4519-8D13-CB9CFFD5F81E}" type="slidenum">
              <a:rPr lang="en-US"/>
              <a:pPr>
                <a:defRPr/>
              </a:pPr>
              <a:t>‹#›</a:t>
            </a:fld>
            <a:endParaRPr lang="en-US" dirty="0"/>
          </a:p>
        </p:txBody>
      </p:sp>
    </p:spTree>
    <p:extLst>
      <p:ext uri="{BB962C8B-B14F-4D97-AF65-F5344CB8AC3E}">
        <p14:creationId xmlns:p14="http://schemas.microsoft.com/office/powerpoint/2010/main" val="1698341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7028BFD-9B95-4DAB-9072-776CE8770272}" type="datetime1">
              <a:rPr lang="en-US"/>
              <a:pPr>
                <a:defRPr/>
              </a:pPr>
              <a:t>3/17/2020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5AC876D-8247-4334-AF22-1F06F8695AED}" type="slidenum">
              <a:rPr lang="en-US"/>
              <a:pPr>
                <a:defRPr/>
              </a:pPr>
              <a:t>‹#›</a:t>
            </a:fld>
            <a:endParaRPr lang="en-US" dirty="0"/>
          </a:p>
        </p:txBody>
      </p:sp>
    </p:spTree>
    <p:extLst>
      <p:ext uri="{BB962C8B-B14F-4D97-AF65-F5344CB8AC3E}">
        <p14:creationId xmlns:p14="http://schemas.microsoft.com/office/powerpoint/2010/main" val="2717100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A1B3168-2D20-4208-A06C-B942ABD0214A}" type="datetime1">
              <a:rPr lang="en-US"/>
              <a:pPr>
                <a:defRPr/>
              </a:pPr>
              <a:t>3/17/2020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65DFE86-5D11-4A53-960B-CC46CA97ADB6}" type="slidenum">
              <a:rPr lang="en-US"/>
              <a:pPr>
                <a:defRPr/>
              </a:pPr>
              <a:t>‹#›</a:t>
            </a:fld>
            <a:endParaRPr lang="en-US" dirty="0"/>
          </a:p>
        </p:txBody>
      </p:sp>
    </p:spTree>
    <p:extLst>
      <p:ext uri="{BB962C8B-B14F-4D97-AF65-F5344CB8AC3E}">
        <p14:creationId xmlns:p14="http://schemas.microsoft.com/office/powerpoint/2010/main" val="2682241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ea typeface="ＭＳ Ｐゴシック" charset="-128"/>
              </a:defRPr>
            </a:lvl1pPr>
          </a:lstStyle>
          <a:p>
            <a:pPr>
              <a:defRPr/>
            </a:pPr>
            <a:fld id="{E48D049E-70A5-43CC-9ADB-E28D1CD9224F}" type="datetime1">
              <a:rPr lang="en-US"/>
              <a:pPr>
                <a:defRPr/>
              </a:pPr>
              <a:t>3/17/2020</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ea typeface="+mn-ea"/>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ea typeface="ＭＳ Ｐゴシック" charset="-128"/>
              </a:defRPr>
            </a:lvl1pPr>
          </a:lstStyle>
          <a:p>
            <a:pPr>
              <a:defRPr/>
            </a:pPr>
            <a:fld id="{A513A13E-D7EB-457B-A864-35757E8BCB76}" type="slidenum">
              <a:rPr lang="en-US"/>
              <a:pPr>
                <a:defRPr/>
              </a:pPr>
              <a:t>‹#›</a:t>
            </a:fld>
            <a:endParaRPr lang="en-US" dirty="0"/>
          </a:p>
        </p:txBody>
      </p:sp>
    </p:spTree>
    <p:extLst>
      <p:ext uri="{BB962C8B-B14F-4D97-AF65-F5344CB8AC3E}">
        <p14:creationId xmlns:p14="http://schemas.microsoft.com/office/powerpoint/2010/main" val="6854552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356839" y="2871499"/>
            <a:ext cx="11251581" cy="1115003"/>
          </a:xfrm>
        </p:spPr>
        <p:txBody>
          <a:bodyPr/>
          <a:lstStyle/>
          <a:p>
            <a:pPr eaLnBrk="1" hangingPunct="1"/>
            <a:r>
              <a:rPr lang="en-US" sz="4000" b="1" dirty="0">
                <a:ea typeface="ＭＳ Ｐゴシック" pitchFamily="34" charset="-128"/>
              </a:rPr>
              <a:t>FINAL REPORT ON BEST PRACTICES FOR BROADCAST RESILIENCY DURING MAJOR STORMS AND DISASTERS</a:t>
            </a:r>
          </a:p>
        </p:txBody>
      </p:sp>
      <p:sp>
        <p:nvSpPr>
          <p:cNvPr id="2051" name="TextBox 5"/>
          <p:cNvSpPr txBox="1">
            <a:spLocks noChangeArrowheads="1"/>
          </p:cNvSpPr>
          <p:nvPr/>
        </p:nvSpPr>
        <p:spPr bwMode="auto">
          <a:xfrm>
            <a:off x="356839" y="4344888"/>
            <a:ext cx="11251582" cy="218521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800" b="0" i="1" u="none" strike="noStrike" kern="1200" cap="none" spc="0" normalizeH="0" baseline="0" noProof="0" dirty="0">
                <a:ln>
                  <a:noFill/>
                </a:ln>
                <a:solidFill>
                  <a:prstClr val="black"/>
                </a:solidFill>
                <a:effectLst/>
                <a:uLnTx/>
                <a:uFillTx/>
                <a:latin typeface="Arial" charset="0"/>
                <a:ea typeface="ＭＳ Ｐゴシック" pitchFamily="34" charset="-128"/>
                <a:cs typeface="+mn-cs"/>
              </a:rPr>
              <a:t>Working Group 5: Improving Broadcast Resiliency</a:t>
            </a:r>
            <a:endParaRPr kumimoji="0" lang="en-US" sz="28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rPr>
              <a:t>March 17, 2020 </a:t>
            </a:r>
            <a:endParaRPr kumimoji="0" lang="en-US" sz="1800" b="0" i="0" u="none" strike="noStrike" kern="1200" cap="none" spc="0" normalizeH="0" baseline="0" noProof="0" dirty="0">
              <a:ln>
                <a:noFill/>
              </a:ln>
              <a:solidFill>
                <a:prstClr val="black"/>
              </a:solidFill>
              <a:effectLst/>
              <a:uLnTx/>
              <a:uFillTx/>
              <a:latin typeface="Calibri" pitchFamily="34" charset="0"/>
              <a:ea typeface="ＭＳ Ｐゴシック" pitchFamily="34" charset="-128"/>
              <a:cs typeface="+mn-cs"/>
            </a:endParaRP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itchFamily="34" charset="0"/>
              <a:ea typeface="ＭＳ Ｐゴシック" pitchFamily="34" charset="-128"/>
              <a:cs typeface="+mn-cs"/>
            </a:endParaRP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Arial" charset="0"/>
                <a:ea typeface="ＭＳ Ｐゴシック" pitchFamily="34" charset="-128"/>
                <a:cs typeface="+mn-cs"/>
              </a:rPr>
              <a:t>WG5 Chair, Pat Roberts, Florida Association of Broadcasters (FAB)</a:t>
            </a: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itchFamily="34" charset="0"/>
              <a:ea typeface="ＭＳ Ｐゴシック" pitchFamily="34" charset="-128"/>
              <a:cs typeface="+mn-cs"/>
            </a:endParaRPr>
          </a:p>
        </p:txBody>
      </p:sp>
      <p:pic>
        <p:nvPicPr>
          <p:cNvPr id="205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9275" y="204788"/>
            <a:ext cx="3136900" cy="19177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title"/>
          </p:nvPr>
        </p:nvSpPr>
        <p:spPr/>
        <p:txBody>
          <a:bodyPr/>
          <a:lstStyle/>
          <a:p>
            <a:pPr eaLnBrk="1" hangingPunct="1"/>
            <a:r>
              <a:rPr lang="en-US" sz="4000" b="1" dirty="0">
                <a:ea typeface="ＭＳ Ｐゴシック" pitchFamily="34" charset="-128"/>
              </a:rPr>
              <a:t>Working </a:t>
            </a:r>
            <a:r>
              <a:rPr lang="en-US" sz="4000" b="1" dirty="0"/>
              <a:t>Group 5</a:t>
            </a:r>
            <a:r>
              <a:rPr lang="en-US" sz="4000" b="1" dirty="0">
                <a:ea typeface="ＭＳ Ｐゴシック" pitchFamily="34" charset="-128"/>
              </a:rPr>
              <a:t>: Best Practice Recommendations </a:t>
            </a:r>
          </a:p>
        </p:txBody>
      </p:sp>
      <p:sp>
        <p:nvSpPr>
          <p:cNvPr id="3076" name="Content Placeholder 2"/>
          <p:cNvSpPr>
            <a:spLocks noGrp="1"/>
          </p:cNvSpPr>
          <p:nvPr>
            <p:ph idx="1"/>
          </p:nvPr>
        </p:nvSpPr>
        <p:spPr>
          <a:xfrm>
            <a:off x="914400" y="1303284"/>
            <a:ext cx="9296400" cy="5948855"/>
          </a:xfrm>
        </p:spPr>
        <p:txBody>
          <a:bodyPr/>
          <a:lstStyle/>
          <a:p>
            <a:pPr marL="0" indent="0" eaLnBrk="1" hangingPunct="1">
              <a:spcBef>
                <a:spcPts val="600"/>
              </a:spcBef>
              <a:buNone/>
            </a:pPr>
            <a:endParaRPr lang="en-US" sz="1400" b="1" dirty="0">
              <a:latin typeface="Times New Roman" panose="02020603050405020304" pitchFamily="18" charset="0"/>
              <a:ea typeface="ＭＳ Ｐゴシック" pitchFamily="34" charset="-128"/>
              <a:cs typeface="Times New Roman" panose="02020603050405020304" pitchFamily="18" charset="0"/>
            </a:endParaRPr>
          </a:p>
          <a:p>
            <a:pPr marL="0" indent="0" eaLnBrk="1" hangingPunct="1">
              <a:spcBef>
                <a:spcPts val="600"/>
              </a:spcBef>
              <a:buNone/>
            </a:pPr>
            <a:r>
              <a:rPr lang="en-US" sz="1800" b="1" dirty="0">
                <a:ea typeface="ＭＳ Ｐゴシック" pitchFamily="34" charset="-128"/>
                <a:cs typeface="Times New Roman" panose="02020603050405020304" pitchFamily="18" charset="0"/>
              </a:rPr>
              <a:t>The following are CSRIC VII’s recommendations for the FCC to help improve broadcast resiliency before, during and after a disaster to help a community respond and recover:  </a:t>
            </a:r>
          </a:p>
          <a:p>
            <a:pPr marL="0" indent="0" eaLnBrk="1" hangingPunct="1">
              <a:spcBef>
                <a:spcPts val="600"/>
              </a:spcBef>
              <a:buNone/>
            </a:pPr>
            <a:endParaRPr lang="en-US" sz="1600" b="1" dirty="0">
              <a:ea typeface="ＭＳ Ｐゴシック" pitchFamily="34" charset="-128"/>
              <a:cs typeface="Times New Roman" panose="02020603050405020304" pitchFamily="18" charset="0"/>
            </a:endParaRPr>
          </a:p>
          <a:p>
            <a:pPr marL="0" indent="0" eaLnBrk="1" hangingPunct="1">
              <a:spcBef>
                <a:spcPts val="600"/>
              </a:spcBef>
              <a:buNone/>
            </a:pPr>
            <a:r>
              <a:rPr lang="en-US" sz="1400" dirty="0">
                <a:ea typeface="ＭＳ Ｐゴシック" pitchFamily="34" charset="-128"/>
                <a:cs typeface="Times New Roman" panose="02020603050405020304" pitchFamily="18" charset="0"/>
              </a:rPr>
              <a:t>	20.	CSRIC VII recommends that the FCC work with NAB, other broadcast groups, and members of this working 			group to develop a new Disaster and Preparedness Outline Plan  for broadcast stations.  </a:t>
            </a:r>
          </a:p>
          <a:p>
            <a:pPr marL="0" indent="0" eaLnBrk="1" hangingPunct="1">
              <a:spcBef>
                <a:spcPts val="600"/>
              </a:spcBef>
              <a:buNone/>
            </a:pPr>
            <a:r>
              <a:rPr lang="en-US" sz="1400" dirty="0">
                <a:ea typeface="ＭＳ Ｐゴシック" pitchFamily="34" charset="-128"/>
                <a:cs typeface="Times New Roman" panose="02020603050405020304" pitchFamily="18" charset="0"/>
              </a:rPr>
              <a:t>	21.	CSRIC VII recommends the FCC should consider </a:t>
            </a:r>
            <a:r>
              <a:rPr lang="en-US" sz="1400" dirty="0">
                <a:ea typeface="ＭＳ Ｐゴシック" pitchFamily="34" charset="-128"/>
              </a:rPr>
              <a:t>adding broadcasters as a primary source for the FCC Wireless 		Priority Service which would help ensure their ability to gather information and distribute it to their communities 		before, during and after a disaster.  </a:t>
            </a:r>
          </a:p>
          <a:p>
            <a:pPr marL="0" indent="0" eaLnBrk="1" hangingPunct="1">
              <a:spcBef>
                <a:spcPts val="600"/>
              </a:spcBef>
              <a:buNone/>
            </a:pPr>
            <a:r>
              <a:rPr lang="en-US" sz="1400" dirty="0">
                <a:ea typeface="ＭＳ Ｐゴシック" pitchFamily="34" charset="-128"/>
              </a:rPr>
              <a:t>	22.	CSRIC VII recommends the FCC continue to work closely with DHS and FEMA to provide access letters to help 		broadcast stations be able to identify themselves as first informers. This will ensure they can get to their 			transmitter sites and studios to stay on the air and operate their generators, fuel supply, as well as their news 		staff who can provide crucial information as first informers for the residents of their media market.  </a:t>
            </a:r>
          </a:p>
          <a:p>
            <a:pPr marL="0" indent="0" eaLnBrk="1" hangingPunct="1">
              <a:spcBef>
                <a:spcPts val="600"/>
              </a:spcBef>
              <a:buNone/>
            </a:pPr>
            <a:r>
              <a:rPr lang="en-US" sz="1400" dirty="0">
                <a:ea typeface="ＭＳ Ｐゴシック" pitchFamily="34" charset="-128"/>
              </a:rPr>
              <a:t>	23.	CSRIC VII recommends the FCC consider the same access letters be granted to wireless providers, cable providers 		and other groups critical to providing information to their communities .  </a:t>
            </a:r>
          </a:p>
          <a:p>
            <a:pPr marL="0" indent="0" eaLnBrk="1" hangingPunct="1">
              <a:spcBef>
                <a:spcPts val="600"/>
              </a:spcBef>
              <a:buNone/>
            </a:pPr>
            <a:r>
              <a:rPr lang="en-US" sz="1400" dirty="0">
                <a:ea typeface="ＭＳ Ｐゴシック" pitchFamily="34" charset="-128"/>
              </a:rPr>
              <a:t>	24.	CSRIC VII recommends the FCC to continue to work closely with DHS and FEMA to encourage a working 			relationship between broadcasters and their local and state emergency management officials.  </a:t>
            </a:r>
          </a:p>
          <a:p>
            <a:pPr marL="0" indent="0" eaLnBrk="1" hangingPunct="1">
              <a:spcBef>
                <a:spcPts val="600"/>
              </a:spcBef>
              <a:buNone/>
            </a:pPr>
            <a:r>
              <a:rPr lang="en-US" sz="1400" dirty="0">
                <a:ea typeface="ＭＳ Ｐゴシック" pitchFamily="34" charset="-128"/>
              </a:rPr>
              <a:t>	25.	CSRIC VII recommends the FCC encourage social media organizations such as Google, Facebook and Twitter 			implement algorithms that detect what areas are being impacted by an emergency and prioritize related 			instructions, impacts, and decision support services to appear at the top of the feeds.  </a:t>
            </a: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p:txBody>
      </p:sp>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DD5A3E25-0842-43EE-901B-BA590748A92E}"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10</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37" y="5525232"/>
            <a:ext cx="1787525" cy="109378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3948601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title"/>
          </p:nvPr>
        </p:nvSpPr>
        <p:spPr/>
        <p:txBody>
          <a:bodyPr/>
          <a:lstStyle/>
          <a:p>
            <a:pPr eaLnBrk="1" hangingPunct="1"/>
            <a:r>
              <a:rPr lang="en-US" sz="4000" b="1" dirty="0">
                <a:ea typeface="ＭＳ Ｐゴシック" pitchFamily="34" charset="-128"/>
              </a:rPr>
              <a:t>Working </a:t>
            </a:r>
            <a:r>
              <a:rPr lang="en-US" sz="4000" b="1" dirty="0"/>
              <a:t>Group 5</a:t>
            </a:r>
            <a:r>
              <a:rPr lang="en-US" sz="4000" b="1" dirty="0">
                <a:ea typeface="ＭＳ Ｐゴシック" pitchFamily="34" charset="-128"/>
              </a:rPr>
              <a:t>: Conclusions</a:t>
            </a:r>
          </a:p>
        </p:txBody>
      </p:sp>
      <p:sp>
        <p:nvSpPr>
          <p:cNvPr id="3076" name="Content Placeholder 2"/>
          <p:cNvSpPr>
            <a:spLocks noGrp="1"/>
          </p:cNvSpPr>
          <p:nvPr>
            <p:ph idx="1"/>
          </p:nvPr>
        </p:nvSpPr>
        <p:spPr>
          <a:xfrm>
            <a:off x="1718380" y="1925054"/>
            <a:ext cx="8492420" cy="2919662"/>
          </a:xfrm>
        </p:spPr>
        <p:txBody>
          <a:bodyPr/>
          <a:lstStyle/>
          <a:p>
            <a:pPr marL="0" indent="0" eaLnBrk="1" hangingPunct="1">
              <a:spcBef>
                <a:spcPts val="600"/>
              </a:spcBef>
              <a:buNone/>
            </a:pPr>
            <a:r>
              <a:rPr lang="en-US" sz="1600" dirty="0">
                <a:ea typeface="ＭＳ Ｐゴシック" pitchFamily="34" charset="-128"/>
              </a:rPr>
              <a:t>The members of Working Group 5 thank all those who have contributed research and perspective to this CSRIC VII report and look forward to supporting continued collaboration in best practices and recommendations to broadcast resiliency in the unfortunate time of disaster.   </a:t>
            </a:r>
          </a:p>
          <a:p>
            <a:pPr marL="0" indent="0" eaLnBrk="1" hangingPunct="1">
              <a:spcBef>
                <a:spcPts val="600"/>
              </a:spcBef>
              <a:buNone/>
            </a:pPr>
            <a:endParaRPr lang="en-US" sz="1600" dirty="0">
              <a:ea typeface="ＭＳ Ｐゴシック" pitchFamily="34" charset="-128"/>
            </a:endParaRPr>
          </a:p>
          <a:p>
            <a:pPr marL="0" indent="0" eaLnBrk="1" hangingPunct="1">
              <a:spcBef>
                <a:spcPts val="600"/>
              </a:spcBef>
              <a:buNone/>
            </a:pPr>
            <a:r>
              <a:rPr lang="en-US" sz="1600" dirty="0">
                <a:ea typeface="ＭＳ Ｐゴシック" pitchFamily="34" charset="-128"/>
              </a:rPr>
              <a:t>In times of crisis, we hope these recommendations can help local broadcasters to always be there – wherever “there” may be. Increasing broadcast resiliency will help ensure that broadcasters stay the most trusted source of news and emergency updates, and ultimately get the information they need to keep safe in times of a disaster. </a:t>
            </a: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r>
              <a:rPr lang="en-US" sz="1400" dirty="0">
                <a:ea typeface="ＭＳ Ｐゴシック" pitchFamily="34" charset="-128"/>
              </a:rPr>
              <a:t> </a:t>
            </a: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p:txBody>
      </p:sp>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DD5A3E25-0842-43EE-901B-BA590748A92E}"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11</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8380" y="5635627"/>
            <a:ext cx="1787525" cy="109378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2240634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874045" y="3228109"/>
            <a:ext cx="8364465" cy="1115003"/>
          </a:xfrm>
        </p:spPr>
        <p:txBody>
          <a:bodyPr/>
          <a:lstStyle/>
          <a:p>
            <a:pPr eaLnBrk="1" hangingPunct="1"/>
            <a:r>
              <a:rPr lang="en-US" sz="4000" b="1" dirty="0">
                <a:ea typeface="ＭＳ Ｐゴシック" pitchFamily="34" charset="-128"/>
              </a:rPr>
              <a:t>Working Group 5 </a:t>
            </a:r>
            <a:br>
              <a:rPr lang="en-US" sz="4000" b="1" dirty="0">
                <a:ea typeface="ＭＳ Ｐゴシック" pitchFamily="34" charset="-128"/>
              </a:rPr>
            </a:br>
            <a:r>
              <a:rPr lang="en-US" sz="4000" b="1" dirty="0">
                <a:ea typeface="ＭＳ Ｐゴシック" pitchFamily="34" charset="-128"/>
              </a:rPr>
              <a:t>Pat Roberts, Chair</a:t>
            </a:r>
            <a:br>
              <a:rPr lang="en-US" sz="4000" b="1" dirty="0">
                <a:ea typeface="ＭＳ Ｐゴシック" pitchFamily="34" charset="-128"/>
              </a:rPr>
            </a:br>
            <a:r>
              <a:rPr lang="en-US" sz="4000" b="1" dirty="0">
                <a:ea typeface="ＭＳ Ｐゴシック" pitchFamily="34" charset="-128"/>
              </a:rPr>
              <a:t> </a:t>
            </a:r>
            <a:br>
              <a:rPr lang="en-US" sz="4000" b="1" dirty="0">
                <a:ea typeface="ＭＳ Ｐゴシック" pitchFamily="34" charset="-128"/>
              </a:rPr>
            </a:br>
            <a:r>
              <a:rPr lang="en-US" sz="4000" b="1" dirty="0">
                <a:ea typeface="ＭＳ Ｐゴシック" pitchFamily="34" charset="-128"/>
              </a:rPr>
              <a:t>Questions?</a:t>
            </a:r>
          </a:p>
        </p:txBody>
      </p:sp>
      <p:pic>
        <p:nvPicPr>
          <p:cNvPr id="205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9275" y="204788"/>
            <a:ext cx="3136900" cy="19177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2568925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txBox="1">
            <a:spLocks noGrp="1"/>
          </p:cNvSpPr>
          <p:nvPr/>
        </p:nvSpPr>
        <p:spPr bwMode="auto">
          <a:xfrm>
            <a:off x="8077200" y="6356351"/>
            <a:ext cx="2133600"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6CAE1DE9-F4EF-468D-9116-DB6A9365EEBE}"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sp>
        <p:nvSpPr>
          <p:cNvPr id="4099" name="Title 1"/>
          <p:cNvSpPr>
            <a:spLocks noGrp="1"/>
          </p:cNvSpPr>
          <p:nvPr>
            <p:ph type="title" idx="4294967295"/>
          </p:nvPr>
        </p:nvSpPr>
        <p:spPr>
          <a:xfrm>
            <a:off x="1524000" y="319088"/>
            <a:ext cx="8229600" cy="1143000"/>
          </a:xfrm>
        </p:spPr>
        <p:txBody>
          <a:bodyPr/>
          <a:lstStyle/>
          <a:p>
            <a:pPr eaLnBrk="1" hangingPunct="1"/>
            <a:r>
              <a:rPr lang="en-US" sz="4000" b="1" dirty="0">
                <a:ea typeface="ＭＳ Ｐゴシック" pitchFamily="34" charset="-128"/>
              </a:rPr>
              <a:t>Working Group 5: Members</a:t>
            </a:r>
          </a:p>
        </p:txBody>
      </p:sp>
      <p:pic>
        <p:nvPicPr>
          <p:cNvPr id="410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5586414"/>
            <a:ext cx="1787525" cy="109378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2" name="Rectangle 1"/>
          <p:cNvSpPr/>
          <p:nvPr/>
        </p:nvSpPr>
        <p:spPr>
          <a:xfrm>
            <a:off x="2104869" y="1885990"/>
            <a:ext cx="7982263" cy="5139869"/>
          </a:xfrm>
          <a:prstGeom prst="rect">
            <a:avLst/>
          </a:prstGeom>
        </p:spPr>
        <p:txBody>
          <a:bodyPr wrap="square" numCol="2">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r" defTabSz="4572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a:ea typeface="ＭＳ Ｐゴシック" pitchFamily="34" charset="-128"/>
                <a:cs typeface="+mn-cs"/>
              </a:rPr>
              <a:t>     </a:t>
            </a:r>
          </a:p>
          <a:p>
            <a:pPr marL="457200" marR="0" lvl="1" indent="0" algn="r" defTabSz="4572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alibri"/>
              <a:ea typeface="ＭＳ Ｐゴシック" pitchFamily="34" charset="-128"/>
              <a:cs typeface="+mn-cs"/>
            </a:endParaRPr>
          </a:p>
          <a:p>
            <a:pPr marL="457200" marR="0" lvl="1" indent="0" algn="r" defTabSz="4572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alibri"/>
              <a:ea typeface="ＭＳ Ｐゴシック" pitchFamily="34" charset="-128"/>
              <a:cs typeface="+mn-cs"/>
            </a:endParaRPr>
          </a:p>
          <a:p>
            <a:pPr marL="457200" marR="0" lvl="1" indent="0" algn="r" defTabSz="4572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alibri"/>
              <a:ea typeface="ＭＳ Ｐゴシック" pitchFamily="34" charset="-128"/>
              <a:cs typeface="+mn-cs"/>
            </a:endParaRPr>
          </a:p>
          <a:p>
            <a:pPr marL="457200" marR="0" lvl="1" indent="0" algn="r" defTabSz="4572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alibri"/>
              <a:ea typeface="ＭＳ Ｐゴシック" pitchFamily="34" charset="-128"/>
              <a:cs typeface="+mn-cs"/>
            </a:endParaRPr>
          </a:p>
          <a:p>
            <a:pPr marL="457200" marR="0" lvl="1" indent="0" algn="r" defTabSz="4572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alibri"/>
              <a:ea typeface="ＭＳ Ｐゴシック" pitchFamily="34" charset="-128"/>
              <a:cs typeface="+mn-cs"/>
            </a:endParaRPr>
          </a:p>
          <a:p>
            <a:pPr marL="457200" marR="0" lvl="1" indent="0" algn="r" defTabSz="4572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alibri"/>
              <a:ea typeface="ＭＳ Ｐゴシック" pitchFamily="34" charset="-128"/>
              <a:cs typeface="+mn-cs"/>
            </a:endParaRPr>
          </a:p>
          <a:p>
            <a:pPr marL="457200" marR="0" lvl="1" indent="0" algn="r" defTabSz="4572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alibri"/>
              <a:ea typeface="ＭＳ Ｐゴシック" pitchFamily="34" charset="-128"/>
              <a:cs typeface="+mn-cs"/>
            </a:endParaRPr>
          </a:p>
          <a:p>
            <a:pPr marL="457200" marR="0" lvl="1" indent="0" algn="r" defTabSz="4572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alibri"/>
              <a:ea typeface="ＭＳ Ｐゴシック" pitchFamily="34" charset="-128"/>
              <a:cs typeface="+mn-cs"/>
            </a:endParaRPr>
          </a:p>
          <a:p>
            <a:pPr marL="457200" marR="0" lvl="1" indent="0" algn="r" defTabSz="4572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alibri"/>
              <a:ea typeface="ＭＳ Ｐゴシック" pitchFamily="34" charset="-128"/>
              <a:cs typeface="+mn-cs"/>
            </a:endParaRPr>
          </a:p>
          <a:p>
            <a:pPr marL="457200" marR="0" lvl="1" indent="0" algn="r" defTabSz="4572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alibri"/>
              <a:ea typeface="ＭＳ Ｐゴシック" pitchFamily="34" charset="-128"/>
              <a:cs typeface="+mn-cs"/>
            </a:endParaRPr>
          </a:p>
          <a:p>
            <a:pPr marL="457200" marR="0" lvl="1" indent="0" algn="r" defTabSz="4572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alibri"/>
              <a:ea typeface="ＭＳ Ｐゴシック" pitchFamily="34" charset="-128"/>
              <a:cs typeface="+mn-cs"/>
            </a:endParaRPr>
          </a:p>
          <a:p>
            <a:pPr marL="457200" marR="0" lvl="1" indent="0" algn="r" defTabSz="4572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alibri"/>
              <a:ea typeface="ＭＳ Ｐゴシック" pitchFamily="34" charset="-128"/>
              <a:cs typeface="+mn-cs"/>
            </a:endParaRPr>
          </a:p>
          <a:p>
            <a:pPr marL="457200" marR="0" lvl="1" indent="0" algn="r" defTabSz="4572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alibri"/>
              <a:ea typeface="ＭＳ Ｐゴシック" pitchFamily="34" charset="-128"/>
              <a:cs typeface="+mn-cs"/>
            </a:endParaRPr>
          </a:p>
          <a:p>
            <a:pPr marL="457200" marR="0" lvl="1" indent="0" algn="r" defTabSz="4572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alibri"/>
              <a:ea typeface="ＭＳ Ｐゴシック" pitchFamily="34" charset="-128"/>
              <a:cs typeface="+mn-cs"/>
            </a:endParaRPr>
          </a:p>
          <a:p>
            <a:pPr marL="457200" marR="0" lvl="1" indent="0" algn="r" defTabSz="4572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alibri"/>
              <a:ea typeface="ＭＳ Ｐゴシック" pitchFamily="34" charset="-128"/>
              <a:cs typeface="+mn-cs"/>
            </a:endParaRPr>
          </a:p>
          <a:p>
            <a:pPr marL="457200" marR="0" lvl="1" indent="0" algn="r" defTabSz="4572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alibri"/>
              <a:ea typeface="ＭＳ Ｐゴシック" pitchFamily="34" charset="-128"/>
              <a:cs typeface="+mn-cs"/>
            </a:endParaRPr>
          </a:p>
          <a:p>
            <a:pPr marL="457200" marR="0" lvl="1" indent="0" algn="r" defTabSz="4572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alibri"/>
              <a:ea typeface="ＭＳ Ｐゴシック" pitchFamily="34" charset="-128"/>
              <a:cs typeface="+mn-cs"/>
            </a:endParaRPr>
          </a:p>
          <a:p>
            <a:pPr marL="457200" marR="0" lvl="1" indent="0" algn="r" defTabSz="4572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alibri"/>
              <a:ea typeface="ＭＳ Ｐゴシック" pitchFamily="34" charset="-128"/>
              <a:cs typeface="+mn-cs"/>
            </a:endParaRPr>
          </a:p>
          <a:p>
            <a:pPr marL="457200" marR="0" lvl="1" indent="0" algn="r" defTabSz="4572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alibri"/>
              <a:ea typeface="ＭＳ Ｐゴシック" pitchFamily="34" charset="-128"/>
              <a:cs typeface="+mn-cs"/>
            </a:endParaRPr>
          </a:p>
          <a:p>
            <a:pPr marL="457200" marR="0" lvl="1" indent="0" algn="r" defTabSz="4572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alibri"/>
              <a:ea typeface="ＭＳ Ｐゴシック" pitchFamily="34" charset="-128"/>
              <a:cs typeface="+mn-cs"/>
            </a:endParaRPr>
          </a:p>
          <a:p>
            <a:pPr marL="457200" marR="0" lvl="1" indent="0" algn="r" defTabSz="4572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alibri"/>
              <a:ea typeface="ＭＳ Ｐゴシック" pitchFamily="34" charset="-128"/>
              <a:cs typeface="+mn-cs"/>
            </a:endParaRPr>
          </a:p>
          <a:p>
            <a:pPr marL="457200" marR="0" lvl="1" indent="0" algn="r" defTabSz="4572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alibri"/>
              <a:ea typeface="ＭＳ Ｐゴシック" pitchFamily="34" charset="-128"/>
              <a:cs typeface="+mn-cs"/>
            </a:endParaRPr>
          </a:p>
          <a:p>
            <a:pPr marL="457200" marR="0" lvl="1" indent="0" algn="r" defTabSz="4572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alibri"/>
              <a:ea typeface="ＭＳ Ｐゴシック" pitchFamily="34" charset="-128"/>
              <a:cs typeface="+mn-cs"/>
            </a:endParaRPr>
          </a:p>
          <a:p>
            <a:pPr marL="457200" marR="0" lvl="1" indent="0" algn="r" defTabSz="4572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a:ea typeface="ＭＳ Ｐゴシック" pitchFamily="34" charset="-128"/>
                <a:cs typeface="+mn-cs"/>
              </a:rPr>
              <a:t>FCC Liaison: Robert Finley</a:t>
            </a: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457200" marR="0" lvl="1" indent="0" algn="l" defTabSz="457200" rtl="0" eaLnBrk="1" fontAlgn="base" latinLnBrk="0" hangingPunct="1">
              <a:lnSpc>
                <a:spcPct val="100000"/>
              </a:lnSpc>
              <a:spcBef>
                <a:spcPct val="0"/>
              </a:spcBef>
              <a:spcAft>
                <a:spcPct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p:txBody>
      </p:sp>
      <p:graphicFrame>
        <p:nvGraphicFramePr>
          <p:cNvPr id="3" name="Table 2">
            <a:extLst>
              <a:ext uri="{FF2B5EF4-FFF2-40B4-BE49-F238E27FC236}">
                <a16:creationId xmlns:a16="http://schemas.microsoft.com/office/drawing/2014/main" id="{1507494E-4281-9F46-A971-083E607C13D7}"/>
              </a:ext>
            </a:extLst>
          </p:cNvPr>
          <p:cNvGraphicFramePr>
            <a:graphicFrameLocks noGrp="1"/>
          </p:cNvGraphicFramePr>
          <p:nvPr/>
        </p:nvGraphicFramePr>
        <p:xfrm>
          <a:off x="2343807" y="1250731"/>
          <a:ext cx="7743324" cy="3990020"/>
        </p:xfrm>
        <a:graphic>
          <a:graphicData uri="http://schemas.openxmlformats.org/drawingml/2006/table">
            <a:tbl>
              <a:tblPr firstRow="1" firstCol="1" bandRow="1">
                <a:tableStyleId>{5C22544A-7EE6-4342-B048-85BDC9FD1C3A}</a:tableStyleId>
              </a:tblPr>
              <a:tblGrid>
                <a:gridCol w="4370249">
                  <a:extLst>
                    <a:ext uri="{9D8B030D-6E8A-4147-A177-3AD203B41FA5}">
                      <a16:colId xmlns:a16="http://schemas.microsoft.com/office/drawing/2014/main" val="2293049229"/>
                    </a:ext>
                  </a:extLst>
                </a:gridCol>
                <a:gridCol w="3373075">
                  <a:extLst>
                    <a:ext uri="{9D8B030D-6E8A-4147-A177-3AD203B41FA5}">
                      <a16:colId xmlns:a16="http://schemas.microsoft.com/office/drawing/2014/main" val="134344189"/>
                    </a:ext>
                  </a:extLst>
                </a:gridCol>
              </a:tblGrid>
              <a:tr h="199501">
                <a:tc>
                  <a:txBody>
                    <a:bodyPr/>
                    <a:lstStyle/>
                    <a:p>
                      <a:pPr marL="0" marR="0">
                        <a:spcBef>
                          <a:spcPts val="0"/>
                        </a:spcBef>
                        <a:spcAft>
                          <a:spcPts val="0"/>
                        </a:spcAft>
                      </a:pPr>
                      <a:r>
                        <a:rPr lang="en-US" sz="800">
                          <a:solidFill>
                            <a:sysClr val="windowText" lastClr="000000"/>
                          </a:solidFill>
                          <a:effectLst/>
                        </a:rPr>
                        <a:t>Fred  Engel</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800" b="0" dirty="0">
                          <a:solidFill>
                            <a:sysClr val="windowText" lastClr="000000"/>
                          </a:solidFill>
                          <a:effectLst/>
                        </a:rPr>
                        <a:t>UNC-TV Public Media North Carolina</a:t>
                      </a:r>
                      <a:endParaRPr lang="en-US" sz="1200" b="0" dirty="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79384567"/>
                  </a:ext>
                </a:extLst>
              </a:tr>
              <a:tr h="199501">
                <a:tc>
                  <a:txBody>
                    <a:bodyPr/>
                    <a:lstStyle/>
                    <a:p>
                      <a:pPr marL="0" marR="0">
                        <a:spcBef>
                          <a:spcPts val="0"/>
                        </a:spcBef>
                        <a:spcAft>
                          <a:spcPts val="0"/>
                        </a:spcAft>
                      </a:pPr>
                      <a:r>
                        <a:rPr lang="en-US" sz="800">
                          <a:solidFill>
                            <a:sysClr val="windowText" lastClr="000000"/>
                          </a:solidFill>
                          <a:effectLst/>
                        </a:rPr>
                        <a:t>Dana Golub</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800">
                          <a:solidFill>
                            <a:sysClr val="windowText" lastClr="000000"/>
                          </a:solidFill>
                          <a:effectLst/>
                        </a:rPr>
                        <a:t>PBS</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6241506"/>
                  </a:ext>
                </a:extLst>
              </a:tr>
              <a:tr h="199501">
                <a:tc>
                  <a:txBody>
                    <a:bodyPr/>
                    <a:lstStyle/>
                    <a:p>
                      <a:pPr marL="0" marR="0">
                        <a:spcBef>
                          <a:spcPts val="0"/>
                        </a:spcBef>
                        <a:spcAft>
                          <a:spcPts val="0"/>
                        </a:spcAft>
                      </a:pPr>
                      <a:r>
                        <a:rPr lang="en-US" sz="800">
                          <a:solidFill>
                            <a:sysClr val="windowText" lastClr="000000"/>
                          </a:solidFill>
                          <a:effectLst/>
                        </a:rPr>
                        <a:t>Brian Lawlor</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800">
                          <a:solidFill>
                            <a:sysClr val="windowText" lastClr="000000"/>
                          </a:solidFill>
                          <a:effectLst/>
                        </a:rPr>
                        <a:t>EWScripts Corp</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5896263"/>
                  </a:ext>
                </a:extLst>
              </a:tr>
              <a:tr h="199501">
                <a:tc>
                  <a:txBody>
                    <a:bodyPr/>
                    <a:lstStyle/>
                    <a:p>
                      <a:pPr marL="0" marR="0">
                        <a:spcBef>
                          <a:spcPts val="0"/>
                        </a:spcBef>
                        <a:spcAft>
                          <a:spcPts val="0"/>
                        </a:spcAft>
                      </a:pPr>
                      <a:r>
                        <a:rPr lang="en-US" sz="800">
                          <a:solidFill>
                            <a:sysClr val="windowText" lastClr="000000"/>
                          </a:solidFill>
                          <a:effectLst/>
                        </a:rPr>
                        <a:t>Jeff Littlejohn</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800">
                          <a:solidFill>
                            <a:sysClr val="windowText" lastClr="000000"/>
                          </a:solidFill>
                          <a:effectLst/>
                        </a:rPr>
                        <a:t> iHeartMedia  Inc.</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61629128"/>
                  </a:ext>
                </a:extLst>
              </a:tr>
              <a:tr h="199501">
                <a:tc>
                  <a:txBody>
                    <a:bodyPr/>
                    <a:lstStyle/>
                    <a:p>
                      <a:pPr marL="0" marR="0">
                        <a:spcBef>
                          <a:spcPts val="0"/>
                        </a:spcBef>
                        <a:spcAft>
                          <a:spcPts val="0"/>
                        </a:spcAft>
                      </a:pPr>
                      <a:r>
                        <a:rPr lang="en-US" sz="800">
                          <a:solidFill>
                            <a:sysClr val="windowText" lastClr="000000"/>
                          </a:solidFill>
                          <a:effectLst/>
                        </a:rPr>
                        <a:t>Robert Gessner</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800">
                          <a:solidFill>
                            <a:sysClr val="windowText" lastClr="000000"/>
                          </a:solidFill>
                          <a:effectLst/>
                        </a:rPr>
                        <a:t>ACA Connects</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6204701"/>
                  </a:ext>
                </a:extLst>
              </a:tr>
              <a:tr h="199501">
                <a:tc>
                  <a:txBody>
                    <a:bodyPr/>
                    <a:lstStyle/>
                    <a:p>
                      <a:pPr marL="0" marR="0">
                        <a:spcBef>
                          <a:spcPts val="0"/>
                        </a:spcBef>
                        <a:spcAft>
                          <a:spcPts val="0"/>
                        </a:spcAft>
                      </a:pPr>
                      <a:r>
                        <a:rPr lang="en-US" sz="800">
                          <a:solidFill>
                            <a:sysClr val="windowText" lastClr="000000"/>
                          </a:solidFill>
                          <a:effectLst/>
                        </a:rPr>
                        <a:t>Mark Hess</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800">
                          <a:solidFill>
                            <a:sysClr val="windowText" lastClr="000000"/>
                          </a:solidFill>
                          <a:effectLst/>
                        </a:rPr>
                        <a:t>Comcast</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05934281"/>
                  </a:ext>
                </a:extLst>
              </a:tr>
              <a:tr h="199501">
                <a:tc>
                  <a:txBody>
                    <a:bodyPr/>
                    <a:lstStyle/>
                    <a:p>
                      <a:pPr marL="0" marR="0">
                        <a:spcBef>
                          <a:spcPts val="0"/>
                        </a:spcBef>
                        <a:spcAft>
                          <a:spcPts val="0"/>
                        </a:spcAft>
                      </a:pPr>
                      <a:r>
                        <a:rPr lang="en-US" sz="800">
                          <a:solidFill>
                            <a:sysClr val="windowText" lastClr="000000"/>
                          </a:solidFill>
                          <a:effectLst/>
                        </a:rPr>
                        <a:t>Michael Raap</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800">
                          <a:solidFill>
                            <a:sysClr val="windowText" lastClr="000000"/>
                          </a:solidFill>
                          <a:effectLst/>
                        </a:rPr>
                        <a:t>T-Mobile</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6911936"/>
                  </a:ext>
                </a:extLst>
              </a:tr>
              <a:tr h="199501">
                <a:tc>
                  <a:txBody>
                    <a:bodyPr/>
                    <a:lstStyle/>
                    <a:p>
                      <a:pPr marL="0" marR="0">
                        <a:spcBef>
                          <a:spcPts val="0"/>
                        </a:spcBef>
                        <a:spcAft>
                          <a:spcPts val="0"/>
                        </a:spcAft>
                      </a:pPr>
                      <a:r>
                        <a:rPr lang="en-US" sz="800">
                          <a:solidFill>
                            <a:sysClr val="windowText" lastClr="000000"/>
                          </a:solidFill>
                          <a:effectLst/>
                        </a:rPr>
                        <a:t>Harrison (Jay) Naillon (alternate for Michael Raap) </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800">
                          <a:solidFill>
                            <a:sysClr val="windowText" lastClr="000000"/>
                          </a:solidFill>
                          <a:effectLst/>
                        </a:rPr>
                        <a:t>T-Mobile</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06046053"/>
                  </a:ext>
                </a:extLst>
              </a:tr>
              <a:tr h="199501">
                <a:tc>
                  <a:txBody>
                    <a:bodyPr/>
                    <a:lstStyle/>
                    <a:p>
                      <a:pPr marL="0" marR="0">
                        <a:spcBef>
                          <a:spcPts val="0"/>
                        </a:spcBef>
                        <a:spcAft>
                          <a:spcPts val="0"/>
                        </a:spcAft>
                      </a:pPr>
                      <a:r>
                        <a:rPr lang="en-US" sz="800">
                          <a:solidFill>
                            <a:sysClr val="windowText" lastClr="000000"/>
                          </a:solidFill>
                          <a:effectLst/>
                        </a:rPr>
                        <a:t>Mark D. Annas</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800">
                          <a:solidFill>
                            <a:sysClr val="windowText" lastClr="000000"/>
                          </a:solidFill>
                          <a:effectLst/>
                        </a:rPr>
                        <a:t>OEM</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9358171"/>
                  </a:ext>
                </a:extLst>
              </a:tr>
              <a:tr h="199501">
                <a:tc>
                  <a:txBody>
                    <a:bodyPr/>
                    <a:lstStyle/>
                    <a:p>
                      <a:pPr marL="0" marR="0">
                        <a:spcBef>
                          <a:spcPts val="0"/>
                        </a:spcBef>
                        <a:spcAft>
                          <a:spcPts val="0"/>
                        </a:spcAft>
                      </a:pPr>
                      <a:r>
                        <a:rPr lang="en-US" sz="800">
                          <a:solidFill>
                            <a:sysClr val="windowText" lastClr="000000"/>
                          </a:solidFill>
                          <a:effectLst/>
                        </a:rPr>
                        <a:t>Wade Buckner</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800">
                          <a:solidFill>
                            <a:sysClr val="windowText" lastClr="000000"/>
                          </a:solidFill>
                          <a:effectLst/>
                        </a:rPr>
                        <a:t>International Association of Fire Chiefs</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67496073"/>
                  </a:ext>
                </a:extLst>
              </a:tr>
              <a:tr h="199501">
                <a:tc>
                  <a:txBody>
                    <a:bodyPr/>
                    <a:lstStyle/>
                    <a:p>
                      <a:pPr marL="0" marR="0">
                        <a:spcBef>
                          <a:spcPts val="0"/>
                        </a:spcBef>
                        <a:spcAft>
                          <a:spcPts val="0"/>
                        </a:spcAft>
                      </a:pPr>
                      <a:r>
                        <a:rPr lang="en-US" sz="800">
                          <a:solidFill>
                            <a:sysClr val="windowText" lastClr="000000"/>
                          </a:solidFill>
                          <a:effectLst/>
                        </a:rPr>
                        <a:t>Sulayman Brown</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800">
                          <a:solidFill>
                            <a:sysClr val="windowText" lastClr="000000"/>
                          </a:solidFill>
                          <a:effectLst/>
                        </a:rPr>
                        <a:t>OEM, Fairfax County, VA</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7608879"/>
                  </a:ext>
                </a:extLst>
              </a:tr>
              <a:tr h="199501">
                <a:tc>
                  <a:txBody>
                    <a:bodyPr/>
                    <a:lstStyle/>
                    <a:p>
                      <a:pPr marL="0" marR="0">
                        <a:spcBef>
                          <a:spcPts val="0"/>
                        </a:spcBef>
                        <a:spcAft>
                          <a:spcPts val="0"/>
                        </a:spcAft>
                      </a:pPr>
                      <a:r>
                        <a:rPr lang="en-US" sz="800">
                          <a:solidFill>
                            <a:sysClr val="windowText" lastClr="000000"/>
                          </a:solidFill>
                          <a:effectLst/>
                        </a:rPr>
                        <a:t>Craig Fugate</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800">
                          <a:solidFill>
                            <a:sysClr val="windowText" lastClr="000000"/>
                          </a:solidFill>
                          <a:effectLst/>
                        </a:rPr>
                        <a:t>APTS</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14517613"/>
                  </a:ext>
                </a:extLst>
              </a:tr>
              <a:tr h="199501">
                <a:tc>
                  <a:txBody>
                    <a:bodyPr/>
                    <a:lstStyle/>
                    <a:p>
                      <a:pPr marL="0" marR="0">
                        <a:spcBef>
                          <a:spcPts val="0"/>
                        </a:spcBef>
                        <a:spcAft>
                          <a:spcPts val="0"/>
                        </a:spcAft>
                      </a:pPr>
                      <a:r>
                        <a:rPr lang="en-US" sz="800">
                          <a:solidFill>
                            <a:sysClr val="windowText" lastClr="000000"/>
                          </a:solidFill>
                          <a:effectLst/>
                        </a:rPr>
                        <a:t>Antwane Johnson</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800">
                          <a:solidFill>
                            <a:sysClr val="windowText" lastClr="000000"/>
                          </a:solidFill>
                          <a:effectLst/>
                        </a:rPr>
                        <a:t>FEMA</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63550552"/>
                  </a:ext>
                </a:extLst>
              </a:tr>
              <a:tr h="199501">
                <a:tc>
                  <a:txBody>
                    <a:bodyPr/>
                    <a:lstStyle/>
                    <a:p>
                      <a:pPr marL="0" marR="0">
                        <a:spcBef>
                          <a:spcPts val="0"/>
                        </a:spcBef>
                        <a:spcAft>
                          <a:spcPts val="0"/>
                        </a:spcAft>
                      </a:pPr>
                      <a:r>
                        <a:rPr lang="en-US" sz="800">
                          <a:solidFill>
                            <a:sysClr val="windowText" lastClr="000000"/>
                          </a:solidFill>
                          <a:effectLst/>
                        </a:rPr>
                        <a:t>Chandra Kotaru</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800">
                          <a:solidFill>
                            <a:sysClr val="windowText" lastClr="000000"/>
                          </a:solidFill>
                          <a:effectLst/>
                        </a:rPr>
                        <a:t>AWARN Alliance</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1538461"/>
                  </a:ext>
                </a:extLst>
              </a:tr>
              <a:tr h="199501">
                <a:tc>
                  <a:txBody>
                    <a:bodyPr/>
                    <a:lstStyle/>
                    <a:p>
                      <a:pPr marL="0" marR="0">
                        <a:spcBef>
                          <a:spcPts val="0"/>
                        </a:spcBef>
                        <a:spcAft>
                          <a:spcPts val="0"/>
                        </a:spcAft>
                      </a:pPr>
                      <a:r>
                        <a:rPr lang="en-US" sz="800">
                          <a:solidFill>
                            <a:sysClr val="windowText" lastClr="000000"/>
                          </a:solidFill>
                          <a:effectLst/>
                        </a:rPr>
                        <a:t>Michelle Mainelli-McInerney</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800">
                          <a:solidFill>
                            <a:sysClr val="windowText" lastClr="000000"/>
                          </a:solidFill>
                          <a:effectLst/>
                        </a:rPr>
                        <a:t>National Weather Service</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96616552"/>
                  </a:ext>
                </a:extLst>
              </a:tr>
              <a:tr h="199501">
                <a:tc>
                  <a:txBody>
                    <a:bodyPr/>
                    <a:lstStyle/>
                    <a:p>
                      <a:pPr marL="0" marR="0">
                        <a:spcBef>
                          <a:spcPts val="0"/>
                        </a:spcBef>
                        <a:spcAft>
                          <a:spcPts val="0"/>
                        </a:spcAft>
                      </a:pPr>
                      <a:r>
                        <a:rPr lang="en-US" sz="800">
                          <a:solidFill>
                            <a:sysClr val="windowText" lastClr="000000"/>
                          </a:solidFill>
                          <a:effectLst/>
                        </a:rPr>
                        <a:t>Alex McHaddad</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800">
                          <a:solidFill>
                            <a:sysClr val="windowText" lastClr="000000"/>
                          </a:solidFill>
                          <a:effectLst/>
                        </a:rPr>
                        <a:t>Blue Mountain Translator District (OR)</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54909601"/>
                  </a:ext>
                </a:extLst>
              </a:tr>
              <a:tr h="199501">
                <a:tc>
                  <a:txBody>
                    <a:bodyPr/>
                    <a:lstStyle/>
                    <a:p>
                      <a:pPr marL="0" marR="0">
                        <a:spcBef>
                          <a:spcPts val="0"/>
                        </a:spcBef>
                        <a:spcAft>
                          <a:spcPts val="0"/>
                        </a:spcAft>
                      </a:pPr>
                      <a:r>
                        <a:rPr lang="en-US" sz="800">
                          <a:solidFill>
                            <a:sysClr val="windowText" lastClr="000000"/>
                          </a:solidFill>
                          <a:effectLst/>
                        </a:rPr>
                        <a:t>Francisco Sanchez Jr.</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800">
                          <a:solidFill>
                            <a:sysClr val="windowText" lastClr="000000"/>
                          </a:solidFill>
                          <a:effectLst/>
                        </a:rPr>
                        <a:t>OHSEM, Harris County TX</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2855131"/>
                  </a:ext>
                </a:extLst>
              </a:tr>
              <a:tr h="199501">
                <a:tc>
                  <a:txBody>
                    <a:bodyPr/>
                    <a:lstStyle/>
                    <a:p>
                      <a:pPr marL="0" marR="0">
                        <a:spcBef>
                          <a:spcPts val="0"/>
                        </a:spcBef>
                        <a:spcAft>
                          <a:spcPts val="0"/>
                        </a:spcAft>
                      </a:pPr>
                      <a:r>
                        <a:rPr lang="en-US" sz="800">
                          <a:solidFill>
                            <a:sysClr val="windowText" lastClr="000000"/>
                          </a:solidFill>
                          <a:effectLst/>
                        </a:rPr>
                        <a:t>John Williamson</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800">
                          <a:solidFill>
                            <a:sysClr val="windowText" lastClr="000000"/>
                          </a:solidFill>
                          <a:effectLst/>
                        </a:rPr>
                        <a:t>Nez Perce Tribal Police Department</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6735664"/>
                  </a:ext>
                </a:extLst>
              </a:tr>
              <a:tr h="199501">
                <a:tc>
                  <a:txBody>
                    <a:bodyPr/>
                    <a:lstStyle/>
                    <a:p>
                      <a:pPr marL="0" marR="0">
                        <a:spcBef>
                          <a:spcPts val="0"/>
                        </a:spcBef>
                        <a:spcAft>
                          <a:spcPts val="0"/>
                        </a:spcAft>
                      </a:pPr>
                      <a:r>
                        <a:rPr lang="en-US" sz="800">
                          <a:solidFill>
                            <a:sysClr val="windowText" lastClr="000000"/>
                          </a:solidFill>
                          <a:effectLst/>
                        </a:rPr>
                        <a:t>Matthew Straeb</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800">
                          <a:solidFill>
                            <a:sysClr val="windowText" lastClr="000000"/>
                          </a:solidFill>
                          <a:effectLst/>
                        </a:rPr>
                        <a:t>Global Security Systems, LLC</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6600667"/>
                  </a:ext>
                </a:extLst>
              </a:tr>
              <a:tr h="199501">
                <a:tc>
                  <a:txBody>
                    <a:bodyPr/>
                    <a:lstStyle/>
                    <a:p>
                      <a:pPr marL="0" marR="0">
                        <a:spcBef>
                          <a:spcPts val="0"/>
                        </a:spcBef>
                        <a:spcAft>
                          <a:spcPts val="0"/>
                        </a:spcAft>
                      </a:pPr>
                      <a:r>
                        <a:rPr lang="en-US" sz="800">
                          <a:solidFill>
                            <a:sysClr val="windowText" lastClr="000000"/>
                          </a:solidFill>
                          <a:effectLst/>
                        </a:rPr>
                        <a:t>Pat Roberts (Chair)</a:t>
                      </a:r>
                      <a:endParaRPr lang="en-US" sz="120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800" dirty="0">
                          <a:solidFill>
                            <a:sysClr val="windowText" lastClr="000000"/>
                          </a:solidFill>
                          <a:effectLst/>
                        </a:rPr>
                        <a:t>Florida Association of Broadcasters</a:t>
                      </a:r>
                      <a:endParaRPr lang="en-US" sz="1200" dirty="0">
                        <a:solidFill>
                          <a:sysClr val="windowText" lastClr="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300018"/>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title"/>
          </p:nvPr>
        </p:nvSpPr>
        <p:spPr/>
        <p:txBody>
          <a:bodyPr/>
          <a:lstStyle/>
          <a:p>
            <a:pPr eaLnBrk="1" hangingPunct="1"/>
            <a:r>
              <a:rPr lang="en-US" sz="4000" b="1" dirty="0">
                <a:ea typeface="ＭＳ Ｐゴシック" pitchFamily="34" charset="-128"/>
              </a:rPr>
              <a:t>Working </a:t>
            </a:r>
            <a:r>
              <a:rPr lang="en-US" sz="4000" b="1" dirty="0"/>
              <a:t>Group 5</a:t>
            </a:r>
            <a:r>
              <a:rPr lang="en-US" sz="4000" b="1" dirty="0">
                <a:ea typeface="ＭＳ Ｐゴシック" pitchFamily="34" charset="-128"/>
              </a:rPr>
              <a:t>: Executive Summary </a:t>
            </a:r>
          </a:p>
        </p:txBody>
      </p:sp>
      <p:sp>
        <p:nvSpPr>
          <p:cNvPr id="3076" name="Content Placeholder 2"/>
          <p:cNvSpPr>
            <a:spLocks noGrp="1"/>
          </p:cNvSpPr>
          <p:nvPr>
            <p:ph idx="1"/>
          </p:nvPr>
        </p:nvSpPr>
        <p:spPr>
          <a:xfrm>
            <a:off x="2116111" y="1052514"/>
            <a:ext cx="8229600" cy="4899025"/>
          </a:xfrm>
        </p:spPr>
        <p:txBody>
          <a:bodyPr/>
          <a:lstStyle/>
          <a:p>
            <a:pPr marL="0" indent="0" eaLnBrk="1" hangingPunct="1">
              <a:spcBef>
                <a:spcPts val="600"/>
              </a:spcBef>
              <a:buNone/>
            </a:pPr>
            <a:endParaRPr lang="en-US" sz="2200" b="1" dirty="0">
              <a:ea typeface="ＭＳ Ｐゴシック" pitchFamily="34" charset="-128"/>
            </a:endParaRPr>
          </a:p>
          <a:p>
            <a:pPr marL="0" indent="0" eaLnBrk="1" hangingPunct="1">
              <a:spcBef>
                <a:spcPts val="600"/>
              </a:spcBef>
              <a:buNone/>
            </a:pPr>
            <a:endParaRPr lang="en-US" sz="2200" b="1" dirty="0">
              <a:ea typeface="ＭＳ Ｐゴシック" pitchFamily="34" charset="-128"/>
            </a:endParaRPr>
          </a:p>
          <a:p>
            <a:pPr marL="0" indent="0" eaLnBrk="1" hangingPunct="1">
              <a:spcBef>
                <a:spcPts val="600"/>
              </a:spcBef>
              <a:buNone/>
            </a:pPr>
            <a:r>
              <a:rPr lang="en-US" sz="2400" dirty="0"/>
              <a:t>The FCC tasked CSRIC VII with recommending best practices for how broadcasters should prepare for natural disasters and develop additional ones that, if implemented, would improve the resiliency of broadcast infrastructure and allow for more rapid recovery.  CSRIC VII in turn delegated this issue to Working Group 5 (WG5).  WG5 divided into three subcommittees to cover the issue before it: 1) local radio and television broadcasters, 2) emergency management, and 3) other critical private sectors including wireless and cable. </a:t>
            </a:r>
            <a:endParaRPr lang="en-US" sz="2200" b="1" dirty="0">
              <a:ea typeface="ＭＳ Ｐゴシック" pitchFamily="34" charset="-128"/>
            </a:endParaRPr>
          </a:p>
        </p:txBody>
      </p:sp>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DD5A3E25-0842-43EE-901B-BA590748A92E}"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8380" y="5635627"/>
            <a:ext cx="1787525" cy="109378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title"/>
          </p:nvPr>
        </p:nvSpPr>
        <p:spPr/>
        <p:txBody>
          <a:bodyPr/>
          <a:lstStyle/>
          <a:p>
            <a:pPr eaLnBrk="1" hangingPunct="1"/>
            <a:r>
              <a:rPr lang="en-US" sz="4000" b="1" dirty="0">
                <a:ea typeface="ＭＳ Ｐゴシック" pitchFamily="34" charset="-128"/>
              </a:rPr>
              <a:t>Working </a:t>
            </a:r>
            <a:r>
              <a:rPr lang="en-US" sz="4000" b="1" dirty="0"/>
              <a:t>Group 5</a:t>
            </a:r>
            <a:r>
              <a:rPr lang="en-US" sz="4000" b="1" dirty="0">
                <a:ea typeface="ＭＳ Ｐゴシック" pitchFamily="34" charset="-128"/>
              </a:rPr>
              <a:t>: Objective, Scope, and Methodology </a:t>
            </a:r>
          </a:p>
        </p:txBody>
      </p:sp>
      <p:sp>
        <p:nvSpPr>
          <p:cNvPr id="3076" name="Content Placeholder 2"/>
          <p:cNvSpPr>
            <a:spLocks noGrp="1"/>
          </p:cNvSpPr>
          <p:nvPr>
            <p:ph idx="1"/>
          </p:nvPr>
        </p:nvSpPr>
        <p:spPr>
          <a:xfrm>
            <a:off x="609600" y="1283495"/>
            <a:ext cx="10842702" cy="4899025"/>
          </a:xfrm>
        </p:spPr>
        <p:txBody>
          <a:bodyPr/>
          <a:lstStyle/>
          <a:p>
            <a:pPr marL="0" indent="0" eaLnBrk="1" hangingPunct="1">
              <a:spcBef>
                <a:spcPts val="600"/>
              </a:spcBef>
              <a:buNone/>
            </a:pPr>
            <a:endParaRPr lang="en-US" sz="1000" dirty="0">
              <a:ea typeface="ＭＳ Ｐゴシック" pitchFamily="34" charset="-128"/>
            </a:endParaRPr>
          </a:p>
          <a:p>
            <a:pPr marL="0" indent="0" eaLnBrk="1" hangingPunct="1">
              <a:spcBef>
                <a:spcPts val="600"/>
              </a:spcBef>
              <a:buNone/>
            </a:pPr>
            <a:r>
              <a:rPr lang="en-US" sz="1400" b="1" dirty="0">
                <a:ea typeface="ＭＳ Ｐゴシック" pitchFamily="34" charset="-128"/>
              </a:rPr>
              <a:t>- Objective </a:t>
            </a:r>
          </a:p>
          <a:p>
            <a:pPr marL="0" indent="0" eaLnBrk="1" hangingPunct="1">
              <a:spcBef>
                <a:spcPts val="600"/>
              </a:spcBef>
              <a:buNone/>
            </a:pPr>
            <a:r>
              <a:rPr lang="en-US" sz="1200" dirty="0">
                <a:ea typeface="ＭＳ Ｐゴシック" pitchFamily="34" charset="-128"/>
              </a:rPr>
              <a:t>The FCC directs CSRIC VII to update current best practices for how broadcasters should prepare for natural disasters and develop additional ones that, if implemented, would improve the resilience of broadcast infrastructure and allow for more rapid recovery.  </a:t>
            </a:r>
          </a:p>
          <a:p>
            <a:pPr marL="0" indent="0" eaLnBrk="1" hangingPunct="1">
              <a:spcBef>
                <a:spcPts val="600"/>
              </a:spcBef>
              <a:buNone/>
            </a:pPr>
            <a:endParaRPr lang="en-US" sz="1200" dirty="0">
              <a:ea typeface="ＭＳ Ｐゴシック" pitchFamily="34" charset="-128"/>
            </a:endParaRPr>
          </a:p>
          <a:p>
            <a:pPr marL="0" indent="0" eaLnBrk="1" hangingPunct="1">
              <a:spcBef>
                <a:spcPts val="600"/>
              </a:spcBef>
              <a:buNone/>
            </a:pPr>
            <a:r>
              <a:rPr lang="en-US" sz="1400" b="1" dirty="0">
                <a:ea typeface="ＭＳ Ｐゴシック" pitchFamily="34" charset="-128"/>
              </a:rPr>
              <a:t>- Scope </a:t>
            </a:r>
          </a:p>
          <a:p>
            <a:pPr marL="0" indent="0" eaLnBrk="1" hangingPunct="1">
              <a:spcBef>
                <a:spcPts val="600"/>
              </a:spcBef>
              <a:buNone/>
            </a:pPr>
            <a:r>
              <a:rPr lang="en-US" sz="1200" dirty="0">
                <a:ea typeface="ＭＳ Ｐゴシック" pitchFamily="34" charset="-128"/>
              </a:rPr>
              <a:t>This document addresses the request for broadcast resiliency best practices by addressing the following scope: </a:t>
            </a:r>
          </a:p>
          <a:p>
            <a:pPr marL="0" indent="0" eaLnBrk="1" hangingPunct="1">
              <a:spcBef>
                <a:spcPts val="600"/>
              </a:spcBef>
              <a:buNone/>
            </a:pPr>
            <a:r>
              <a:rPr lang="en-US" sz="1200" dirty="0">
                <a:ea typeface="ＭＳ Ｐゴシック" pitchFamily="34" charset="-128"/>
              </a:rPr>
              <a:t>“The Working Group will recommend best practices for broadcasters to help identify the risks they face before, during and after a natural disaster, and how broadcasters can improve or be prepared when their towers or transmission sites are compromised. The Working Group will pay particular attention to how broadcasters can be prepared in the unfortunate case of a natural disaster. The Working Group will keep in mind the importance of broadcast resiliency, as local broadcasters serve as their communities first informers.  </a:t>
            </a:r>
          </a:p>
          <a:p>
            <a:pPr marL="0" indent="0" eaLnBrk="1" hangingPunct="1">
              <a:spcBef>
                <a:spcPts val="600"/>
              </a:spcBef>
              <a:buNone/>
            </a:pPr>
            <a:r>
              <a:rPr lang="en-US" sz="1200" dirty="0">
                <a:ea typeface="ＭＳ Ｐゴシック" pitchFamily="34" charset="-128"/>
              </a:rPr>
              <a:t>Members of the WG5 subgroup relied on input shared with us by stakeholders with experience in broadcast resiliency before, during and after a major disaster. Members of WG5 or other stakeholders include the following areas of expertise:   </a:t>
            </a:r>
          </a:p>
          <a:p>
            <a:pPr marL="0" indent="0" eaLnBrk="1" hangingPunct="1">
              <a:spcBef>
                <a:spcPts val="600"/>
              </a:spcBef>
              <a:buNone/>
            </a:pPr>
            <a:endParaRPr lang="en-US" sz="1200" dirty="0">
              <a:ea typeface="ＭＳ Ｐゴシック" pitchFamily="34" charset="-128"/>
            </a:endParaRPr>
          </a:p>
          <a:p>
            <a:pPr marL="0" indent="0" eaLnBrk="1" hangingPunct="1">
              <a:spcBef>
                <a:spcPts val="600"/>
              </a:spcBef>
              <a:buNone/>
            </a:pPr>
            <a:r>
              <a:rPr lang="en-US" sz="1400" b="1" dirty="0">
                <a:ea typeface="ＭＳ Ｐゴシック" pitchFamily="34" charset="-128"/>
              </a:rPr>
              <a:t>- Methodology </a:t>
            </a:r>
          </a:p>
          <a:p>
            <a:pPr marL="0" indent="0" eaLnBrk="1" hangingPunct="1">
              <a:spcBef>
                <a:spcPts val="600"/>
              </a:spcBef>
              <a:buNone/>
            </a:pPr>
            <a:r>
              <a:rPr lang="en-US" sz="1200" dirty="0">
                <a:ea typeface="ＭＳ Ｐゴシック" pitchFamily="34" charset="-128"/>
              </a:rPr>
              <a:t>In general, this report is not based on new quantitative research, instead, subject matter experts have reviewed and discussed best practices and/or recommendations to improve broadcast resiliency before, during, and after a disaster. It should be noted that WG5 did not conduct or commission formal research, some members did conduct discussions with relevant stakeholders including radio and TV broadcasters, and professionals in the emergency management, wireless and cable fields.  </a:t>
            </a:r>
          </a:p>
        </p:txBody>
      </p:sp>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DD5A3E25-0842-43EE-901B-BA590748A92E}"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6566" y="5635626"/>
            <a:ext cx="1787525" cy="109378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3446965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title"/>
          </p:nvPr>
        </p:nvSpPr>
        <p:spPr/>
        <p:txBody>
          <a:bodyPr/>
          <a:lstStyle/>
          <a:p>
            <a:pPr eaLnBrk="1" hangingPunct="1"/>
            <a:r>
              <a:rPr lang="en-US" sz="4000" b="1" dirty="0">
                <a:ea typeface="ＭＳ Ｐゴシック" pitchFamily="34" charset="-128"/>
              </a:rPr>
              <a:t>Working </a:t>
            </a:r>
            <a:r>
              <a:rPr lang="en-US" sz="4000" b="1" dirty="0"/>
              <a:t>Group 5</a:t>
            </a:r>
            <a:r>
              <a:rPr lang="en-US" sz="4000" b="1" dirty="0">
                <a:ea typeface="ＭＳ Ｐゴシック" pitchFamily="34" charset="-128"/>
              </a:rPr>
              <a:t>: Background </a:t>
            </a:r>
          </a:p>
        </p:txBody>
      </p:sp>
      <p:sp>
        <p:nvSpPr>
          <p:cNvPr id="3076" name="Content Placeholder 2"/>
          <p:cNvSpPr>
            <a:spLocks noGrp="1"/>
          </p:cNvSpPr>
          <p:nvPr>
            <p:ph idx="1"/>
          </p:nvPr>
        </p:nvSpPr>
        <p:spPr>
          <a:xfrm>
            <a:off x="1092819" y="1283495"/>
            <a:ext cx="9634653" cy="4899025"/>
          </a:xfrm>
        </p:spPr>
        <p:txBody>
          <a:bodyPr/>
          <a:lstStyle/>
          <a:p>
            <a:pPr marL="0" indent="0" eaLnBrk="1" hangingPunct="1">
              <a:spcBef>
                <a:spcPts val="600"/>
              </a:spcBef>
              <a:buNone/>
            </a:pPr>
            <a:endParaRPr lang="en-US" sz="1000" dirty="0">
              <a:ea typeface="ＭＳ Ｐゴシック" pitchFamily="34" charset="-128"/>
            </a:endParaRPr>
          </a:p>
          <a:p>
            <a:pPr marL="0" indent="0" eaLnBrk="1" hangingPunct="1">
              <a:spcBef>
                <a:spcPts val="600"/>
              </a:spcBef>
              <a:buNone/>
            </a:pPr>
            <a:r>
              <a:rPr lang="en-US" sz="1600" dirty="0">
                <a:ea typeface="ＭＳ Ｐゴシック" pitchFamily="34" charset="-128"/>
              </a:rPr>
              <a:t>When a disaster occurs, citizens depend upon local broadcasters for access to lifesaving public safety and emergency information and announcements.  Radio and television broadcasters are the primary source of critical information to the public in the event of disasters such as tornadoes, hurricanes, tropical storms, floods, wildfires, earthquakes, tsunamis, solar storms, terrorist violence, mass transportation accidents, and industrial or technological catastrophes.  Given the strength of the broadcast infrastructure, broadcasting is often the only communications outlet available during disasters. </a:t>
            </a:r>
          </a:p>
          <a:p>
            <a:pPr marL="0" indent="0" eaLnBrk="1" hangingPunct="1">
              <a:spcBef>
                <a:spcPts val="600"/>
              </a:spcBef>
              <a:buNone/>
            </a:pPr>
            <a:endParaRPr lang="en-US" sz="1600" dirty="0">
              <a:ea typeface="ＭＳ Ｐゴシック" pitchFamily="34" charset="-128"/>
            </a:endParaRPr>
          </a:p>
          <a:p>
            <a:pPr marL="0" indent="0" eaLnBrk="1" hangingPunct="1">
              <a:spcBef>
                <a:spcPts val="600"/>
              </a:spcBef>
              <a:buNone/>
            </a:pPr>
            <a:r>
              <a:rPr lang="en-US" sz="1600" dirty="0">
                <a:ea typeface="ＭＳ Ｐゴシック" pitchFamily="34" charset="-128"/>
              </a:rPr>
              <a:t>CSRIC VII  recognizes the important role of local broadcasters in helping federal, state, and local officials provide the general public with advanced notification of and instruction before, during and after disasters and emergencies.  Improving broadcast resiliency will better ensure that broadcasters will be able to serve their communities, providing them with the critical updates and information from reliable and credible sources during emergencies. </a:t>
            </a:r>
          </a:p>
        </p:txBody>
      </p:sp>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DD5A3E25-0842-43EE-901B-BA590748A92E}"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5</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8380" y="5635627"/>
            <a:ext cx="1787525" cy="109378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3745168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title"/>
          </p:nvPr>
        </p:nvSpPr>
        <p:spPr>
          <a:xfrm>
            <a:off x="356838" y="274638"/>
            <a:ext cx="11225561" cy="1143000"/>
          </a:xfrm>
        </p:spPr>
        <p:txBody>
          <a:bodyPr/>
          <a:lstStyle/>
          <a:p>
            <a:pPr eaLnBrk="1" hangingPunct="1"/>
            <a:r>
              <a:rPr lang="en-US" sz="4000" b="1" dirty="0">
                <a:ea typeface="ＭＳ Ｐゴシック" pitchFamily="34" charset="-128"/>
              </a:rPr>
              <a:t>Working </a:t>
            </a:r>
            <a:r>
              <a:rPr lang="en-US" sz="4000" b="1" dirty="0"/>
              <a:t>Group 5</a:t>
            </a:r>
            <a:r>
              <a:rPr lang="en-US" sz="4000" b="1" dirty="0">
                <a:ea typeface="ＭＳ Ｐゴシック" pitchFamily="34" charset="-128"/>
              </a:rPr>
              <a:t>: Best Practice Recommendations </a:t>
            </a:r>
          </a:p>
        </p:txBody>
      </p:sp>
      <p:sp>
        <p:nvSpPr>
          <p:cNvPr id="3076" name="Content Placeholder 2"/>
          <p:cNvSpPr>
            <a:spLocks noGrp="1"/>
          </p:cNvSpPr>
          <p:nvPr>
            <p:ph idx="1"/>
          </p:nvPr>
        </p:nvSpPr>
        <p:spPr>
          <a:xfrm>
            <a:off x="791737" y="1417638"/>
            <a:ext cx="10493297" cy="6149043"/>
          </a:xfrm>
        </p:spPr>
        <p:txBody>
          <a:bodyPr/>
          <a:lstStyle/>
          <a:p>
            <a:pPr marL="0" indent="0" eaLnBrk="1" hangingPunct="1">
              <a:spcBef>
                <a:spcPts val="600"/>
              </a:spcBef>
              <a:buNone/>
            </a:pPr>
            <a:endParaRPr lang="en-US" sz="1000" dirty="0">
              <a:ea typeface="ＭＳ Ｐゴシック" pitchFamily="34" charset="-128"/>
            </a:endParaRPr>
          </a:p>
          <a:p>
            <a:pPr marL="0" indent="0" eaLnBrk="1" hangingPunct="1">
              <a:spcBef>
                <a:spcPts val="600"/>
              </a:spcBef>
              <a:buNone/>
            </a:pPr>
            <a:r>
              <a:rPr lang="en-US" sz="1600" b="1" dirty="0">
                <a:ea typeface="ＭＳ Ｐゴシック" pitchFamily="34" charset="-128"/>
                <a:cs typeface="Times New Roman" panose="02020603050405020304" pitchFamily="18" charset="0"/>
              </a:rPr>
              <a:t>The following are CSRIC VII’s recommendations for best practices for broadcasters to improve broadcast resiliency before, during and after a disaster to help a community respond and recover</a:t>
            </a:r>
            <a:r>
              <a:rPr lang="en-US" sz="1600" dirty="0">
                <a:ea typeface="ＭＳ Ｐゴシック" pitchFamily="34" charset="-128"/>
                <a:cs typeface="Times New Roman" panose="02020603050405020304" pitchFamily="18" charset="0"/>
              </a:rPr>
              <a:t>: </a:t>
            </a:r>
          </a:p>
          <a:p>
            <a:pPr marL="0" indent="0" eaLnBrk="1" hangingPunct="1">
              <a:spcBef>
                <a:spcPts val="600"/>
              </a:spcBef>
              <a:buNone/>
            </a:pPr>
            <a:endParaRPr lang="en-US" sz="1400" dirty="0">
              <a:ea typeface="ＭＳ Ｐゴシック" pitchFamily="34" charset="-128"/>
              <a:cs typeface="Times New Roman" panose="02020603050405020304" pitchFamily="18" charset="0"/>
            </a:endParaRPr>
          </a:p>
          <a:p>
            <a:pPr marL="0" indent="0" eaLnBrk="1" hangingPunct="1">
              <a:spcBef>
                <a:spcPts val="600"/>
              </a:spcBef>
              <a:buNone/>
            </a:pPr>
            <a:r>
              <a:rPr lang="en-US" sz="1400" dirty="0">
                <a:ea typeface="ＭＳ Ｐゴシック" pitchFamily="34" charset="-128"/>
                <a:cs typeface="Times New Roman" panose="02020603050405020304" pitchFamily="18" charset="0"/>
              </a:rPr>
              <a:t>1.	Broadcasters should do a risk assessment and implement the necessary designs to mitigate power outages.  </a:t>
            </a:r>
          </a:p>
          <a:p>
            <a:pPr marL="0" indent="0" eaLnBrk="1" hangingPunct="1">
              <a:spcBef>
                <a:spcPts val="600"/>
              </a:spcBef>
              <a:buNone/>
            </a:pPr>
            <a:r>
              <a:rPr lang="en-US" sz="1400" dirty="0">
                <a:ea typeface="ＭＳ Ｐゴシック" pitchFamily="34" charset="-128"/>
                <a:cs typeface="Times New Roman" panose="02020603050405020304" pitchFamily="18" charset="0"/>
              </a:rPr>
              <a:t>2.	Broadcasters should consider multiple utility power sources when available for both studio and transmitters.  Ideally this would consist 	of two separate utility feeds to the facility, coming in from diverse paths, distinctively separate circuits from the utility company, fed by 	two separate sub-stations, and switched via an automatic throw-over switch.</a:t>
            </a:r>
          </a:p>
          <a:p>
            <a:pPr marL="0" indent="0" eaLnBrk="1" hangingPunct="1">
              <a:spcBef>
                <a:spcPts val="600"/>
              </a:spcBef>
              <a:buNone/>
            </a:pPr>
            <a:r>
              <a:rPr lang="en-US" sz="1400" dirty="0">
                <a:ea typeface="ＭＳ Ｐゴシック" pitchFamily="34" charset="-128"/>
                <a:cs typeface="Times New Roman" panose="02020603050405020304" pitchFamily="18" charset="0"/>
              </a:rPr>
              <a:t>3.	Broadcasters should consider maintaining backup power generators at both studio and transmitter sites. </a:t>
            </a:r>
          </a:p>
          <a:p>
            <a:pPr marL="0" indent="0" eaLnBrk="1" hangingPunct="1">
              <a:spcBef>
                <a:spcPts val="600"/>
              </a:spcBef>
              <a:buNone/>
            </a:pPr>
            <a:r>
              <a:rPr lang="en-US" sz="1400" dirty="0">
                <a:ea typeface="ＭＳ Ｐゴシック" pitchFamily="34" charset="-128"/>
                <a:cs typeface="Times New Roman" panose="02020603050405020304" pitchFamily="18" charset="0"/>
              </a:rPr>
              <a:t>	a.	Determining the load is the key step for the initial design of the system, properly sizing the generator and matching load 			requirements </a:t>
            </a:r>
          </a:p>
          <a:p>
            <a:pPr marL="0" indent="0" eaLnBrk="1" hangingPunct="1">
              <a:spcBef>
                <a:spcPts val="600"/>
              </a:spcBef>
              <a:buNone/>
            </a:pPr>
            <a:r>
              <a:rPr lang="en-US" sz="1400" dirty="0">
                <a:ea typeface="ＭＳ Ｐゴシック" pitchFamily="34" charset="-128"/>
                <a:cs typeface="Times New Roman" panose="02020603050405020304" pitchFamily="18" charset="0"/>
              </a:rPr>
              <a:t>	b.	Ensure that there is sufficient fuel stored on site to maintain operations for a reasonable duration and have a plan to refuel</a:t>
            </a:r>
          </a:p>
          <a:p>
            <a:pPr marL="0" indent="0" eaLnBrk="1" hangingPunct="1">
              <a:spcBef>
                <a:spcPts val="600"/>
              </a:spcBef>
              <a:buNone/>
            </a:pPr>
            <a:r>
              <a:rPr lang="en-US" sz="1400" dirty="0">
                <a:ea typeface="ＭＳ Ｐゴシック" pitchFamily="34" charset="-128"/>
                <a:cs typeface="Times New Roman" panose="02020603050405020304" pitchFamily="18" charset="0"/>
              </a:rPr>
              <a:t>	c.	Ensure the emergency power system is placed correctly.</a:t>
            </a:r>
          </a:p>
          <a:p>
            <a:pPr marL="0" indent="0" eaLnBrk="1" hangingPunct="1">
              <a:spcBef>
                <a:spcPts val="600"/>
              </a:spcBef>
              <a:buNone/>
            </a:pPr>
            <a:r>
              <a:rPr lang="en-US" sz="1400" dirty="0">
                <a:ea typeface="ＭＳ Ｐゴシック" pitchFamily="34" charset="-128"/>
                <a:cs typeface="Times New Roman" panose="02020603050405020304" pitchFamily="18" charset="0"/>
              </a:rPr>
              <a:t>	d.	Ensure regular maintenance for the system.</a:t>
            </a:r>
          </a:p>
          <a:p>
            <a:pPr marL="0" indent="0" eaLnBrk="1" hangingPunct="1">
              <a:spcBef>
                <a:spcPts val="600"/>
              </a:spcBef>
              <a:buNone/>
            </a:pPr>
            <a:endParaRPr lang="en-US" sz="1600" dirty="0">
              <a:ea typeface="ＭＳ Ｐゴシック" pitchFamily="34" charset="-128"/>
            </a:endParaRPr>
          </a:p>
        </p:txBody>
      </p:sp>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DD5A3E25-0842-43EE-901B-BA590748A92E}"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6</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8244" y="5627689"/>
            <a:ext cx="1787525" cy="109378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3543136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title"/>
          </p:nvPr>
        </p:nvSpPr>
        <p:spPr/>
        <p:txBody>
          <a:bodyPr/>
          <a:lstStyle/>
          <a:p>
            <a:pPr eaLnBrk="1" hangingPunct="1"/>
            <a:r>
              <a:rPr lang="en-US" sz="4000" b="1" dirty="0">
                <a:ea typeface="ＭＳ Ｐゴシック" pitchFamily="34" charset="-128"/>
              </a:rPr>
              <a:t>Working </a:t>
            </a:r>
            <a:r>
              <a:rPr lang="en-US" sz="4000" b="1" dirty="0"/>
              <a:t>Group 5</a:t>
            </a:r>
            <a:r>
              <a:rPr lang="en-US" sz="4000" b="1" dirty="0">
                <a:ea typeface="ＭＳ Ｐゴシック" pitchFamily="34" charset="-128"/>
              </a:rPr>
              <a:t>: Best Practice Recommendations </a:t>
            </a:r>
          </a:p>
        </p:txBody>
      </p:sp>
      <p:sp>
        <p:nvSpPr>
          <p:cNvPr id="3076" name="Content Placeholder 2"/>
          <p:cNvSpPr>
            <a:spLocks noGrp="1"/>
          </p:cNvSpPr>
          <p:nvPr>
            <p:ph idx="1"/>
          </p:nvPr>
        </p:nvSpPr>
        <p:spPr>
          <a:xfrm>
            <a:off x="947854" y="1514722"/>
            <a:ext cx="10192214" cy="5747927"/>
          </a:xfrm>
        </p:spPr>
        <p:txBody>
          <a:bodyPr/>
          <a:lstStyle/>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r>
              <a:rPr lang="en-US" sz="1400" dirty="0">
                <a:ea typeface="ＭＳ Ｐゴシック" pitchFamily="34" charset="-128"/>
              </a:rPr>
              <a:t>4.	Broadcasters should consider dual-power generation systems for mission critical applications.  These solutions provide added 	redundancy and, depending on configuration, could provide a doubling of run time.</a:t>
            </a:r>
          </a:p>
          <a:p>
            <a:pPr marL="0" indent="0" eaLnBrk="1" hangingPunct="1">
              <a:spcBef>
                <a:spcPts val="600"/>
              </a:spcBef>
              <a:buNone/>
            </a:pPr>
            <a:r>
              <a:rPr lang="en-US" sz="1400" dirty="0">
                <a:ea typeface="ＭＳ Ｐゴシック" pitchFamily="34" charset="-128"/>
              </a:rPr>
              <a:t>5.	Broadcasters should, when possible, have a facility utility power service system (UPS) to keep critical systems operational during the 	time of a power outage and the emergency power generator coming to speed.  Facility UPS systems offer additional benefits 	including power conditioning to help eliminate surges and spikes that might damage equipment.  And, they also temper “dirty 	switching” from the ATS switching.</a:t>
            </a:r>
          </a:p>
          <a:p>
            <a:pPr eaLnBrk="1" hangingPunct="1">
              <a:spcBef>
                <a:spcPts val="600"/>
              </a:spcBef>
              <a:buAutoNum type="arabicPeriod" startAt="6"/>
            </a:pPr>
            <a:r>
              <a:rPr lang="en-US" sz="1400" dirty="0">
                <a:ea typeface="ＭＳ Ｐゴシック" pitchFamily="34" charset="-128"/>
              </a:rPr>
              <a:t>Broadcasters should take appropriate measures to “harden” the broadcast facilities, studios and transmitter sites, particularly in areas prone to severe weather or natural disasters.</a:t>
            </a:r>
          </a:p>
          <a:p>
            <a:pPr marL="0" indent="0" eaLnBrk="1" hangingPunct="1">
              <a:spcBef>
                <a:spcPts val="600"/>
              </a:spcBef>
              <a:buNone/>
            </a:pPr>
            <a:r>
              <a:rPr lang="en-US" sz="1400" dirty="0">
                <a:ea typeface="ＭＳ Ｐゴシック" pitchFamily="34" charset="-128"/>
              </a:rPr>
              <a:t>7.	Broadcasters should consider the importance of the broadband systems in use, and appropriate measures should be taken to 	provide alternate ways to access your services in the event of an emergency situation.</a:t>
            </a:r>
          </a:p>
          <a:p>
            <a:pPr marL="0" indent="0" eaLnBrk="1" hangingPunct="1">
              <a:spcBef>
                <a:spcPts val="600"/>
              </a:spcBef>
              <a:buNone/>
            </a:pPr>
            <a:r>
              <a:rPr lang="en-US" sz="1400" dirty="0">
                <a:ea typeface="ＭＳ Ｐゴシック" pitchFamily="34" charset="-128"/>
              </a:rPr>
              <a:t>8.	Broadcasters should ensure physical security such as a fence augmented by security personnel and/or video surveillance for all sites 	critical to the broadcast operation. </a:t>
            </a:r>
          </a:p>
          <a:p>
            <a:pPr marL="0" indent="0" eaLnBrk="1" hangingPunct="1">
              <a:spcBef>
                <a:spcPts val="600"/>
              </a:spcBef>
              <a:buNone/>
            </a:pPr>
            <a:r>
              <a:rPr lang="en-US" sz="1400" dirty="0">
                <a:ea typeface="ＭＳ Ｐゴシック" pitchFamily="34" charset="-128"/>
              </a:rPr>
              <a:t>9.	Broadcasters should have a site assessment conducted periodically to identify any structural and/or natural conditions that could 	pose a threat in the event of a disaster. </a:t>
            </a: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p:txBody>
      </p:sp>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DD5A3E25-0842-43EE-901B-BA590748A92E}"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7</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8380" y="5635627"/>
            <a:ext cx="1787525" cy="109378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975915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title"/>
          </p:nvPr>
        </p:nvSpPr>
        <p:spPr/>
        <p:txBody>
          <a:bodyPr/>
          <a:lstStyle/>
          <a:p>
            <a:pPr eaLnBrk="1" hangingPunct="1"/>
            <a:r>
              <a:rPr lang="en-US" sz="4000" b="1" dirty="0">
                <a:ea typeface="ＭＳ Ｐゴシック" pitchFamily="34" charset="-128"/>
              </a:rPr>
              <a:t>Working </a:t>
            </a:r>
            <a:r>
              <a:rPr lang="en-US" sz="4000" b="1" dirty="0"/>
              <a:t>Group 5</a:t>
            </a:r>
            <a:r>
              <a:rPr lang="en-US" sz="4000" b="1" dirty="0">
                <a:ea typeface="ＭＳ Ｐゴシック" pitchFamily="34" charset="-128"/>
              </a:rPr>
              <a:t>: Best Practice Recommendations </a:t>
            </a:r>
          </a:p>
        </p:txBody>
      </p:sp>
      <p:sp>
        <p:nvSpPr>
          <p:cNvPr id="3076" name="Content Placeholder 2"/>
          <p:cNvSpPr>
            <a:spLocks noGrp="1"/>
          </p:cNvSpPr>
          <p:nvPr>
            <p:ph idx="1"/>
          </p:nvPr>
        </p:nvSpPr>
        <p:spPr>
          <a:xfrm>
            <a:off x="869794" y="1761893"/>
            <a:ext cx="10359484" cy="3757960"/>
          </a:xfrm>
        </p:spPr>
        <p:txBody>
          <a:bodyPr/>
          <a:lstStyle/>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r>
              <a:rPr lang="en-US" sz="1400" dirty="0">
                <a:ea typeface="ＭＳ Ｐゴシック" pitchFamily="34" charset="-128"/>
              </a:rPr>
              <a:t>10.	Broadcasters continuity planning should include all departments within the radio or television station as well as members of local 	emergency management, first responders, community organizations and utility providers.  </a:t>
            </a:r>
          </a:p>
          <a:p>
            <a:pPr marL="0" indent="0" eaLnBrk="1" hangingPunct="1">
              <a:spcBef>
                <a:spcPts val="600"/>
              </a:spcBef>
              <a:buNone/>
            </a:pPr>
            <a:r>
              <a:rPr lang="en-US" sz="1400" dirty="0">
                <a:ea typeface="ＭＳ Ｐゴシック" pitchFamily="34" charset="-128"/>
              </a:rPr>
              <a:t>11.	Broadcasters should identify key suppliers, resources and other businesses they need to interact with on a daily basis. This is especially 	important for suppliers such as generator service companies and fuel delivery. </a:t>
            </a:r>
          </a:p>
          <a:p>
            <a:pPr marL="0" indent="0" eaLnBrk="1" hangingPunct="1">
              <a:spcBef>
                <a:spcPts val="600"/>
              </a:spcBef>
              <a:buNone/>
            </a:pPr>
            <a:r>
              <a:rPr lang="en-US" sz="1400" dirty="0">
                <a:ea typeface="ＭＳ Ｐゴシック" pitchFamily="34" charset="-128"/>
              </a:rPr>
              <a:t>12.	Broadcasters should hold internal, regularly scheduled drills so that they will be prepared in times of disaster. These drills should then 	be put into practice with local and state emergency management officials, and local law enforcement as well as employees. These 	drills should be run at least once a year.</a:t>
            </a:r>
          </a:p>
          <a:p>
            <a:pPr marL="0" indent="0" eaLnBrk="1" hangingPunct="1">
              <a:spcBef>
                <a:spcPts val="600"/>
              </a:spcBef>
              <a:buNone/>
            </a:pPr>
            <a:r>
              <a:rPr lang="en-US" sz="1400" dirty="0">
                <a:ea typeface="ＭＳ Ｐゴシック" pitchFamily="34" charset="-128"/>
              </a:rPr>
              <a:t>13.	Broadcasters should work with station management to create and distribute emergency preparedness information in newsletters, on 	the company intranet, periodic employee emails, and other internal communications tools.   </a:t>
            </a:r>
          </a:p>
          <a:p>
            <a:pPr marL="0" indent="0" eaLnBrk="1" hangingPunct="1">
              <a:spcBef>
                <a:spcPts val="600"/>
              </a:spcBef>
              <a:buNone/>
            </a:pPr>
            <a:r>
              <a:rPr lang="en-US" sz="1400" dirty="0">
                <a:ea typeface="ＭＳ Ｐゴシック" pitchFamily="34" charset="-128"/>
              </a:rPr>
              <a:t>14.	Broadcasters should set up a telephone calling tree, a password-protected page on the company website, and an email alert or a call-	in voice recording to communicate with employees in an emergency. Designate an out-of-town phone number where employees can 	leave a message in a catastrophic disaster. Satellite telephones have proved invaluable in times of emergency.</a:t>
            </a: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p:txBody>
      </p:sp>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DD5A3E25-0842-43EE-901B-BA590748A92E}"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8</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8380" y="5635627"/>
            <a:ext cx="1787525" cy="109378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1429544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title"/>
          </p:nvPr>
        </p:nvSpPr>
        <p:spPr/>
        <p:txBody>
          <a:bodyPr/>
          <a:lstStyle/>
          <a:p>
            <a:pPr eaLnBrk="1" hangingPunct="1"/>
            <a:r>
              <a:rPr lang="en-US" sz="4000" b="1" dirty="0">
                <a:ea typeface="ＭＳ Ｐゴシック" pitchFamily="34" charset="-128"/>
              </a:rPr>
              <a:t>Working </a:t>
            </a:r>
            <a:r>
              <a:rPr lang="en-US" sz="4000" b="1" dirty="0"/>
              <a:t>Group 5</a:t>
            </a:r>
            <a:r>
              <a:rPr lang="en-US" sz="4000" b="1" dirty="0">
                <a:ea typeface="ＭＳ Ｐゴシック" pitchFamily="34" charset="-128"/>
              </a:rPr>
              <a:t>: Best Pra</a:t>
            </a:r>
            <a:r>
              <a:rPr lang="en-US" b="1" dirty="0">
                <a:ea typeface="ＭＳ Ｐゴシック" pitchFamily="34" charset="-128"/>
              </a:rPr>
              <a:t>ctice </a:t>
            </a:r>
            <a:r>
              <a:rPr lang="en-US" sz="4000" b="1" dirty="0">
                <a:ea typeface="ＭＳ Ｐゴシック" pitchFamily="34" charset="-128"/>
              </a:rPr>
              <a:t>Recommendations </a:t>
            </a:r>
          </a:p>
        </p:txBody>
      </p:sp>
      <p:sp>
        <p:nvSpPr>
          <p:cNvPr id="3076" name="Content Placeholder 2"/>
          <p:cNvSpPr>
            <a:spLocks noGrp="1"/>
          </p:cNvSpPr>
          <p:nvPr>
            <p:ph idx="1"/>
          </p:nvPr>
        </p:nvSpPr>
        <p:spPr>
          <a:xfrm>
            <a:off x="914399" y="1313794"/>
            <a:ext cx="9813073" cy="4228362"/>
          </a:xfrm>
        </p:spPr>
        <p:txBody>
          <a:bodyPr/>
          <a:lstStyle/>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r>
              <a:rPr lang="en-US" sz="1400" dirty="0">
                <a:ea typeface="ＭＳ Ｐゴシック" pitchFamily="34" charset="-128"/>
              </a:rPr>
              <a:t>15.	Broadcasters should keep a comprehensive list of nonperishable food supplies as well as water on premise for time of disaster, 	keeping in mind that many staff personnel will be on site twenty-four hours a day.  It would be advisable to have a minimal five 	days of supplies. Other non-food items should also be kept in good working order and available if disaster strikes, such as 	batteries, flashlights, tarps, coolers, cots, inflatable mattresses, blankets/sleeping bags, etc.  </a:t>
            </a:r>
          </a:p>
          <a:p>
            <a:pPr marL="0" indent="0" eaLnBrk="1" hangingPunct="1">
              <a:spcBef>
                <a:spcPts val="600"/>
              </a:spcBef>
              <a:buNone/>
            </a:pPr>
            <a:r>
              <a:rPr lang="en-US" sz="1400" dirty="0">
                <a:ea typeface="ＭＳ Ｐゴシック" pitchFamily="34" charset="-128"/>
              </a:rPr>
              <a:t>16.	Broadcasters should ensure they have robust and redundant ways to communicate to external news services and remote news 	teams, including backup signal feeds to their primary satellite transmit and reception sites.</a:t>
            </a:r>
          </a:p>
          <a:p>
            <a:pPr marL="0" indent="0" eaLnBrk="1" hangingPunct="1">
              <a:spcBef>
                <a:spcPts val="600"/>
              </a:spcBef>
              <a:buNone/>
            </a:pPr>
            <a:r>
              <a:rPr lang="en-US" sz="1400" dirty="0">
                <a:ea typeface="ＭＳ Ｐゴシック" pitchFamily="34" charset="-128"/>
              </a:rPr>
              <a:t>17.	Broadcasters should reach out to other broadcasters in your area and collaborate with them to create cooperative redundancy 	and geographic diversity</a:t>
            </a:r>
          </a:p>
          <a:p>
            <a:pPr marL="0" indent="0" eaLnBrk="1" hangingPunct="1">
              <a:spcBef>
                <a:spcPts val="600"/>
              </a:spcBef>
              <a:buNone/>
            </a:pPr>
            <a:r>
              <a:rPr lang="en-US" sz="1400" dirty="0">
                <a:ea typeface="ＭＳ Ｐゴシック" pitchFamily="34" charset="-128"/>
              </a:rPr>
              <a:t>18.	Broadcasters should consider purchasing satellite communications services.  Some services are available on-demand. VSAT 	service is available globally and can be a reasonable solution for your communications needs, including email and other 	internet services, in an emergency.</a:t>
            </a:r>
          </a:p>
          <a:p>
            <a:pPr marL="0" indent="0" eaLnBrk="1" hangingPunct="1">
              <a:spcBef>
                <a:spcPts val="600"/>
              </a:spcBef>
              <a:buNone/>
            </a:pPr>
            <a:r>
              <a:rPr lang="en-US" sz="1400" dirty="0">
                <a:ea typeface="ＭＳ Ｐゴシック" pitchFamily="34" charset="-128"/>
              </a:rPr>
              <a:t>19.	CSRIC VII recommends that all broadcasters sign up to DIRS to allow reporting of operational status of broadcast stations. This 	will ensure broadcasters a direct form of communication with the federal government and allow them to assess the severity 	and immediate needs to be able to restore communication to the community more rapidly.  </a:t>
            </a: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a:p>
            <a:pPr marL="0" indent="0" eaLnBrk="1" hangingPunct="1">
              <a:spcBef>
                <a:spcPts val="600"/>
              </a:spcBef>
              <a:buNone/>
            </a:pPr>
            <a:endParaRPr lang="en-US" sz="1400" dirty="0">
              <a:ea typeface="ＭＳ Ｐゴシック" pitchFamily="34" charset="-128"/>
            </a:endParaRPr>
          </a:p>
        </p:txBody>
      </p:sp>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DD5A3E25-0842-43EE-901B-BA590748A92E}"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9</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8380" y="5635627"/>
            <a:ext cx="1787525" cy="109378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413177567"/>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947</Words>
  <Application>Microsoft Office PowerPoint</Application>
  <PresentationFormat>Widescreen</PresentationFormat>
  <Paragraphs>217</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Times New Roman</vt:lpstr>
      <vt:lpstr>1_Office Theme</vt:lpstr>
      <vt:lpstr>FINAL REPORT ON BEST PRACTICES FOR BROADCAST RESILIENCY DURING MAJOR STORMS AND DISASTERS</vt:lpstr>
      <vt:lpstr>Working Group 5: Members</vt:lpstr>
      <vt:lpstr>Working Group 5: Executive Summary </vt:lpstr>
      <vt:lpstr>Working Group 5: Objective, Scope, and Methodology </vt:lpstr>
      <vt:lpstr>Working Group 5: Background </vt:lpstr>
      <vt:lpstr>Working Group 5: Best Practice Recommendations </vt:lpstr>
      <vt:lpstr>Working Group 5: Best Practice Recommendations </vt:lpstr>
      <vt:lpstr>Working Group 5: Best Practice Recommendations </vt:lpstr>
      <vt:lpstr>Working Group 5: Best Practice Recommendations </vt:lpstr>
      <vt:lpstr>Working Group 5: Best Practice Recommendations </vt:lpstr>
      <vt:lpstr>Working Group 5: Conclusions</vt:lpstr>
      <vt:lpstr>Working Group 5  Pat Roberts, Chair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FINAL REPORT ON BEST PRACTICES FOR BROADCAST RESILIENCY DURING MAJOR STORMS AND DISASTERS</dc:title>
  <dc:creator>Suzon Cameron</dc:creator>
  <cp:lastModifiedBy>Suzon Cameron</cp:lastModifiedBy>
  <cp:revision>1</cp:revision>
  <dcterms:created xsi:type="dcterms:W3CDTF">2020-03-17T19:27:06Z</dcterms:created>
  <dcterms:modified xsi:type="dcterms:W3CDTF">2020-03-17T19:27:31Z</dcterms:modified>
</cp:coreProperties>
</file>