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35" r:id="rId2"/>
    <p:sldId id="336" r:id="rId3"/>
    <p:sldId id="465" r:id="rId4"/>
    <p:sldId id="466" r:id="rId5"/>
    <p:sldId id="276" r:id="rId6"/>
    <p:sldId id="4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63ECB-F50F-4742-B62A-8E670AD90CA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7B2FB-0A02-4AD0-9A81-E3F1A4D10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r" defTabSz="4730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775F46-6EDC-4E15-9CF5-B1296021CEE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4730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6787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r" defTabSz="4730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527087-30D7-4142-BE6D-919A412224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4730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737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r" defTabSz="4730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EB6168-C929-41BE-9E06-E4573AD736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4730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3264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730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0171797-BFF1-4A9B-B558-E10D01A67A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pPr marL="0" marR="0" lvl="0" indent="0" algn="r" defTabSz="4730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3659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r" defTabSz="4730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775F46-6EDC-4E15-9CF5-B1296021CEE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4730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0267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745AA-9B8C-4E04-81A3-0A463E7B26EC}" type="datetime1">
              <a:rPr lang="en-US"/>
              <a:pPr>
                <a:defRPr/>
              </a:pPr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4E696-F705-4D96-928B-E5C4D4D677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733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76209-5C84-4F9A-9492-EFD88AD0AEDA}" type="datetime1">
              <a:rPr lang="en-US"/>
              <a:pPr>
                <a:defRPr/>
              </a:pPr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7DA15-72A8-45AA-B7F7-577551102F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39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2EDD3-1977-49CF-85D7-32DE8FCEC26C}" type="datetime1">
              <a:rPr lang="en-US"/>
              <a:pPr>
                <a:defRPr/>
              </a:pPr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90CD-A595-4A03-B3B0-6D2458F85B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010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8E61E-AF42-4921-9C6A-474ED1D94C0E}" type="datetime1">
              <a:rPr lang="en-US"/>
              <a:pPr>
                <a:defRPr/>
              </a:pPr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53501-A59C-492B-A4C7-04A4F75D57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48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67C00-BD36-49C4-8D15-675F4CEAC481}" type="datetime1">
              <a:rPr lang="en-US"/>
              <a:pPr>
                <a:defRPr/>
              </a:pPr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BD6F1-B411-4A30-8CE9-38ED6E030F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22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A6BAA-08CC-48B5-8AC5-FD6D6BAB7B07}" type="datetime1">
              <a:rPr lang="en-US"/>
              <a:pPr>
                <a:defRPr/>
              </a:pPr>
              <a:t>3/17/2020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852A5-7399-4EE1-9575-EC2EB42215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94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5D4F1-E24F-4B20-B5AF-4D5D1BA45F9A}" type="datetime1">
              <a:rPr lang="en-US"/>
              <a:pPr>
                <a:defRPr/>
              </a:pPr>
              <a:t>3/17/2020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045BA-22A3-4720-A26C-3FB6B56F3B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906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2F903-4F7D-4A2F-864A-8E9C169B4384}" type="datetime1">
              <a:rPr lang="en-US"/>
              <a:pPr>
                <a:defRPr/>
              </a:pPr>
              <a:t>3/17/2020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101C7-0027-49B3-AB16-7BF3B6FA8E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73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46C03-A480-408D-A103-97344BB9EAB4}" type="datetime1">
              <a:rPr lang="en-US"/>
              <a:pPr>
                <a:defRPr/>
              </a:pPr>
              <a:t>3/17/2020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33F2-7EE2-4519-8D13-CB9CFFD5F8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71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28BFD-9B95-4DAB-9072-776CE8770272}" type="datetime1">
              <a:rPr lang="en-US"/>
              <a:pPr>
                <a:defRPr/>
              </a:pPr>
              <a:t>3/17/2020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876D-8247-4334-AF22-1F06F8695A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4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3168-2D20-4208-A06C-B942ABD0214A}" type="datetime1">
              <a:rPr lang="en-US"/>
              <a:pPr>
                <a:defRPr/>
              </a:pPr>
              <a:t>3/17/2020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DFE86-5D11-4A53-960B-CC46CA97AD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6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48D049E-70A5-43CC-9ADB-E28D1CD9224F}" type="datetime1">
              <a:rPr lang="en-US"/>
              <a:pPr>
                <a:defRPr/>
              </a:pPr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513A13E-D7EB-457B-A864-35757E8BCB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2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819276" y="3178098"/>
            <a:ext cx="8364465" cy="2029521"/>
          </a:xfrm>
        </p:spPr>
        <p:txBody>
          <a:bodyPr/>
          <a:lstStyle/>
          <a:p>
            <a:pPr eaLnBrk="1" hangingPunct="1"/>
            <a:r>
              <a:rPr lang="en-US" sz="4000" b="1" dirty="0">
                <a:ea typeface="ＭＳ Ｐゴシック" pitchFamily="34" charset="-128"/>
              </a:rPr>
              <a:t>Working Group 6: </a:t>
            </a:r>
            <a:br>
              <a:rPr lang="en-US" sz="4000" b="1" dirty="0">
                <a:ea typeface="ＭＳ Ｐゴシック" pitchFamily="34" charset="-128"/>
              </a:rPr>
            </a:br>
            <a:r>
              <a:rPr lang="en-US" sz="4000" b="1" dirty="0">
                <a:ea typeface="ＭＳ Ｐゴシック" pitchFamily="34" charset="-128"/>
              </a:rPr>
              <a:t>SIP Security Vulnerabilities</a:t>
            </a:r>
            <a:br>
              <a:rPr lang="en-US" sz="4000" b="1" dirty="0">
                <a:ea typeface="ＭＳ Ｐゴシック" pitchFamily="34" charset="-128"/>
              </a:rPr>
            </a:br>
            <a:br>
              <a:rPr lang="en-US" dirty="0"/>
            </a:br>
            <a:r>
              <a:rPr lang="en-US" sz="2800" b="1" i="1" dirty="0"/>
              <a:t>Working Group Status </a:t>
            </a:r>
            <a:r>
              <a:rPr lang="en-US" sz="2800" b="1" i="1" dirty="0">
                <a:ea typeface="ＭＳ Ｐゴシック" pitchFamily="34" charset="-128"/>
              </a:rPr>
              <a:t>Update</a:t>
            </a:r>
            <a:br>
              <a:rPr lang="en-US" sz="4000" b="1" dirty="0">
                <a:ea typeface="ＭＳ Ｐゴシック" pitchFamily="34" charset="-128"/>
              </a:rPr>
            </a:br>
            <a:endParaRPr lang="en-US" sz="4000" b="1" dirty="0">
              <a:ea typeface="ＭＳ Ｐゴシック" pitchFamily="34" charset="-128"/>
            </a:endParaRPr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2133600" y="5022443"/>
            <a:ext cx="7924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March 17, 2020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WG6 Chair, Danny McPherson, Verisign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204788"/>
            <a:ext cx="31369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AE1DE9-F4EF-468D-9116-DB6A9365EEB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Title 1"/>
          <p:cNvSpPr>
            <a:spLocks noGrp="1"/>
          </p:cNvSpPr>
          <p:nvPr>
            <p:ph type="title" idx="4294967295"/>
          </p:nvPr>
        </p:nvSpPr>
        <p:spPr>
          <a:xfrm>
            <a:off x="1981200" y="319609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>
                <a:ea typeface="ＭＳ Ｐゴシック" pitchFamily="34" charset="-128"/>
              </a:rPr>
              <a:t>Working Group 6: Members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0EB44F-56FB-E64C-A36D-DDACF943B2BD}"/>
              </a:ext>
            </a:extLst>
          </p:cNvPr>
          <p:cNvSpPr/>
          <p:nvPr/>
        </p:nvSpPr>
        <p:spPr>
          <a:xfrm>
            <a:off x="2180217" y="1481938"/>
            <a:ext cx="803058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Chair: Danny McPherson* 	Verisign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Jamal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Boudhaouia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	 		CenturyLink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Pierce Gorman 			Sprint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Mark Hess* 				Comcast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Zeeshan Jahangir			T-Mobile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Susan M. Miller*			ATIS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Thomas B.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Nachbar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			SGE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Jitendra Patel				AT&amp;T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Richard E.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Perlotto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II* 		The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Shadowserver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Foundation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Jon Peterson				Neustar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Brian Rosen				NENA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Dorothy Spears-Dean* 		NASNA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John Totura				Comtech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Brian Trosper* 				Verizon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Steve Watkins*				Cox Communications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Vladimir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Wolstencroft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		Twilio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Ramon Torres				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Telnyx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5985CB-F503-3B4A-91ED-1977B4537EDE}"/>
              </a:ext>
            </a:extLst>
          </p:cNvPr>
          <p:cNvSpPr/>
          <p:nvPr/>
        </p:nvSpPr>
        <p:spPr>
          <a:xfrm>
            <a:off x="7277546" y="5987301"/>
            <a:ext cx="33904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FCC Liaison: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Ahmed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Lahjouji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*Also CSRIC Member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26D6B73E-0FA6-AC4E-ABB5-4E4CE77F0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330" y="6156837"/>
            <a:ext cx="935734" cy="57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4E8D9BE-2812-491B-93BF-4912B994613F}"/>
              </a:ext>
            </a:extLst>
          </p:cNvPr>
          <p:cNvCxnSpPr>
            <a:cxnSpLocks/>
          </p:cNvCxnSpPr>
          <p:nvPr/>
        </p:nvCxnSpPr>
        <p:spPr>
          <a:xfrm>
            <a:off x="2170090" y="1671521"/>
            <a:ext cx="325989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row: Chevron 41">
            <a:extLst>
              <a:ext uri="{FF2B5EF4-FFF2-40B4-BE49-F238E27FC236}">
                <a16:creationId xmlns:a16="http://schemas.microsoft.com/office/drawing/2014/main" id="{9B767846-D0AE-4D27-904A-8B3E378E1C8F}"/>
              </a:ext>
            </a:extLst>
          </p:cNvPr>
          <p:cNvSpPr/>
          <p:nvPr/>
        </p:nvSpPr>
        <p:spPr>
          <a:xfrm>
            <a:off x="2248830" y="1426642"/>
            <a:ext cx="2879943" cy="489743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Complete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BA8BE1B-A714-4441-B451-99825174AA98}"/>
              </a:ext>
            </a:extLst>
          </p:cNvPr>
          <p:cNvCxnSpPr>
            <a:cxnSpLocks/>
          </p:cNvCxnSpPr>
          <p:nvPr/>
        </p:nvCxnSpPr>
        <p:spPr>
          <a:xfrm>
            <a:off x="6762014" y="1671521"/>
            <a:ext cx="325989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row: Chevron 43">
            <a:extLst>
              <a:ext uri="{FF2B5EF4-FFF2-40B4-BE49-F238E27FC236}">
                <a16:creationId xmlns:a16="http://schemas.microsoft.com/office/drawing/2014/main" id="{A613F546-9706-4719-8D75-0D146B930B9B}"/>
              </a:ext>
            </a:extLst>
          </p:cNvPr>
          <p:cNvSpPr/>
          <p:nvPr/>
        </p:nvSpPr>
        <p:spPr>
          <a:xfrm flipH="1">
            <a:off x="7063229" y="1426642"/>
            <a:ext cx="2958683" cy="48974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In Progress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35A401B-2366-4D1E-9B1D-86182BC7ABF9}"/>
              </a:ext>
            </a:extLst>
          </p:cNvPr>
          <p:cNvCxnSpPr>
            <a:cxnSpLocks/>
          </p:cNvCxnSpPr>
          <p:nvPr/>
        </p:nvCxnSpPr>
        <p:spPr>
          <a:xfrm>
            <a:off x="6082188" y="2190799"/>
            <a:ext cx="0" cy="388564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1E59F34C-A149-46A2-ACFC-6518AEDEB534}"/>
              </a:ext>
            </a:extLst>
          </p:cNvPr>
          <p:cNvSpPr txBox="1"/>
          <p:nvPr/>
        </p:nvSpPr>
        <p:spPr>
          <a:xfrm>
            <a:off x="2170089" y="2329841"/>
            <a:ext cx="335187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Working Group Membership: Finalized</a:t>
            </a: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Working Group Meeting Kickoff: November 13, 2019</a:t>
            </a: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Convey Working Group ground rules</a:t>
            </a: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Identify task teams and leaders</a:t>
            </a: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Establish communications lists and repositories</a:t>
            </a: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Cataloged and reviewed security vulnerabilities affecting SIP that affect the provision of communications service.</a:t>
            </a: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8CF518C8-F910-4405-97E4-9673D2860CEF}"/>
              </a:ext>
            </a:extLst>
          </p:cNvPr>
          <p:cNvSpPr txBox="1"/>
          <p:nvPr/>
        </p:nvSpPr>
        <p:spPr>
          <a:xfrm>
            <a:off x="6642410" y="2239940"/>
            <a:ext cx="3936380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Outline how industry is addressing these SIP security vulnerabilities: DRAFT by end of 1Q2020 </a:t>
            </a: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Identify any gaps in industry action related to SIP security vulnerabilities: DRAFT by end of 2Q2020</a:t>
            </a: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Develop new recommendations and/or update existing best practices to address vulnerabilities and/or mitigate risks associated with these SIP security vulnerabilities, to include the promotion of end-to-end security: DRAFT by end of 3Q2020</a:t>
            </a: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29A159B-C3E0-C549-9198-7AC24CFC6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libri" pitchFamily="34" charset="0"/>
              </a:rPr>
              <a:t>Working Group 6: Update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41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3676A8-325C-44AB-AA81-818FB89FA3D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4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b="1" dirty="0">
                <a:ea typeface="ＭＳ Ｐゴシック" pitchFamily="34" charset="-128"/>
              </a:rPr>
              <a:t>Working Group 6: Next Steps</a:t>
            </a:r>
          </a:p>
        </p:txBody>
      </p:sp>
      <p:sp>
        <p:nvSpPr>
          <p:cNvPr id="10244" name="Content Placeholder 2"/>
          <p:cNvSpPr>
            <a:spLocks noGrp="1"/>
          </p:cNvSpPr>
          <p:nvPr>
            <p:ph idx="4294967295"/>
          </p:nvPr>
        </p:nvSpPr>
        <p:spPr>
          <a:xfrm>
            <a:off x="1981200" y="1597026"/>
            <a:ext cx="8229600" cy="4525963"/>
          </a:xfrm>
        </p:spPr>
        <p:txBody>
          <a:bodyPr/>
          <a:lstStyle/>
          <a:p>
            <a:pPr marL="231775" indent="-231775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ＭＳ Ｐゴシック" pitchFamily="34" charset="-128"/>
              </a:rPr>
              <a:t>Gathering input from industry subject matter experts </a:t>
            </a:r>
          </a:p>
          <a:p>
            <a:pPr marL="631825" lvl="1" indent="-231775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ea typeface="ＭＳ Ｐゴシック" pitchFamily="34" charset="-128"/>
              </a:rPr>
              <a:t>Complete all briefings by end of May 2020</a:t>
            </a:r>
          </a:p>
          <a:p>
            <a:pPr marL="231775" indent="-231775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Review research documents/presentations from standard organizations, government agency and academia </a:t>
            </a:r>
          </a:p>
          <a:p>
            <a:pPr marL="231775" indent="-231775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ＭＳ Ｐゴシック" pitchFamily="34" charset="-128"/>
              </a:rPr>
              <a:t>Continue routine bi-weekly conference calls</a:t>
            </a:r>
          </a:p>
          <a:p>
            <a:pPr marL="231775" indent="-231775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ＭＳ Ｐゴシック" pitchFamily="34" charset="-128"/>
              </a:rPr>
              <a:t>Continue updates to Steering Committee and Council</a:t>
            </a:r>
          </a:p>
          <a:p>
            <a:pPr marL="231775" indent="-231775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2800" dirty="0">
              <a:ea typeface="ＭＳ Ｐゴシック" pitchFamily="34" charset="-128"/>
            </a:endParaRPr>
          </a:p>
        </p:txBody>
      </p:sp>
      <p:pic>
        <p:nvPicPr>
          <p:cNvPr id="1024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5586414"/>
            <a:ext cx="17875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38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804" y="595078"/>
            <a:ext cx="10158761" cy="1000985"/>
          </a:xfrm>
        </p:spPr>
        <p:txBody>
          <a:bodyPr/>
          <a:lstStyle/>
          <a:p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Working Group 6: Deliverables / Schedule</a:t>
            </a:r>
            <a:endParaRPr lang="en-IN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44AD7E1-D039-49F3-A0CC-C582E83CD793}"/>
              </a:ext>
            </a:extLst>
          </p:cNvPr>
          <p:cNvGrpSpPr/>
          <p:nvPr/>
        </p:nvGrpSpPr>
        <p:grpSpPr>
          <a:xfrm>
            <a:off x="2020564" y="2968320"/>
            <a:ext cx="7867879" cy="2752446"/>
            <a:chOff x="886438" y="2410087"/>
            <a:chExt cx="10053667" cy="3517109"/>
          </a:xfrm>
        </p:grpSpPr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34361E2E-C4FB-4F50-B64D-1EFF5E7DD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8405" y="3328808"/>
              <a:ext cx="1644028" cy="737464"/>
            </a:xfrm>
            <a:custGeom>
              <a:avLst/>
              <a:gdLst>
                <a:gd name="T0" fmla="*/ 1021 w 1033"/>
                <a:gd name="T1" fmla="*/ 254 h 462"/>
                <a:gd name="T2" fmla="*/ 1021 w 1033"/>
                <a:gd name="T3" fmla="*/ 208 h 462"/>
                <a:gd name="T4" fmla="*/ 992 w 1033"/>
                <a:gd name="T5" fmla="*/ 180 h 462"/>
                <a:gd name="T6" fmla="*/ 969 w 1033"/>
                <a:gd name="T7" fmla="*/ 125 h 462"/>
                <a:gd name="T8" fmla="*/ 969 w 1033"/>
                <a:gd name="T9" fmla="*/ 32 h 462"/>
                <a:gd name="T10" fmla="*/ 937 w 1033"/>
                <a:gd name="T11" fmla="*/ 0 h 462"/>
                <a:gd name="T12" fmla="*/ 32 w 1033"/>
                <a:gd name="T13" fmla="*/ 0 h 462"/>
                <a:gd name="T14" fmla="*/ 0 w 1033"/>
                <a:gd name="T15" fmla="*/ 32 h 462"/>
                <a:gd name="T16" fmla="*/ 0 w 1033"/>
                <a:gd name="T17" fmla="*/ 122 h 462"/>
                <a:gd name="T18" fmla="*/ 23 w 1033"/>
                <a:gd name="T19" fmla="*/ 176 h 462"/>
                <a:gd name="T20" fmla="*/ 55 w 1033"/>
                <a:gd name="T21" fmla="*/ 208 h 462"/>
                <a:gd name="T22" fmla="*/ 55 w 1033"/>
                <a:gd name="T23" fmla="*/ 254 h 462"/>
                <a:gd name="T24" fmla="*/ 23 w 1033"/>
                <a:gd name="T25" fmla="*/ 286 h 462"/>
                <a:gd name="T26" fmla="*/ 0 w 1033"/>
                <a:gd name="T27" fmla="*/ 340 h 462"/>
                <a:gd name="T28" fmla="*/ 0 w 1033"/>
                <a:gd name="T29" fmla="*/ 430 h 462"/>
                <a:gd name="T30" fmla="*/ 32 w 1033"/>
                <a:gd name="T31" fmla="*/ 462 h 462"/>
                <a:gd name="T32" fmla="*/ 937 w 1033"/>
                <a:gd name="T33" fmla="*/ 462 h 462"/>
                <a:gd name="T34" fmla="*/ 969 w 1033"/>
                <a:gd name="T35" fmla="*/ 430 h 462"/>
                <a:gd name="T36" fmla="*/ 969 w 1033"/>
                <a:gd name="T37" fmla="*/ 337 h 462"/>
                <a:gd name="T38" fmla="*/ 992 w 1033"/>
                <a:gd name="T39" fmla="*/ 282 h 462"/>
                <a:gd name="T40" fmla="*/ 1021 w 1033"/>
                <a:gd name="T41" fmla="*/ 254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33" h="462">
                  <a:moveTo>
                    <a:pt x="1021" y="254"/>
                  </a:moveTo>
                  <a:cubicBezTo>
                    <a:pt x="1033" y="241"/>
                    <a:pt x="1033" y="221"/>
                    <a:pt x="1021" y="208"/>
                  </a:cubicBezTo>
                  <a:cubicBezTo>
                    <a:pt x="992" y="180"/>
                    <a:pt x="992" y="180"/>
                    <a:pt x="992" y="180"/>
                  </a:cubicBezTo>
                  <a:cubicBezTo>
                    <a:pt x="980" y="167"/>
                    <a:pt x="969" y="142"/>
                    <a:pt x="969" y="125"/>
                  </a:cubicBezTo>
                  <a:cubicBezTo>
                    <a:pt x="969" y="32"/>
                    <a:pt x="969" y="32"/>
                    <a:pt x="969" y="32"/>
                  </a:cubicBezTo>
                  <a:cubicBezTo>
                    <a:pt x="969" y="14"/>
                    <a:pt x="955" y="0"/>
                    <a:pt x="937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5" y="0"/>
                    <a:pt x="0" y="14"/>
                    <a:pt x="0" y="32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39"/>
                    <a:pt x="11" y="164"/>
                    <a:pt x="23" y="176"/>
                  </a:cubicBezTo>
                  <a:cubicBezTo>
                    <a:pt x="55" y="208"/>
                    <a:pt x="55" y="208"/>
                    <a:pt x="55" y="208"/>
                  </a:cubicBezTo>
                  <a:cubicBezTo>
                    <a:pt x="68" y="221"/>
                    <a:pt x="68" y="241"/>
                    <a:pt x="55" y="254"/>
                  </a:cubicBezTo>
                  <a:cubicBezTo>
                    <a:pt x="23" y="286"/>
                    <a:pt x="23" y="286"/>
                    <a:pt x="23" y="286"/>
                  </a:cubicBezTo>
                  <a:cubicBezTo>
                    <a:pt x="11" y="298"/>
                    <a:pt x="0" y="323"/>
                    <a:pt x="0" y="340"/>
                  </a:cubicBezTo>
                  <a:cubicBezTo>
                    <a:pt x="0" y="430"/>
                    <a:pt x="0" y="430"/>
                    <a:pt x="0" y="430"/>
                  </a:cubicBezTo>
                  <a:cubicBezTo>
                    <a:pt x="0" y="448"/>
                    <a:pt x="15" y="462"/>
                    <a:pt x="32" y="462"/>
                  </a:cubicBezTo>
                  <a:cubicBezTo>
                    <a:pt x="937" y="462"/>
                    <a:pt x="937" y="462"/>
                    <a:pt x="937" y="462"/>
                  </a:cubicBezTo>
                  <a:cubicBezTo>
                    <a:pt x="955" y="462"/>
                    <a:pt x="969" y="448"/>
                    <a:pt x="969" y="430"/>
                  </a:cubicBezTo>
                  <a:cubicBezTo>
                    <a:pt x="969" y="337"/>
                    <a:pt x="969" y="337"/>
                    <a:pt x="969" y="337"/>
                  </a:cubicBezTo>
                  <a:cubicBezTo>
                    <a:pt x="969" y="319"/>
                    <a:pt x="980" y="295"/>
                    <a:pt x="992" y="282"/>
                  </a:cubicBezTo>
                  <a:lnTo>
                    <a:pt x="1021" y="25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98" tIns="34299" rIns="68598" bIns="3429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Q4 2020</a:t>
              </a: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11FC6432-15AC-4D36-AB49-035322E454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3623" y="3328808"/>
              <a:ext cx="1644028" cy="737464"/>
            </a:xfrm>
            <a:custGeom>
              <a:avLst/>
              <a:gdLst>
                <a:gd name="T0" fmla="*/ 1021 w 1033"/>
                <a:gd name="T1" fmla="*/ 254 h 462"/>
                <a:gd name="T2" fmla="*/ 1021 w 1033"/>
                <a:gd name="T3" fmla="*/ 208 h 462"/>
                <a:gd name="T4" fmla="*/ 992 w 1033"/>
                <a:gd name="T5" fmla="*/ 180 h 462"/>
                <a:gd name="T6" fmla="*/ 969 w 1033"/>
                <a:gd name="T7" fmla="*/ 125 h 462"/>
                <a:gd name="T8" fmla="*/ 969 w 1033"/>
                <a:gd name="T9" fmla="*/ 32 h 462"/>
                <a:gd name="T10" fmla="*/ 937 w 1033"/>
                <a:gd name="T11" fmla="*/ 0 h 462"/>
                <a:gd name="T12" fmla="*/ 32 w 1033"/>
                <a:gd name="T13" fmla="*/ 0 h 462"/>
                <a:gd name="T14" fmla="*/ 0 w 1033"/>
                <a:gd name="T15" fmla="*/ 32 h 462"/>
                <a:gd name="T16" fmla="*/ 0 w 1033"/>
                <a:gd name="T17" fmla="*/ 122 h 462"/>
                <a:gd name="T18" fmla="*/ 23 w 1033"/>
                <a:gd name="T19" fmla="*/ 176 h 462"/>
                <a:gd name="T20" fmla="*/ 55 w 1033"/>
                <a:gd name="T21" fmla="*/ 208 h 462"/>
                <a:gd name="T22" fmla="*/ 55 w 1033"/>
                <a:gd name="T23" fmla="*/ 254 h 462"/>
                <a:gd name="T24" fmla="*/ 23 w 1033"/>
                <a:gd name="T25" fmla="*/ 286 h 462"/>
                <a:gd name="T26" fmla="*/ 0 w 1033"/>
                <a:gd name="T27" fmla="*/ 340 h 462"/>
                <a:gd name="T28" fmla="*/ 0 w 1033"/>
                <a:gd name="T29" fmla="*/ 430 h 462"/>
                <a:gd name="T30" fmla="*/ 32 w 1033"/>
                <a:gd name="T31" fmla="*/ 462 h 462"/>
                <a:gd name="T32" fmla="*/ 937 w 1033"/>
                <a:gd name="T33" fmla="*/ 462 h 462"/>
                <a:gd name="T34" fmla="*/ 969 w 1033"/>
                <a:gd name="T35" fmla="*/ 430 h 462"/>
                <a:gd name="T36" fmla="*/ 969 w 1033"/>
                <a:gd name="T37" fmla="*/ 337 h 462"/>
                <a:gd name="T38" fmla="*/ 992 w 1033"/>
                <a:gd name="T39" fmla="*/ 282 h 462"/>
                <a:gd name="T40" fmla="*/ 1021 w 1033"/>
                <a:gd name="T41" fmla="*/ 254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33" h="462">
                  <a:moveTo>
                    <a:pt x="1021" y="254"/>
                  </a:moveTo>
                  <a:cubicBezTo>
                    <a:pt x="1033" y="241"/>
                    <a:pt x="1033" y="221"/>
                    <a:pt x="1021" y="208"/>
                  </a:cubicBezTo>
                  <a:cubicBezTo>
                    <a:pt x="992" y="180"/>
                    <a:pt x="992" y="180"/>
                    <a:pt x="992" y="180"/>
                  </a:cubicBezTo>
                  <a:cubicBezTo>
                    <a:pt x="980" y="167"/>
                    <a:pt x="969" y="142"/>
                    <a:pt x="969" y="125"/>
                  </a:cubicBezTo>
                  <a:cubicBezTo>
                    <a:pt x="969" y="32"/>
                    <a:pt x="969" y="32"/>
                    <a:pt x="969" y="32"/>
                  </a:cubicBezTo>
                  <a:cubicBezTo>
                    <a:pt x="969" y="14"/>
                    <a:pt x="955" y="0"/>
                    <a:pt x="937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5" y="0"/>
                    <a:pt x="0" y="14"/>
                    <a:pt x="0" y="32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39"/>
                    <a:pt x="10" y="164"/>
                    <a:pt x="23" y="176"/>
                  </a:cubicBezTo>
                  <a:cubicBezTo>
                    <a:pt x="55" y="208"/>
                    <a:pt x="55" y="208"/>
                    <a:pt x="55" y="208"/>
                  </a:cubicBezTo>
                  <a:cubicBezTo>
                    <a:pt x="67" y="221"/>
                    <a:pt x="67" y="241"/>
                    <a:pt x="55" y="254"/>
                  </a:cubicBezTo>
                  <a:cubicBezTo>
                    <a:pt x="23" y="286"/>
                    <a:pt x="23" y="286"/>
                    <a:pt x="23" y="286"/>
                  </a:cubicBezTo>
                  <a:cubicBezTo>
                    <a:pt x="10" y="298"/>
                    <a:pt x="0" y="323"/>
                    <a:pt x="0" y="340"/>
                  </a:cubicBezTo>
                  <a:cubicBezTo>
                    <a:pt x="0" y="430"/>
                    <a:pt x="0" y="430"/>
                    <a:pt x="0" y="430"/>
                  </a:cubicBezTo>
                  <a:cubicBezTo>
                    <a:pt x="0" y="448"/>
                    <a:pt x="15" y="462"/>
                    <a:pt x="32" y="462"/>
                  </a:cubicBezTo>
                  <a:cubicBezTo>
                    <a:pt x="937" y="462"/>
                    <a:pt x="937" y="462"/>
                    <a:pt x="937" y="462"/>
                  </a:cubicBezTo>
                  <a:cubicBezTo>
                    <a:pt x="955" y="462"/>
                    <a:pt x="969" y="448"/>
                    <a:pt x="969" y="430"/>
                  </a:cubicBezTo>
                  <a:cubicBezTo>
                    <a:pt x="969" y="337"/>
                    <a:pt x="969" y="337"/>
                    <a:pt x="969" y="337"/>
                  </a:cubicBezTo>
                  <a:cubicBezTo>
                    <a:pt x="969" y="319"/>
                    <a:pt x="980" y="295"/>
                    <a:pt x="992" y="282"/>
                  </a:cubicBezTo>
                  <a:lnTo>
                    <a:pt x="1021" y="254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98" tIns="34299" rIns="68598" bIns="3429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Q3 2020</a:t>
              </a: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B2548E30-877D-4AE6-9C36-997936C37D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4061" y="3328808"/>
              <a:ext cx="1644028" cy="737464"/>
            </a:xfrm>
            <a:custGeom>
              <a:avLst/>
              <a:gdLst>
                <a:gd name="T0" fmla="*/ 1021 w 1033"/>
                <a:gd name="T1" fmla="*/ 254 h 462"/>
                <a:gd name="T2" fmla="*/ 1021 w 1033"/>
                <a:gd name="T3" fmla="*/ 208 h 462"/>
                <a:gd name="T4" fmla="*/ 992 w 1033"/>
                <a:gd name="T5" fmla="*/ 180 h 462"/>
                <a:gd name="T6" fmla="*/ 969 w 1033"/>
                <a:gd name="T7" fmla="*/ 125 h 462"/>
                <a:gd name="T8" fmla="*/ 969 w 1033"/>
                <a:gd name="T9" fmla="*/ 32 h 462"/>
                <a:gd name="T10" fmla="*/ 937 w 1033"/>
                <a:gd name="T11" fmla="*/ 0 h 462"/>
                <a:gd name="T12" fmla="*/ 32 w 1033"/>
                <a:gd name="T13" fmla="*/ 0 h 462"/>
                <a:gd name="T14" fmla="*/ 0 w 1033"/>
                <a:gd name="T15" fmla="*/ 32 h 462"/>
                <a:gd name="T16" fmla="*/ 0 w 1033"/>
                <a:gd name="T17" fmla="*/ 122 h 462"/>
                <a:gd name="T18" fmla="*/ 23 w 1033"/>
                <a:gd name="T19" fmla="*/ 176 h 462"/>
                <a:gd name="T20" fmla="*/ 55 w 1033"/>
                <a:gd name="T21" fmla="*/ 208 h 462"/>
                <a:gd name="T22" fmla="*/ 55 w 1033"/>
                <a:gd name="T23" fmla="*/ 254 h 462"/>
                <a:gd name="T24" fmla="*/ 23 w 1033"/>
                <a:gd name="T25" fmla="*/ 286 h 462"/>
                <a:gd name="T26" fmla="*/ 0 w 1033"/>
                <a:gd name="T27" fmla="*/ 340 h 462"/>
                <a:gd name="T28" fmla="*/ 0 w 1033"/>
                <a:gd name="T29" fmla="*/ 430 h 462"/>
                <a:gd name="T30" fmla="*/ 32 w 1033"/>
                <a:gd name="T31" fmla="*/ 462 h 462"/>
                <a:gd name="T32" fmla="*/ 937 w 1033"/>
                <a:gd name="T33" fmla="*/ 462 h 462"/>
                <a:gd name="T34" fmla="*/ 969 w 1033"/>
                <a:gd name="T35" fmla="*/ 430 h 462"/>
                <a:gd name="T36" fmla="*/ 969 w 1033"/>
                <a:gd name="T37" fmla="*/ 337 h 462"/>
                <a:gd name="T38" fmla="*/ 992 w 1033"/>
                <a:gd name="T39" fmla="*/ 282 h 462"/>
                <a:gd name="T40" fmla="*/ 1021 w 1033"/>
                <a:gd name="T41" fmla="*/ 254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33" h="462">
                  <a:moveTo>
                    <a:pt x="1021" y="254"/>
                  </a:moveTo>
                  <a:cubicBezTo>
                    <a:pt x="1033" y="241"/>
                    <a:pt x="1033" y="221"/>
                    <a:pt x="1021" y="208"/>
                  </a:cubicBezTo>
                  <a:cubicBezTo>
                    <a:pt x="992" y="180"/>
                    <a:pt x="992" y="180"/>
                    <a:pt x="992" y="180"/>
                  </a:cubicBezTo>
                  <a:cubicBezTo>
                    <a:pt x="979" y="167"/>
                    <a:pt x="969" y="142"/>
                    <a:pt x="969" y="125"/>
                  </a:cubicBezTo>
                  <a:cubicBezTo>
                    <a:pt x="969" y="32"/>
                    <a:pt x="969" y="32"/>
                    <a:pt x="969" y="32"/>
                  </a:cubicBezTo>
                  <a:cubicBezTo>
                    <a:pt x="969" y="14"/>
                    <a:pt x="955" y="0"/>
                    <a:pt x="937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39"/>
                    <a:pt x="10" y="164"/>
                    <a:pt x="23" y="176"/>
                  </a:cubicBezTo>
                  <a:cubicBezTo>
                    <a:pt x="55" y="208"/>
                    <a:pt x="55" y="208"/>
                    <a:pt x="55" y="208"/>
                  </a:cubicBezTo>
                  <a:cubicBezTo>
                    <a:pt x="67" y="221"/>
                    <a:pt x="67" y="241"/>
                    <a:pt x="55" y="254"/>
                  </a:cubicBezTo>
                  <a:cubicBezTo>
                    <a:pt x="23" y="286"/>
                    <a:pt x="23" y="286"/>
                    <a:pt x="23" y="286"/>
                  </a:cubicBezTo>
                  <a:cubicBezTo>
                    <a:pt x="10" y="298"/>
                    <a:pt x="0" y="323"/>
                    <a:pt x="0" y="340"/>
                  </a:cubicBezTo>
                  <a:cubicBezTo>
                    <a:pt x="0" y="430"/>
                    <a:pt x="0" y="430"/>
                    <a:pt x="0" y="430"/>
                  </a:cubicBezTo>
                  <a:cubicBezTo>
                    <a:pt x="0" y="448"/>
                    <a:pt x="14" y="462"/>
                    <a:pt x="32" y="462"/>
                  </a:cubicBezTo>
                  <a:cubicBezTo>
                    <a:pt x="937" y="462"/>
                    <a:pt x="937" y="462"/>
                    <a:pt x="937" y="462"/>
                  </a:cubicBezTo>
                  <a:cubicBezTo>
                    <a:pt x="955" y="462"/>
                    <a:pt x="969" y="448"/>
                    <a:pt x="969" y="430"/>
                  </a:cubicBezTo>
                  <a:cubicBezTo>
                    <a:pt x="969" y="337"/>
                    <a:pt x="969" y="337"/>
                    <a:pt x="969" y="337"/>
                  </a:cubicBezTo>
                  <a:cubicBezTo>
                    <a:pt x="969" y="319"/>
                    <a:pt x="979" y="295"/>
                    <a:pt x="992" y="282"/>
                  </a:cubicBezTo>
                  <a:lnTo>
                    <a:pt x="1021" y="254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98" tIns="34299" rIns="68598" bIns="3429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Q1 2020</a:t>
              </a:r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63E9587F-446B-4E47-8A22-7B0FF59487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8842" y="3328808"/>
              <a:ext cx="1644028" cy="737464"/>
            </a:xfrm>
            <a:custGeom>
              <a:avLst/>
              <a:gdLst>
                <a:gd name="T0" fmla="*/ 1021 w 1033"/>
                <a:gd name="T1" fmla="*/ 254 h 462"/>
                <a:gd name="T2" fmla="*/ 1021 w 1033"/>
                <a:gd name="T3" fmla="*/ 208 h 462"/>
                <a:gd name="T4" fmla="*/ 992 w 1033"/>
                <a:gd name="T5" fmla="*/ 180 h 462"/>
                <a:gd name="T6" fmla="*/ 969 w 1033"/>
                <a:gd name="T7" fmla="*/ 125 h 462"/>
                <a:gd name="T8" fmla="*/ 969 w 1033"/>
                <a:gd name="T9" fmla="*/ 32 h 462"/>
                <a:gd name="T10" fmla="*/ 937 w 1033"/>
                <a:gd name="T11" fmla="*/ 0 h 462"/>
                <a:gd name="T12" fmla="*/ 32 w 1033"/>
                <a:gd name="T13" fmla="*/ 0 h 462"/>
                <a:gd name="T14" fmla="*/ 0 w 1033"/>
                <a:gd name="T15" fmla="*/ 32 h 462"/>
                <a:gd name="T16" fmla="*/ 0 w 1033"/>
                <a:gd name="T17" fmla="*/ 122 h 462"/>
                <a:gd name="T18" fmla="*/ 23 w 1033"/>
                <a:gd name="T19" fmla="*/ 176 h 462"/>
                <a:gd name="T20" fmla="*/ 55 w 1033"/>
                <a:gd name="T21" fmla="*/ 208 h 462"/>
                <a:gd name="T22" fmla="*/ 55 w 1033"/>
                <a:gd name="T23" fmla="*/ 254 h 462"/>
                <a:gd name="T24" fmla="*/ 23 w 1033"/>
                <a:gd name="T25" fmla="*/ 286 h 462"/>
                <a:gd name="T26" fmla="*/ 0 w 1033"/>
                <a:gd name="T27" fmla="*/ 340 h 462"/>
                <a:gd name="T28" fmla="*/ 0 w 1033"/>
                <a:gd name="T29" fmla="*/ 430 h 462"/>
                <a:gd name="T30" fmla="*/ 32 w 1033"/>
                <a:gd name="T31" fmla="*/ 462 h 462"/>
                <a:gd name="T32" fmla="*/ 937 w 1033"/>
                <a:gd name="T33" fmla="*/ 462 h 462"/>
                <a:gd name="T34" fmla="*/ 969 w 1033"/>
                <a:gd name="T35" fmla="*/ 430 h 462"/>
                <a:gd name="T36" fmla="*/ 969 w 1033"/>
                <a:gd name="T37" fmla="*/ 337 h 462"/>
                <a:gd name="T38" fmla="*/ 992 w 1033"/>
                <a:gd name="T39" fmla="*/ 282 h 462"/>
                <a:gd name="T40" fmla="*/ 1021 w 1033"/>
                <a:gd name="T41" fmla="*/ 254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33" h="462">
                  <a:moveTo>
                    <a:pt x="1021" y="254"/>
                  </a:moveTo>
                  <a:cubicBezTo>
                    <a:pt x="1033" y="241"/>
                    <a:pt x="1033" y="221"/>
                    <a:pt x="1021" y="208"/>
                  </a:cubicBezTo>
                  <a:cubicBezTo>
                    <a:pt x="992" y="180"/>
                    <a:pt x="992" y="180"/>
                    <a:pt x="992" y="180"/>
                  </a:cubicBezTo>
                  <a:cubicBezTo>
                    <a:pt x="979" y="167"/>
                    <a:pt x="969" y="142"/>
                    <a:pt x="969" y="125"/>
                  </a:cubicBezTo>
                  <a:cubicBezTo>
                    <a:pt x="969" y="32"/>
                    <a:pt x="969" y="32"/>
                    <a:pt x="969" y="32"/>
                  </a:cubicBezTo>
                  <a:cubicBezTo>
                    <a:pt x="969" y="14"/>
                    <a:pt x="955" y="0"/>
                    <a:pt x="937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5" y="0"/>
                    <a:pt x="0" y="14"/>
                    <a:pt x="0" y="32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39"/>
                    <a:pt x="10" y="164"/>
                    <a:pt x="23" y="176"/>
                  </a:cubicBezTo>
                  <a:cubicBezTo>
                    <a:pt x="55" y="208"/>
                    <a:pt x="55" y="208"/>
                    <a:pt x="55" y="208"/>
                  </a:cubicBezTo>
                  <a:cubicBezTo>
                    <a:pt x="67" y="221"/>
                    <a:pt x="67" y="241"/>
                    <a:pt x="55" y="254"/>
                  </a:cubicBezTo>
                  <a:cubicBezTo>
                    <a:pt x="23" y="286"/>
                    <a:pt x="23" y="286"/>
                    <a:pt x="23" y="286"/>
                  </a:cubicBezTo>
                  <a:cubicBezTo>
                    <a:pt x="10" y="298"/>
                    <a:pt x="0" y="323"/>
                    <a:pt x="0" y="340"/>
                  </a:cubicBezTo>
                  <a:cubicBezTo>
                    <a:pt x="0" y="430"/>
                    <a:pt x="0" y="430"/>
                    <a:pt x="0" y="430"/>
                  </a:cubicBezTo>
                  <a:cubicBezTo>
                    <a:pt x="0" y="448"/>
                    <a:pt x="15" y="462"/>
                    <a:pt x="32" y="462"/>
                  </a:cubicBezTo>
                  <a:cubicBezTo>
                    <a:pt x="937" y="462"/>
                    <a:pt x="937" y="462"/>
                    <a:pt x="937" y="462"/>
                  </a:cubicBezTo>
                  <a:cubicBezTo>
                    <a:pt x="955" y="462"/>
                    <a:pt x="969" y="448"/>
                    <a:pt x="969" y="430"/>
                  </a:cubicBezTo>
                  <a:cubicBezTo>
                    <a:pt x="969" y="337"/>
                    <a:pt x="969" y="337"/>
                    <a:pt x="969" y="337"/>
                  </a:cubicBezTo>
                  <a:cubicBezTo>
                    <a:pt x="969" y="319"/>
                    <a:pt x="979" y="295"/>
                    <a:pt x="992" y="282"/>
                  </a:cubicBezTo>
                  <a:lnTo>
                    <a:pt x="1021" y="254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98" tIns="34299" rIns="68598" bIns="3429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Q2 2020</a:t>
              </a:r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FAF47405-F00B-41DE-BF20-F10055914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8223186" y="3328808"/>
              <a:ext cx="1645203" cy="737464"/>
            </a:xfrm>
            <a:custGeom>
              <a:avLst/>
              <a:gdLst>
                <a:gd name="T0" fmla="*/ 1021 w 1034"/>
                <a:gd name="T1" fmla="*/ 254 h 462"/>
                <a:gd name="T2" fmla="*/ 1021 w 1034"/>
                <a:gd name="T3" fmla="*/ 208 h 462"/>
                <a:gd name="T4" fmla="*/ 992 w 1034"/>
                <a:gd name="T5" fmla="*/ 180 h 462"/>
                <a:gd name="T6" fmla="*/ 970 w 1034"/>
                <a:gd name="T7" fmla="*/ 125 h 462"/>
                <a:gd name="T8" fmla="*/ 970 w 1034"/>
                <a:gd name="T9" fmla="*/ 32 h 462"/>
                <a:gd name="T10" fmla="*/ 938 w 1034"/>
                <a:gd name="T11" fmla="*/ 0 h 462"/>
                <a:gd name="T12" fmla="*/ 32 w 1034"/>
                <a:gd name="T13" fmla="*/ 0 h 462"/>
                <a:gd name="T14" fmla="*/ 0 w 1034"/>
                <a:gd name="T15" fmla="*/ 32 h 462"/>
                <a:gd name="T16" fmla="*/ 0 w 1034"/>
                <a:gd name="T17" fmla="*/ 122 h 462"/>
                <a:gd name="T18" fmla="*/ 23 w 1034"/>
                <a:gd name="T19" fmla="*/ 176 h 462"/>
                <a:gd name="T20" fmla="*/ 55 w 1034"/>
                <a:gd name="T21" fmla="*/ 208 h 462"/>
                <a:gd name="T22" fmla="*/ 55 w 1034"/>
                <a:gd name="T23" fmla="*/ 254 h 462"/>
                <a:gd name="T24" fmla="*/ 23 w 1034"/>
                <a:gd name="T25" fmla="*/ 286 h 462"/>
                <a:gd name="T26" fmla="*/ 0 w 1034"/>
                <a:gd name="T27" fmla="*/ 340 h 462"/>
                <a:gd name="T28" fmla="*/ 0 w 1034"/>
                <a:gd name="T29" fmla="*/ 430 h 462"/>
                <a:gd name="T30" fmla="*/ 32 w 1034"/>
                <a:gd name="T31" fmla="*/ 462 h 462"/>
                <a:gd name="T32" fmla="*/ 938 w 1034"/>
                <a:gd name="T33" fmla="*/ 462 h 462"/>
                <a:gd name="T34" fmla="*/ 970 w 1034"/>
                <a:gd name="T35" fmla="*/ 430 h 462"/>
                <a:gd name="T36" fmla="*/ 970 w 1034"/>
                <a:gd name="T37" fmla="*/ 337 h 462"/>
                <a:gd name="T38" fmla="*/ 992 w 1034"/>
                <a:gd name="T39" fmla="*/ 282 h 462"/>
                <a:gd name="T40" fmla="*/ 1021 w 1034"/>
                <a:gd name="T41" fmla="*/ 254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34" h="462">
                  <a:moveTo>
                    <a:pt x="1021" y="254"/>
                  </a:moveTo>
                  <a:cubicBezTo>
                    <a:pt x="1034" y="241"/>
                    <a:pt x="1034" y="221"/>
                    <a:pt x="1021" y="208"/>
                  </a:cubicBezTo>
                  <a:cubicBezTo>
                    <a:pt x="992" y="180"/>
                    <a:pt x="992" y="180"/>
                    <a:pt x="992" y="180"/>
                  </a:cubicBezTo>
                  <a:cubicBezTo>
                    <a:pt x="980" y="167"/>
                    <a:pt x="970" y="142"/>
                    <a:pt x="970" y="125"/>
                  </a:cubicBezTo>
                  <a:cubicBezTo>
                    <a:pt x="970" y="32"/>
                    <a:pt x="970" y="32"/>
                    <a:pt x="970" y="32"/>
                  </a:cubicBezTo>
                  <a:cubicBezTo>
                    <a:pt x="970" y="14"/>
                    <a:pt x="955" y="0"/>
                    <a:pt x="938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5" y="0"/>
                    <a:pt x="0" y="14"/>
                    <a:pt x="0" y="32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39"/>
                    <a:pt x="11" y="164"/>
                    <a:pt x="23" y="176"/>
                  </a:cubicBezTo>
                  <a:cubicBezTo>
                    <a:pt x="55" y="208"/>
                    <a:pt x="55" y="208"/>
                    <a:pt x="55" y="208"/>
                  </a:cubicBezTo>
                  <a:cubicBezTo>
                    <a:pt x="68" y="221"/>
                    <a:pt x="68" y="241"/>
                    <a:pt x="55" y="254"/>
                  </a:cubicBezTo>
                  <a:cubicBezTo>
                    <a:pt x="23" y="286"/>
                    <a:pt x="23" y="286"/>
                    <a:pt x="23" y="286"/>
                  </a:cubicBezTo>
                  <a:cubicBezTo>
                    <a:pt x="11" y="298"/>
                    <a:pt x="0" y="323"/>
                    <a:pt x="0" y="340"/>
                  </a:cubicBezTo>
                  <a:cubicBezTo>
                    <a:pt x="0" y="430"/>
                    <a:pt x="0" y="430"/>
                    <a:pt x="0" y="430"/>
                  </a:cubicBezTo>
                  <a:cubicBezTo>
                    <a:pt x="0" y="448"/>
                    <a:pt x="15" y="462"/>
                    <a:pt x="32" y="462"/>
                  </a:cubicBezTo>
                  <a:cubicBezTo>
                    <a:pt x="938" y="462"/>
                    <a:pt x="938" y="462"/>
                    <a:pt x="938" y="462"/>
                  </a:cubicBezTo>
                  <a:cubicBezTo>
                    <a:pt x="955" y="462"/>
                    <a:pt x="970" y="448"/>
                    <a:pt x="970" y="430"/>
                  </a:cubicBezTo>
                  <a:cubicBezTo>
                    <a:pt x="970" y="337"/>
                    <a:pt x="970" y="337"/>
                    <a:pt x="970" y="337"/>
                  </a:cubicBezTo>
                  <a:cubicBezTo>
                    <a:pt x="970" y="319"/>
                    <a:pt x="980" y="295"/>
                    <a:pt x="992" y="282"/>
                  </a:cubicBezTo>
                  <a:lnTo>
                    <a:pt x="1021" y="25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98" tIns="34299" rIns="68598" bIns="3429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Q1 2020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C2E06D5-4C9F-483F-897C-6194675B9A3E}"/>
                </a:ext>
              </a:extLst>
            </p:cNvPr>
            <p:cNvSpPr txBox="1"/>
            <p:nvPr/>
          </p:nvSpPr>
          <p:spPr>
            <a:xfrm>
              <a:off x="886438" y="3491066"/>
              <a:ext cx="801311" cy="4129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500" b="1" i="0" u="none" strike="noStrike" kern="1200" cap="none" spc="0" normalizeH="0" baseline="0" noProof="0" dirty="0">
                  <a:ln>
                    <a:noFill/>
                  </a:ln>
                  <a:solidFill>
                    <a:srgbClr val="4F81BD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2020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4A8ABCC-C84A-421D-98C5-13160B3EAF55}"/>
                </a:ext>
              </a:extLst>
            </p:cNvPr>
            <p:cNvSpPr txBox="1"/>
            <p:nvPr/>
          </p:nvSpPr>
          <p:spPr>
            <a:xfrm>
              <a:off x="10138796" y="3491066"/>
              <a:ext cx="801309" cy="4129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500" b="1" i="0" u="none" strike="noStrike" kern="1200" cap="none" spc="0" normalizeH="0" baseline="0" noProof="0" dirty="0">
                  <a:ln>
                    <a:noFill/>
                  </a:ln>
                  <a:solidFill>
                    <a:srgbClr val="F79646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2021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BDE001F-F19D-443D-9ACC-D1893126B95A}"/>
                </a:ext>
              </a:extLst>
            </p:cNvPr>
            <p:cNvCxnSpPr/>
            <p:nvPr/>
          </p:nvCxnSpPr>
          <p:spPr>
            <a:xfrm flipV="1">
              <a:off x="3480252" y="2481332"/>
              <a:ext cx="0" cy="792088"/>
            </a:xfrm>
            <a:prstGeom prst="line">
              <a:avLst/>
            </a:prstGeom>
            <a:ln w="12700">
              <a:solidFill>
                <a:schemeClr val="tx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C25E989-B394-4AA9-93CC-B25C398937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2065" y="4210288"/>
              <a:ext cx="572" cy="1486712"/>
            </a:xfrm>
            <a:prstGeom prst="line">
              <a:avLst/>
            </a:prstGeom>
            <a:ln w="12700">
              <a:solidFill>
                <a:schemeClr val="accent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57939AC-6BD2-4860-8979-15C48C5E0A76}"/>
                </a:ext>
              </a:extLst>
            </p:cNvPr>
            <p:cNvCxnSpPr/>
            <p:nvPr/>
          </p:nvCxnSpPr>
          <p:spPr>
            <a:xfrm flipV="1">
              <a:off x="6586483" y="2410087"/>
              <a:ext cx="0" cy="792088"/>
            </a:xfrm>
            <a:prstGeom prst="line">
              <a:avLst/>
            </a:prstGeom>
            <a:ln w="12700">
              <a:solidFill>
                <a:schemeClr val="accent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9F80FE8-97EA-4189-9E15-59013D0A212A}"/>
                </a:ext>
              </a:extLst>
            </p:cNvPr>
            <p:cNvCxnSpPr/>
            <p:nvPr/>
          </p:nvCxnSpPr>
          <p:spPr>
            <a:xfrm>
              <a:off x="9724785" y="4210288"/>
              <a:ext cx="0" cy="792088"/>
            </a:xfrm>
            <a:prstGeom prst="line">
              <a:avLst/>
            </a:prstGeom>
            <a:ln w="12700">
              <a:solidFill>
                <a:schemeClr val="accent3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F761BA3-F8BC-4A58-A38A-7C3BAA42D327}"/>
                </a:ext>
              </a:extLst>
            </p:cNvPr>
            <p:cNvSpPr txBox="1"/>
            <p:nvPr/>
          </p:nvSpPr>
          <p:spPr>
            <a:xfrm>
              <a:off x="1831950" y="5065911"/>
              <a:ext cx="1746061" cy="861285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0" marR="0" lvl="0" indent="0" algn="l" defTabSz="4572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Outline how industry is addressing these SIP security vulnerabilities: DRAFT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26428A89-3C04-9C4D-9CB0-F2E071FBBF48}"/>
              </a:ext>
            </a:extLst>
          </p:cNvPr>
          <p:cNvSpPr/>
          <p:nvPr/>
        </p:nvSpPr>
        <p:spPr>
          <a:xfrm>
            <a:off x="2894540" y="2025336"/>
            <a:ext cx="1547452" cy="1158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Catalog and review security vulnerabilities affecting SIP that affect the provision of communications service: DRAFT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BBC35FB-A265-F040-9EA5-EB227B8AA659}"/>
              </a:ext>
            </a:extLst>
          </p:cNvPr>
          <p:cNvCxnSpPr/>
          <p:nvPr/>
        </p:nvCxnSpPr>
        <p:spPr>
          <a:xfrm>
            <a:off x="4056199" y="4368806"/>
            <a:ext cx="0" cy="619879"/>
          </a:xfrm>
          <a:prstGeom prst="line">
            <a:avLst/>
          </a:prstGeom>
          <a:ln w="12700">
            <a:solidFill>
              <a:schemeClr val="accent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295607B2-4331-CD4F-AF51-7748377F32C2}"/>
              </a:ext>
            </a:extLst>
          </p:cNvPr>
          <p:cNvSpPr/>
          <p:nvPr/>
        </p:nvSpPr>
        <p:spPr>
          <a:xfrm>
            <a:off x="4591455" y="5540619"/>
            <a:ext cx="139102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Identify any gaps in industry action related to SIP security vulnerabilities: DRAFT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9158C7-C66F-E04D-BC59-175E7ED0DACF}"/>
              </a:ext>
            </a:extLst>
          </p:cNvPr>
          <p:cNvSpPr/>
          <p:nvPr/>
        </p:nvSpPr>
        <p:spPr>
          <a:xfrm>
            <a:off x="5181943" y="1871267"/>
            <a:ext cx="258673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Develop new recommendations and/or update existing best practices to address vulnerabilities and/or mitigate risks associated with these SIP security vulnerabilities, to include the promotion of end-to-end security: DRAFT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8F640B-F9A9-7843-9F33-47A62E84FE60}"/>
              </a:ext>
            </a:extLst>
          </p:cNvPr>
          <p:cNvSpPr/>
          <p:nvPr/>
        </p:nvSpPr>
        <p:spPr>
          <a:xfrm>
            <a:off x="7714668" y="5032718"/>
            <a:ext cx="1667742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FINAL report on “SIP Security Challenges and their Mitigations” due March 2021</a:t>
            </a:r>
          </a:p>
        </p:txBody>
      </p:sp>
    </p:spTree>
    <p:extLst>
      <p:ext uri="{BB962C8B-B14F-4D97-AF65-F5344CB8AC3E}">
        <p14:creationId xmlns:p14="http://schemas.microsoft.com/office/powerpoint/2010/main" val="368687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874045" y="3228109"/>
            <a:ext cx="8364465" cy="1115003"/>
          </a:xfrm>
        </p:spPr>
        <p:txBody>
          <a:bodyPr/>
          <a:lstStyle/>
          <a:p>
            <a:pPr eaLnBrk="1" hangingPunct="1"/>
            <a:r>
              <a:rPr lang="en-US" sz="4000" b="1" dirty="0">
                <a:ea typeface="ＭＳ Ｐゴシック" pitchFamily="34" charset="-128"/>
              </a:rPr>
              <a:t>Working Group 6: </a:t>
            </a:r>
            <a:br>
              <a:rPr lang="en-US" sz="4000" b="1" dirty="0">
                <a:ea typeface="ＭＳ Ｐゴシック" pitchFamily="34" charset="-128"/>
              </a:rPr>
            </a:br>
            <a:r>
              <a:rPr lang="en-US" sz="4000" b="1" dirty="0">
                <a:ea typeface="ＭＳ Ｐゴシック" pitchFamily="34" charset="-128"/>
              </a:rPr>
              <a:t>SIP Security Vulnerabilities</a:t>
            </a:r>
            <a:br>
              <a:rPr lang="en-US" dirty="0"/>
            </a:br>
            <a:br>
              <a:rPr lang="en-US" sz="4000" b="1" dirty="0">
                <a:ea typeface="ＭＳ Ｐゴシック" pitchFamily="34" charset="-128"/>
              </a:rPr>
            </a:br>
            <a:r>
              <a:rPr lang="en-US" sz="4000" b="1" dirty="0">
                <a:ea typeface="ＭＳ Ｐゴシック" pitchFamily="34" charset="-128"/>
              </a:rPr>
              <a:t>Questions?</a:t>
            </a:r>
          </a:p>
        </p:txBody>
      </p:sp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204788"/>
            <a:ext cx="31369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3016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Widescreen</PresentationFormat>
  <Paragraphs>72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Open Sans</vt:lpstr>
      <vt:lpstr>1_Office Theme</vt:lpstr>
      <vt:lpstr>Working Group 6:  SIP Security Vulnerabilities  Working Group Status Update </vt:lpstr>
      <vt:lpstr>Working Group 6: Members</vt:lpstr>
      <vt:lpstr>Working Group 6: Update</vt:lpstr>
      <vt:lpstr>Working Group 6: Next Steps</vt:lpstr>
      <vt:lpstr>Working Group 6: Deliverables / Schedule</vt:lpstr>
      <vt:lpstr>Working Group 6:  SIP Security Vulnerabilities 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Group 6:  SIP Security Vulnerabilities  Working Group Status Update </dc:title>
  <dc:creator>Suzon Cameron</dc:creator>
  <cp:lastModifiedBy>Suzon Cameron</cp:lastModifiedBy>
  <cp:revision>1</cp:revision>
  <dcterms:created xsi:type="dcterms:W3CDTF">2020-03-17T19:30:31Z</dcterms:created>
  <dcterms:modified xsi:type="dcterms:W3CDTF">2020-03-17T19:30:43Z</dcterms:modified>
</cp:coreProperties>
</file>