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7"/>
  </p:notesMasterIdLst>
  <p:sldIdLst>
    <p:sldId id="264" r:id="rId2"/>
    <p:sldId id="273" r:id="rId3"/>
    <p:sldId id="465" r:id="rId4"/>
    <p:sldId id="466" r:id="rId5"/>
    <p:sldId id="286" r:id="rId6"/>
  </p:sldIdLst>
  <p:sldSz cx="9144000" cy="6858000" type="screen4x3"/>
  <p:notesSz cx="7315200" cy="96012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8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49" autoAdjust="0"/>
    <p:restoredTop sz="94490" autoAdjust="0"/>
  </p:normalViewPr>
  <p:slideViewPr>
    <p:cSldViewPr snapToGrid="0" snapToObjects="1">
      <p:cViewPr varScale="1">
        <p:scale>
          <a:sx n="115" d="100"/>
          <a:sy n="115" d="100"/>
        </p:scale>
        <p:origin x="976" y="192"/>
      </p:cViewPr>
      <p:guideLst>
        <p:guide orient="horz" pos="1082"/>
        <p:guide pos="2880"/>
      </p:guideLst>
    </p:cSldViewPr>
  </p:slideViewPr>
  <p:outlineViewPr>
    <p:cViewPr>
      <p:scale>
        <a:sx n="33" d="100"/>
        <a:sy n="33" d="100"/>
      </p:scale>
      <p:origin x="0" y="19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703" tIns="47352" rIns="94703" bIns="47352" numCol="1" anchor="t" anchorCtr="0" compatLnSpc="1">
            <a:prstTxWarp prst="textNoShape">
              <a:avLst/>
            </a:prstTxWarp>
          </a:bodyPr>
          <a:lstStyle>
            <a:lvl1pPr defTabSz="473075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703" tIns="47352" rIns="94703" bIns="47352" numCol="1" anchor="t" anchorCtr="0" compatLnSpc="1">
            <a:prstTxWarp prst="textNoShape">
              <a:avLst/>
            </a:prstTxWarp>
          </a:bodyPr>
          <a:lstStyle>
            <a:lvl1pPr algn="r" defTabSz="473075">
              <a:defRPr sz="12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A01D63-E203-4FF4-9B2E-E2F1869AEEB6}" type="datetimeFigureOut">
              <a:rPr lang="en-US"/>
              <a:pPr>
                <a:defRPr/>
              </a:pPr>
              <a:t>12/5/19</a:t>
            </a:fld>
            <a:endParaRPr lang="en-US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59300"/>
            <a:ext cx="585152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703" tIns="47352" rIns="94703" bIns="473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703" tIns="47352" rIns="94703" bIns="47352" numCol="1" anchor="b" anchorCtr="0" compatLnSpc="1">
            <a:prstTxWarp prst="textNoShape">
              <a:avLst/>
            </a:prstTxWarp>
          </a:bodyPr>
          <a:lstStyle>
            <a:lvl1pPr defTabSz="473075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703" tIns="47352" rIns="94703" bIns="47352" numCol="1" anchor="b" anchorCtr="0" compatLnSpc="1">
            <a:prstTxWarp prst="textNoShape">
              <a:avLst/>
            </a:prstTxWarp>
          </a:bodyPr>
          <a:lstStyle>
            <a:lvl1pPr algn="r" defTabSz="473075">
              <a:defRPr sz="12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60171797-BFF1-4A9B-B558-E10D01A67A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5839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pitchFamily="34" charset="-128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20775F46-6EDC-4E15-9CF5-B1296021CEE0}" type="slidenum">
              <a:rPr lang="en-US" smtClean="0"/>
              <a:pPr eaLnBrk="1" hangingPunct="1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787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pitchFamily="34" charset="-128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E3527087-30D7-4142-BE6D-919A412224ED}" type="slidenum">
              <a:rPr lang="en-US" smtClean="0"/>
              <a:pPr eaLnBrk="1" hangingPunct="1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7374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pitchFamily="34" charset="-128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1DEB6168-C929-41BE-9E06-E4573AD736B3}" type="slidenum">
              <a:rPr lang="en-US" smtClean="0"/>
              <a:pPr eaLnBrk="1" hangingPunct="1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2646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pitchFamily="34" charset="-128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4730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73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20775F46-6EDC-4E15-9CF5-B1296021CEE0}" type="slidenum">
              <a:rPr lang="en-US" smtClean="0"/>
              <a:pPr eaLnBrk="1" hangingPunct="1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267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745AA-9B8C-4E04-81A3-0A463E7B26EC}" type="datetime1">
              <a:rPr lang="en-US"/>
              <a:pPr>
                <a:defRPr/>
              </a:pPr>
              <a:t>12/5/19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4E696-F705-4D96-928B-E5C4D4D677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015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76209-5C84-4F9A-9492-EFD88AD0AEDA}" type="datetime1">
              <a:rPr lang="en-US"/>
              <a:pPr>
                <a:defRPr/>
              </a:pPr>
              <a:t>12/5/19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7DA15-72A8-45AA-B7F7-577551102F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16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2EDD3-1977-49CF-85D7-32DE8FCEC26C}" type="datetime1">
              <a:rPr lang="en-US"/>
              <a:pPr>
                <a:defRPr/>
              </a:pPr>
              <a:t>12/5/19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D90CD-A595-4A03-B3B0-6D2458F85B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750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8E61E-AF42-4921-9C6A-474ED1D94C0E}" type="datetime1">
              <a:rPr lang="en-US"/>
              <a:pPr>
                <a:defRPr/>
              </a:pPr>
              <a:t>12/5/19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53501-A59C-492B-A4C7-04A4F75D57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088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67C00-BD36-49C4-8D15-675F4CEAC481}" type="datetime1">
              <a:rPr lang="en-US"/>
              <a:pPr>
                <a:defRPr/>
              </a:pPr>
              <a:t>12/5/19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BD6F1-B411-4A30-8CE9-38ED6E030F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160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A6BAA-08CC-48B5-8AC5-FD6D6BAB7B07}" type="datetime1">
              <a:rPr lang="en-US"/>
              <a:pPr>
                <a:defRPr/>
              </a:pPr>
              <a:t>12/5/19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852A5-7399-4EE1-9575-EC2EB42215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466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5D4F1-E24F-4B20-B5AF-4D5D1BA45F9A}" type="datetime1">
              <a:rPr lang="en-US"/>
              <a:pPr>
                <a:defRPr/>
              </a:pPr>
              <a:t>12/5/19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045BA-22A3-4720-A26C-3FB6B56F3B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812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2F903-4F7D-4A2F-864A-8E9C169B4384}" type="datetime1">
              <a:rPr lang="en-US"/>
              <a:pPr>
                <a:defRPr/>
              </a:pPr>
              <a:t>12/5/19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101C7-0027-49B3-AB16-7BF3B6FA8E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82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46C03-A480-408D-A103-97344BB9EAB4}" type="datetime1">
              <a:rPr lang="en-US"/>
              <a:pPr>
                <a:defRPr/>
              </a:pPr>
              <a:t>12/5/19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B33F2-7EE2-4519-8D13-CB9CFFD5F8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114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28BFD-9B95-4DAB-9072-776CE8770272}" type="datetime1">
              <a:rPr lang="en-US"/>
              <a:pPr>
                <a:defRPr/>
              </a:pPr>
              <a:t>12/5/19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C876D-8247-4334-AF22-1F06F8695A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556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B3168-2D20-4208-A06C-B942ABD0214A}" type="datetime1">
              <a:rPr lang="en-US"/>
              <a:pPr>
                <a:defRPr/>
              </a:pPr>
              <a:t>12/5/19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DFE86-5D11-4A53-960B-CC46CA97AD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58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48D049E-70A5-43CC-9ADB-E28D1CD9224F}" type="datetime1">
              <a:rPr lang="en-US"/>
              <a:pPr>
                <a:defRPr/>
              </a:pPr>
              <a:t>12/5/19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A513A13E-D7EB-457B-A864-35757E8BCB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295275" y="3228108"/>
            <a:ext cx="8364465" cy="1115003"/>
          </a:xfrm>
        </p:spPr>
        <p:txBody>
          <a:bodyPr/>
          <a:lstStyle/>
          <a:p>
            <a:pPr eaLnBrk="1" hangingPunct="1"/>
            <a:r>
              <a:rPr lang="en-US" sz="4000" b="1" dirty="0">
                <a:ea typeface="ＭＳ Ｐゴシック" pitchFamily="34" charset="-128"/>
              </a:rPr>
              <a:t>Working Group 6: </a:t>
            </a:r>
            <a:br>
              <a:rPr lang="en-US" sz="4000" b="1" dirty="0">
                <a:ea typeface="ＭＳ Ｐゴシック" pitchFamily="34" charset="-128"/>
              </a:rPr>
            </a:br>
            <a:r>
              <a:rPr lang="en-US" sz="4000" b="1" dirty="0">
                <a:ea typeface="ＭＳ Ｐゴシック" pitchFamily="34" charset="-128"/>
              </a:rPr>
              <a:t>SIP Security Vulnerabilities</a:t>
            </a:r>
            <a:br>
              <a:rPr lang="en-US" dirty="0"/>
            </a:br>
            <a:r>
              <a:rPr lang="en-US" sz="4000" b="1" dirty="0">
                <a:ea typeface="ＭＳ Ｐゴシック" pitchFamily="34" charset="-128"/>
              </a:rPr>
              <a:t>Update</a:t>
            </a:r>
            <a:br>
              <a:rPr lang="en-US" sz="4000" b="1" dirty="0">
                <a:ea typeface="ＭＳ Ｐゴシック" pitchFamily="34" charset="-128"/>
              </a:rPr>
            </a:br>
            <a:endParaRPr lang="en-US" sz="4000" b="1" dirty="0">
              <a:ea typeface="ＭＳ Ｐゴシック" pitchFamily="34" charset="-128"/>
            </a:endParaRPr>
          </a:p>
        </p:txBody>
      </p:sp>
      <p:sp>
        <p:nvSpPr>
          <p:cNvPr id="2051" name="TextBox 5"/>
          <p:cNvSpPr txBox="1">
            <a:spLocks noChangeArrowheads="1"/>
          </p:cNvSpPr>
          <p:nvPr/>
        </p:nvSpPr>
        <p:spPr bwMode="auto">
          <a:xfrm>
            <a:off x="609600" y="4606925"/>
            <a:ext cx="7924800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en-US" dirty="0"/>
              <a:t>December 12, 2019</a:t>
            </a:r>
          </a:p>
          <a:p>
            <a:pPr eaLnBrk="1" hangingPunct="1"/>
            <a:endParaRPr lang="en-US" dirty="0">
              <a:latin typeface="Calibri" pitchFamily="34" charset="0"/>
            </a:endParaRPr>
          </a:p>
          <a:p>
            <a:pPr eaLnBrk="1" hangingPunct="1"/>
            <a:endParaRPr lang="en-US" dirty="0">
              <a:latin typeface="Calibri" pitchFamily="34" charset="0"/>
            </a:endParaRPr>
          </a:p>
          <a:p>
            <a:pPr eaLnBrk="1" hangingPunct="1"/>
            <a:r>
              <a:rPr lang="en-US" dirty="0"/>
              <a:t>Chair: Danny McPherson, Verisign</a:t>
            </a:r>
          </a:p>
          <a:p>
            <a:pPr eaLnBrk="1" hangingPunct="1"/>
            <a:endParaRPr lang="en-US" dirty="0">
              <a:latin typeface="Calibri" pitchFamily="34" charset="0"/>
            </a:endParaRPr>
          </a:p>
        </p:txBody>
      </p:sp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204788"/>
            <a:ext cx="31369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6CAE1DE9-F4EF-468D-9116-DB6A9365EEBE}" type="slidenum">
              <a:rPr lang="en-US" sz="1200">
                <a:solidFill>
                  <a:srgbClr val="898989"/>
                </a:solidFill>
                <a:latin typeface="Calibri" pitchFamily="34" charset="0"/>
              </a:rPr>
              <a:pPr algn="r" eaLnBrk="1" hangingPunct="1"/>
              <a:t>2</a:t>
            </a:fld>
            <a:endParaRPr lang="en-US" sz="1200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4099" name="Title 1"/>
          <p:cNvSpPr>
            <a:spLocks noGrp="1"/>
          </p:cNvSpPr>
          <p:nvPr>
            <p:ph type="title" idx="4294967295"/>
          </p:nvPr>
        </p:nvSpPr>
        <p:spPr>
          <a:xfrm>
            <a:off x="457200" y="319609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dirty="0">
                <a:ea typeface="ＭＳ Ｐゴシック" pitchFamily="34" charset="-128"/>
              </a:rPr>
              <a:t>Working Group 6 Members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80EB44F-56FB-E64C-A36D-DDACF943B2BD}"/>
              </a:ext>
            </a:extLst>
          </p:cNvPr>
          <p:cNvSpPr/>
          <p:nvPr/>
        </p:nvSpPr>
        <p:spPr>
          <a:xfrm>
            <a:off x="656216" y="1481938"/>
            <a:ext cx="8030583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Chair: Danny McPherson* 	Verisign</a:t>
            </a:r>
          </a:p>
          <a:p>
            <a:r>
              <a:rPr lang="en-US" sz="1600" dirty="0"/>
              <a:t>Jamal </a:t>
            </a:r>
            <a:r>
              <a:rPr lang="en-US" sz="1600" dirty="0" err="1"/>
              <a:t>Boudhaouia</a:t>
            </a:r>
            <a:r>
              <a:rPr lang="en-US" sz="1600" dirty="0"/>
              <a:t>	 		CenturyLink </a:t>
            </a:r>
          </a:p>
          <a:p>
            <a:r>
              <a:rPr lang="en-US" sz="1600" dirty="0"/>
              <a:t>Pierce Gorman 			Sprint</a:t>
            </a:r>
          </a:p>
          <a:p>
            <a:r>
              <a:rPr lang="en-US" sz="1600" dirty="0"/>
              <a:t>Mark Hess* 				Comcast</a:t>
            </a:r>
          </a:p>
          <a:p>
            <a:r>
              <a:rPr lang="en-US" sz="1600" dirty="0"/>
              <a:t>Zeeshan Jahangir			T-Mobile</a:t>
            </a:r>
          </a:p>
          <a:p>
            <a:r>
              <a:rPr lang="en-US" sz="1600" dirty="0"/>
              <a:t>Susan M. Miller*			ATIS</a:t>
            </a:r>
          </a:p>
          <a:p>
            <a:r>
              <a:rPr lang="en-US" sz="1600" dirty="0"/>
              <a:t>Thomas B. </a:t>
            </a:r>
            <a:r>
              <a:rPr lang="en-US" sz="1600" dirty="0" err="1"/>
              <a:t>Nachbar</a:t>
            </a:r>
            <a:r>
              <a:rPr lang="en-US" sz="1600" dirty="0"/>
              <a:t>			SGE</a:t>
            </a:r>
          </a:p>
          <a:p>
            <a:r>
              <a:rPr lang="en-US" sz="1600" dirty="0"/>
              <a:t>Jitendra Patel				AT&amp;T</a:t>
            </a:r>
          </a:p>
          <a:p>
            <a:r>
              <a:rPr lang="en-US" sz="1600" dirty="0"/>
              <a:t>Richard E. </a:t>
            </a:r>
            <a:r>
              <a:rPr lang="en-US" sz="1600" dirty="0" err="1"/>
              <a:t>Perlotto</a:t>
            </a:r>
            <a:r>
              <a:rPr lang="en-US" sz="1600" dirty="0"/>
              <a:t> II* 		The </a:t>
            </a:r>
            <a:r>
              <a:rPr lang="en-US" sz="1600" dirty="0" err="1"/>
              <a:t>Shadowserver</a:t>
            </a:r>
            <a:r>
              <a:rPr lang="en-US" sz="1600" dirty="0"/>
              <a:t> Foundation</a:t>
            </a:r>
          </a:p>
          <a:p>
            <a:r>
              <a:rPr lang="en-US" sz="1600" dirty="0"/>
              <a:t>Jon Peterson				Neustar</a:t>
            </a:r>
          </a:p>
          <a:p>
            <a:r>
              <a:rPr lang="en-US" sz="1600" dirty="0"/>
              <a:t>Brian Rosen				NENA</a:t>
            </a:r>
          </a:p>
          <a:p>
            <a:r>
              <a:rPr lang="en-US" sz="1600" dirty="0"/>
              <a:t>Dorothy Spears-Dean* 		NASNA</a:t>
            </a:r>
          </a:p>
          <a:p>
            <a:r>
              <a:rPr lang="en-US" sz="1600" dirty="0"/>
              <a:t>John Totura				Comtech</a:t>
            </a:r>
          </a:p>
          <a:p>
            <a:r>
              <a:rPr lang="en-US" sz="1600" dirty="0"/>
              <a:t>Brian Trosper* 				Verizon</a:t>
            </a:r>
          </a:p>
          <a:p>
            <a:r>
              <a:rPr lang="en-US" sz="1600" dirty="0"/>
              <a:t>Steve Watkins*				Cox Communications</a:t>
            </a:r>
          </a:p>
          <a:p>
            <a:r>
              <a:rPr lang="en-US" sz="1600" dirty="0"/>
              <a:t>Vladimir </a:t>
            </a:r>
            <a:r>
              <a:rPr lang="en-US" sz="1600" dirty="0" err="1"/>
              <a:t>Wolstencroft</a:t>
            </a:r>
            <a:r>
              <a:rPr lang="en-US" sz="1600" dirty="0"/>
              <a:t>		Twilio</a:t>
            </a:r>
          </a:p>
          <a:p>
            <a:r>
              <a:rPr lang="en-US" sz="1600" dirty="0"/>
              <a:t>Ramon Torres				</a:t>
            </a:r>
            <a:r>
              <a:rPr lang="en-US" sz="1600" dirty="0" err="1"/>
              <a:t>Telnyx</a:t>
            </a:r>
            <a:endParaRPr lang="en-US" sz="1600" dirty="0"/>
          </a:p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5985CB-F503-3B4A-91ED-1977B4537EDE}"/>
              </a:ext>
            </a:extLst>
          </p:cNvPr>
          <p:cNvSpPr/>
          <p:nvPr/>
        </p:nvSpPr>
        <p:spPr>
          <a:xfrm>
            <a:off x="5753546" y="5987300"/>
            <a:ext cx="33904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600" b="1" dirty="0"/>
              <a:t>FCC Liaison: </a:t>
            </a:r>
            <a:r>
              <a:rPr lang="en-US" sz="1600" dirty="0"/>
              <a:t>Ahmed </a:t>
            </a:r>
            <a:r>
              <a:rPr lang="en-US" sz="1600" dirty="0" err="1"/>
              <a:t>Lahjouji</a:t>
            </a:r>
            <a:endParaRPr lang="en-US" sz="1600" dirty="0"/>
          </a:p>
          <a:p>
            <a:pPr lvl="1"/>
            <a:r>
              <a:rPr lang="en-US" sz="1600" dirty="0"/>
              <a:t>*Also CSRIC Member</a:t>
            </a:r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26D6B73E-0FA6-AC4E-ABB5-4E4CE77F0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30" y="6156837"/>
            <a:ext cx="935734" cy="572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4E8D9BE-2812-491B-93BF-4912B994613F}"/>
              </a:ext>
            </a:extLst>
          </p:cNvPr>
          <p:cNvCxnSpPr>
            <a:cxnSpLocks/>
          </p:cNvCxnSpPr>
          <p:nvPr/>
        </p:nvCxnSpPr>
        <p:spPr>
          <a:xfrm>
            <a:off x="646089" y="1671521"/>
            <a:ext cx="3259899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Arrow: Chevron 41">
            <a:extLst>
              <a:ext uri="{FF2B5EF4-FFF2-40B4-BE49-F238E27FC236}">
                <a16:creationId xmlns:a16="http://schemas.microsoft.com/office/drawing/2014/main" id="{9B767846-D0AE-4D27-904A-8B3E378E1C8F}"/>
              </a:ext>
            </a:extLst>
          </p:cNvPr>
          <p:cNvSpPr/>
          <p:nvPr/>
        </p:nvSpPr>
        <p:spPr>
          <a:xfrm>
            <a:off x="724829" y="1426641"/>
            <a:ext cx="2879943" cy="489743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800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Complete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BA8BE1B-A714-4441-B451-99825174AA98}"/>
              </a:ext>
            </a:extLst>
          </p:cNvPr>
          <p:cNvCxnSpPr>
            <a:cxnSpLocks/>
          </p:cNvCxnSpPr>
          <p:nvPr/>
        </p:nvCxnSpPr>
        <p:spPr>
          <a:xfrm>
            <a:off x="5238013" y="1671521"/>
            <a:ext cx="3259899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Arrow: Chevron 43">
            <a:extLst>
              <a:ext uri="{FF2B5EF4-FFF2-40B4-BE49-F238E27FC236}">
                <a16:creationId xmlns:a16="http://schemas.microsoft.com/office/drawing/2014/main" id="{A613F546-9706-4719-8D75-0D146B930B9B}"/>
              </a:ext>
            </a:extLst>
          </p:cNvPr>
          <p:cNvSpPr/>
          <p:nvPr/>
        </p:nvSpPr>
        <p:spPr>
          <a:xfrm flipH="1">
            <a:off x="5539228" y="1426641"/>
            <a:ext cx="2958683" cy="489743"/>
          </a:xfrm>
          <a:prstGeom prst="chevr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800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In Progress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D35A401B-2366-4D1E-9B1D-86182BC7ABF9}"/>
              </a:ext>
            </a:extLst>
          </p:cNvPr>
          <p:cNvCxnSpPr>
            <a:cxnSpLocks/>
          </p:cNvCxnSpPr>
          <p:nvPr/>
        </p:nvCxnSpPr>
        <p:spPr>
          <a:xfrm>
            <a:off x="4558188" y="2190798"/>
            <a:ext cx="0" cy="3885647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>
            <a:extLst>
              <a:ext uri="{FF2B5EF4-FFF2-40B4-BE49-F238E27FC236}">
                <a16:creationId xmlns:a16="http://schemas.microsoft.com/office/drawing/2014/main" id="{1E59F34C-A149-46A2-ACFC-6518AEDEB534}"/>
              </a:ext>
            </a:extLst>
          </p:cNvPr>
          <p:cNvSpPr txBox="1"/>
          <p:nvPr/>
        </p:nvSpPr>
        <p:spPr>
          <a:xfrm>
            <a:off x="646089" y="2329841"/>
            <a:ext cx="3351878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kern="0" dirty="0">
                <a:latin typeface="Arial" pitchFamily="34" charset="0"/>
                <a:cs typeface="Arial" pitchFamily="34" charset="0"/>
              </a:rPr>
              <a:t>Working Group Membership: Finalized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400" kern="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kern="0" dirty="0">
                <a:latin typeface="Arial" pitchFamily="34" charset="0"/>
                <a:cs typeface="Arial" pitchFamily="34" charset="0"/>
              </a:rPr>
              <a:t>Working Group Meeting Kickoff: November 13, 2019</a:t>
            </a:r>
          </a:p>
          <a:p>
            <a:pPr>
              <a:lnSpc>
                <a:spcPct val="90000"/>
              </a:lnSpc>
            </a:pPr>
            <a:endParaRPr lang="en-US" sz="1400" kern="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kern="0" dirty="0">
                <a:latin typeface="Arial" pitchFamily="34" charset="0"/>
                <a:cs typeface="Arial" pitchFamily="34" charset="0"/>
              </a:rPr>
              <a:t>Convey Working Group ground rules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400" kern="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kern="0" dirty="0">
                <a:latin typeface="Arial" pitchFamily="34" charset="0"/>
                <a:cs typeface="Arial" pitchFamily="34" charset="0"/>
              </a:rPr>
              <a:t>Identify task teams and leaders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400" kern="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kern="0" dirty="0">
                <a:latin typeface="Arial" pitchFamily="34" charset="0"/>
                <a:cs typeface="Arial" pitchFamily="34" charset="0"/>
              </a:rPr>
              <a:t>Establish communications lists and repositories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400" kern="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400" kern="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400" kern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8CF518C8-F910-4405-97E4-9673D2860CEF}"/>
              </a:ext>
            </a:extLst>
          </p:cNvPr>
          <p:cNvSpPr txBox="1"/>
          <p:nvPr/>
        </p:nvSpPr>
        <p:spPr>
          <a:xfrm>
            <a:off x="5118410" y="2239939"/>
            <a:ext cx="3936380" cy="43581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dirty="0"/>
              <a:t>Catalog and review security vulnerabilities affecting SIP that affect the provision of communications service: DRAFT by end of Q1 (Vladimir </a:t>
            </a:r>
            <a:r>
              <a:rPr lang="en-US" sz="1400" dirty="0" err="1"/>
              <a:t>Wolstencroft</a:t>
            </a:r>
            <a:r>
              <a:rPr lang="en-US" sz="1400" dirty="0"/>
              <a:t> and Jon Peterson to lead effort)</a:t>
            </a:r>
          </a:p>
          <a:p>
            <a:pPr marL="285750" indent="-28575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dirty="0"/>
              <a:t>Outline how industry is addressing these SIP security vulnerabilities: DRAFT by end of 1Q2020</a:t>
            </a:r>
          </a:p>
          <a:p>
            <a:pPr marL="285750" indent="-28575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dirty="0"/>
              <a:t>Identify any gaps in industry action related to SIP security vulnerabilities: DRAFT by end of 2Q2020</a:t>
            </a:r>
          </a:p>
          <a:p>
            <a:pPr marL="285750" indent="-28575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dirty="0"/>
              <a:t>Develop new recommendations and/or update existing best practices to address vulnerabilities and/or mitigate risks associated with these SIP security vulnerabilities, to include the promotion of end-to-end security: DRAFT by end of 3Q2020</a:t>
            </a:r>
          </a:p>
          <a:p>
            <a:pPr marL="285750" indent="-28575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29A159B-C3E0-C549-9198-7AC24CFC6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itchFamily="34" charset="0"/>
              </a:rPr>
              <a:t>Working </a:t>
            </a:r>
            <a:r>
              <a:rPr lang="en-US" sz="4000" b="1" dirty="0">
                <a:latin typeface="Calibri" pitchFamily="34" charset="0"/>
              </a:rPr>
              <a:t>Group</a:t>
            </a:r>
            <a:r>
              <a:rPr lang="en-US" b="1" dirty="0">
                <a:latin typeface="Calibri" pitchFamily="34" charset="0"/>
              </a:rPr>
              <a:t> 6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CA3676A8-325C-44AB-AA81-818FB89FA3D3}" type="slidenum">
              <a:rPr lang="en-US" smtClean="0">
                <a:solidFill>
                  <a:srgbClr val="898989"/>
                </a:solidFill>
                <a:latin typeface="Calibri" pitchFamily="34" charset="0"/>
              </a:rPr>
              <a:pPr eaLnBrk="1" hangingPunct="1"/>
              <a:t>4</a:t>
            </a:fld>
            <a:endParaRPr 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024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ea typeface="ＭＳ Ｐゴシック" pitchFamily="34" charset="-128"/>
              </a:rPr>
              <a:t>Next Steps</a:t>
            </a:r>
          </a:p>
        </p:txBody>
      </p:sp>
      <p:sp>
        <p:nvSpPr>
          <p:cNvPr id="10244" name="Content Placeholder 2"/>
          <p:cNvSpPr>
            <a:spLocks noGrp="1"/>
          </p:cNvSpPr>
          <p:nvPr>
            <p:ph idx="4294967295"/>
          </p:nvPr>
        </p:nvSpPr>
        <p:spPr>
          <a:xfrm>
            <a:off x="457200" y="1597025"/>
            <a:ext cx="8229600" cy="4525963"/>
          </a:xfrm>
        </p:spPr>
        <p:txBody>
          <a:bodyPr/>
          <a:lstStyle/>
          <a:p>
            <a:pPr marL="231775" indent="-231775"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2800" dirty="0">
                <a:ea typeface="ＭＳ Ｐゴシック" pitchFamily="34" charset="-128"/>
              </a:rPr>
              <a:t>Develop work plan (backwards from March 2021)</a:t>
            </a:r>
          </a:p>
          <a:p>
            <a:pPr marL="231775" indent="-231775"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sz="2800" dirty="0">
                <a:ea typeface="ＭＳ Ｐゴシック" pitchFamily="34" charset="-128"/>
              </a:rPr>
              <a:t>Execute plan</a:t>
            </a:r>
          </a:p>
          <a:p>
            <a:pPr marL="285750" indent="-28575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Final report on “SIP Security Challenges and their Mitigations” due March 2021</a:t>
            </a:r>
          </a:p>
          <a:p>
            <a:pPr marL="231775" indent="-231775" eaLnBrk="1" hangingPunct="1">
              <a:lnSpc>
                <a:spcPct val="90000"/>
              </a:lnSpc>
              <a:spcBef>
                <a:spcPts val="600"/>
              </a:spcBef>
            </a:pPr>
            <a:endParaRPr lang="en-US" sz="3000" dirty="0">
              <a:ea typeface="ＭＳ Ｐゴシック" pitchFamily="34" charset="-128"/>
            </a:endParaRPr>
          </a:p>
          <a:p>
            <a:pPr marL="231775" indent="-231775" eaLnBrk="1" hangingPunct="1">
              <a:lnSpc>
                <a:spcPct val="90000"/>
              </a:lnSpc>
              <a:buFont typeface="Arial" charset="0"/>
              <a:buNone/>
            </a:pPr>
            <a:endParaRPr lang="en-US" sz="3000" dirty="0">
              <a:ea typeface="ＭＳ Ｐゴシック" pitchFamily="34" charset="-128"/>
            </a:endParaRP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sz="3000" dirty="0">
                <a:ea typeface="ＭＳ Ｐゴシック" pitchFamily="34" charset="-128"/>
              </a:rPr>
              <a:t>				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sz="3000" dirty="0">
                <a:ea typeface="ＭＳ Ｐゴシック" pitchFamily="34" charset="-128"/>
              </a:rPr>
              <a:t>				</a:t>
            </a:r>
          </a:p>
        </p:txBody>
      </p:sp>
      <p:pic>
        <p:nvPicPr>
          <p:cNvPr id="1024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586413"/>
            <a:ext cx="1787525" cy="109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386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350044" y="3228108"/>
            <a:ext cx="8364465" cy="1115003"/>
          </a:xfrm>
        </p:spPr>
        <p:txBody>
          <a:bodyPr/>
          <a:lstStyle/>
          <a:p>
            <a:pPr eaLnBrk="1" hangingPunct="1"/>
            <a:r>
              <a:rPr lang="en-US" sz="4000" b="1" dirty="0">
                <a:ea typeface="ＭＳ Ｐゴシック" pitchFamily="34" charset="-128"/>
              </a:rPr>
              <a:t>Working Group 6: </a:t>
            </a:r>
            <a:br>
              <a:rPr lang="en-US" sz="4000" b="1" dirty="0">
                <a:ea typeface="ＭＳ Ｐゴシック" pitchFamily="34" charset="-128"/>
              </a:rPr>
            </a:br>
            <a:r>
              <a:rPr lang="en-US" sz="4000" b="1" dirty="0">
                <a:ea typeface="ＭＳ Ｐゴシック" pitchFamily="34" charset="-128"/>
              </a:rPr>
              <a:t>SIP Security Vulnerabilities</a:t>
            </a:r>
            <a:br>
              <a:rPr lang="en-US" dirty="0"/>
            </a:br>
            <a:br>
              <a:rPr lang="en-US" sz="4000" b="1" dirty="0">
                <a:ea typeface="ＭＳ Ｐゴシック" pitchFamily="34" charset="-128"/>
              </a:rPr>
            </a:br>
            <a:r>
              <a:rPr lang="en-US" sz="4000" b="1" dirty="0">
                <a:ea typeface="ＭＳ Ｐゴシック" pitchFamily="34" charset="-128"/>
              </a:rPr>
              <a:t>Questions?</a:t>
            </a:r>
          </a:p>
        </p:txBody>
      </p:sp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204788"/>
            <a:ext cx="31369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8284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205</Words>
  <Application>Microsoft Macintosh PowerPoint</Application>
  <PresentationFormat>On-screen Show (4:3)</PresentationFormat>
  <Paragraphs>60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ＭＳ Ｐゴシック</vt:lpstr>
      <vt:lpstr>Arial</vt:lpstr>
      <vt:lpstr>Calibri</vt:lpstr>
      <vt:lpstr>Open Sans</vt:lpstr>
      <vt:lpstr>Office Theme</vt:lpstr>
      <vt:lpstr>Working Group 6:  SIP Security Vulnerabilities Update </vt:lpstr>
      <vt:lpstr>Working Group 6 Members</vt:lpstr>
      <vt:lpstr>Working Group 6 Update</vt:lpstr>
      <vt:lpstr>Next Steps</vt:lpstr>
      <vt:lpstr>Working Group 6:  SIP Security Vulnerabilities  Questions?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2012-09-10T16:23:09Z</dcterms:created>
  <dcterms:modified xsi:type="dcterms:W3CDTF">2019-12-05T18:26:42Z</dcterms:modified>
</cp:coreProperties>
</file>