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4"/>
  </p:notesMasterIdLst>
  <p:sldIdLst>
    <p:sldId id="264" r:id="rId2"/>
    <p:sldId id="258" r:id="rId3"/>
    <p:sldId id="283" r:id="rId4"/>
    <p:sldId id="284" r:id="rId5"/>
    <p:sldId id="278" r:id="rId6"/>
    <p:sldId id="279" r:id="rId7"/>
    <p:sldId id="291" r:id="rId8"/>
    <p:sldId id="287" r:id="rId9"/>
    <p:sldId id="288" r:id="rId10"/>
    <p:sldId id="274" r:id="rId11"/>
    <p:sldId id="267" r:id="rId12"/>
    <p:sldId id="286" r:id="rId13"/>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45" autoAdjust="0"/>
    <p:restoredTop sz="94578" autoAdjust="0"/>
  </p:normalViewPr>
  <p:slideViewPr>
    <p:cSldViewPr snapToGrid="0" snapToObjects="1">
      <p:cViewPr varScale="1">
        <p:scale>
          <a:sx n="92" d="100"/>
          <a:sy n="92" d="100"/>
        </p:scale>
        <p:origin x="996" y="90"/>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12/5/2019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10</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11</a:t>
            </a:fld>
            <a:endParaRPr lang="en-US" dirty="0"/>
          </a:p>
        </p:txBody>
      </p:sp>
    </p:spTree>
    <p:extLst>
      <p:ext uri="{BB962C8B-B14F-4D97-AF65-F5344CB8AC3E}">
        <p14:creationId xmlns:p14="http://schemas.microsoft.com/office/powerpoint/2010/main" val="2005137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12</a:t>
            </a:fld>
            <a:endParaRPr lang="en-US" dirty="0"/>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4</a:t>
            </a:fld>
            <a:endParaRPr lang="en-US" dirty="0"/>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5</a:t>
            </a:fld>
            <a:endParaRPr lang="en-US" dirty="0"/>
          </a:p>
        </p:txBody>
      </p:sp>
    </p:spTree>
    <p:extLst>
      <p:ext uri="{BB962C8B-B14F-4D97-AF65-F5344CB8AC3E}">
        <p14:creationId xmlns:p14="http://schemas.microsoft.com/office/powerpoint/2010/main" val="1739761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6</a:t>
            </a:fld>
            <a:endParaRPr lang="en-US" dirty="0"/>
          </a:p>
        </p:txBody>
      </p:sp>
    </p:spTree>
    <p:extLst>
      <p:ext uri="{BB962C8B-B14F-4D97-AF65-F5344CB8AC3E}">
        <p14:creationId xmlns:p14="http://schemas.microsoft.com/office/powerpoint/2010/main" val="115557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7</a:t>
            </a:fld>
            <a:endParaRPr lang="en-US" dirty="0"/>
          </a:p>
        </p:txBody>
      </p:sp>
    </p:spTree>
    <p:extLst>
      <p:ext uri="{BB962C8B-B14F-4D97-AF65-F5344CB8AC3E}">
        <p14:creationId xmlns:p14="http://schemas.microsoft.com/office/powerpoint/2010/main" val="2103070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E3527087-30D7-4142-BE6D-919A412224ED}"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95737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9</a:t>
            </a:fld>
            <a:endParaRPr lang="en-US" dirty="0"/>
          </a:p>
        </p:txBody>
      </p:sp>
    </p:spTree>
    <p:extLst>
      <p:ext uri="{BB962C8B-B14F-4D97-AF65-F5344CB8AC3E}">
        <p14:creationId xmlns:p14="http://schemas.microsoft.com/office/powerpoint/2010/main" val="3884796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12/5/2019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12/5/2019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12/5/2019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12/5/2019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12/5/2019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12/5/2019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12/5/2019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12/5/2019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12/5/2019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12/5/2019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12/5/2019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12/5/2019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95275" y="3228108"/>
            <a:ext cx="8364465" cy="917865"/>
          </a:xfrm>
        </p:spPr>
        <p:txBody>
          <a:bodyPr/>
          <a:lstStyle/>
          <a:p>
            <a:pPr eaLnBrk="1" hangingPunct="1"/>
            <a:r>
              <a:rPr lang="en-US" sz="4000" b="1" dirty="0">
                <a:ea typeface="ＭＳ Ｐゴシック" pitchFamily="34" charset="-128"/>
              </a:rPr>
              <a:t>Working Group 2: </a:t>
            </a:r>
            <a:br>
              <a:rPr lang="en-US" sz="4000" b="1" dirty="0">
                <a:ea typeface="ＭＳ Ｐゴシック" pitchFamily="34" charset="-128"/>
              </a:rPr>
            </a:br>
            <a:r>
              <a:rPr lang="en-US" sz="4000" b="1" dirty="0">
                <a:ea typeface="ＭＳ Ｐゴシック" pitchFamily="34" charset="-128"/>
              </a:rPr>
              <a:t>Managing Security Risk in the Transition to 5G</a:t>
            </a:r>
            <a:br>
              <a:rPr lang="en-US" dirty="0"/>
            </a:br>
            <a:r>
              <a:rPr lang="en-US" sz="3200" b="1" dirty="0">
                <a:ea typeface="ＭＳ Ｐゴシック" pitchFamily="34" charset="-128"/>
              </a:rPr>
              <a:t>Council Update</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December 10,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Lee Thibaudeau, Chair </a:t>
            </a:r>
          </a:p>
          <a:p>
            <a:pPr eaLnBrk="1" hangingPunct="1"/>
            <a:r>
              <a:rPr lang="en-US" dirty="0"/>
              <a:t>Nsight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10</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1"/>
            <a:ext cx="8229600" cy="3610264"/>
          </a:xfrm>
        </p:spPr>
        <p:txBody>
          <a:bodyPr/>
          <a:lstStyle/>
          <a:p>
            <a:pPr marL="231775" indent="-231775" eaLnBrk="1" hangingPunct="1">
              <a:lnSpc>
                <a:spcPct val="90000"/>
              </a:lnSpc>
              <a:spcBef>
                <a:spcPts val="0"/>
              </a:spcBef>
              <a:spcAft>
                <a:spcPts val="600"/>
              </a:spcAft>
            </a:pPr>
            <a:r>
              <a:rPr lang="en-US" sz="2400" dirty="0">
                <a:ea typeface="ＭＳ Ｐゴシック" pitchFamily="34" charset="-128"/>
              </a:rPr>
              <a:t>Weekly Discussions In Progress</a:t>
            </a:r>
          </a:p>
          <a:p>
            <a:pPr marL="231775" indent="-231775" eaLnBrk="1" hangingPunct="1">
              <a:lnSpc>
                <a:spcPct val="90000"/>
              </a:lnSpc>
              <a:spcBef>
                <a:spcPts val="0"/>
              </a:spcBef>
              <a:spcAft>
                <a:spcPts val="600"/>
              </a:spcAft>
            </a:pPr>
            <a:r>
              <a:rPr lang="en-US" sz="2400" dirty="0">
                <a:ea typeface="ＭＳ Ｐゴシック" pitchFamily="34" charset="-128"/>
              </a:rPr>
              <a:t>Report 1 Time Line Defined</a:t>
            </a:r>
          </a:p>
          <a:p>
            <a:pPr marL="231775" indent="-231775" eaLnBrk="1" hangingPunct="1">
              <a:lnSpc>
                <a:spcPct val="90000"/>
              </a:lnSpc>
              <a:spcBef>
                <a:spcPts val="0"/>
              </a:spcBef>
              <a:spcAft>
                <a:spcPts val="600"/>
              </a:spcAft>
            </a:pPr>
            <a:r>
              <a:rPr lang="en-US" sz="2400" dirty="0">
                <a:ea typeface="ＭＳ Ｐゴシック" pitchFamily="34" charset="-128"/>
              </a:rPr>
              <a:t>Gathering input from academic, industry and government researchers to assess impacts to existing and emerging best practices</a:t>
            </a:r>
          </a:p>
          <a:p>
            <a:pPr marL="231775" indent="-231775" eaLnBrk="1" hangingPunct="1">
              <a:lnSpc>
                <a:spcPct val="90000"/>
              </a:lnSpc>
              <a:spcBef>
                <a:spcPts val="0"/>
              </a:spcBef>
              <a:spcAft>
                <a:spcPts val="600"/>
              </a:spcAft>
            </a:pPr>
            <a:r>
              <a:rPr lang="en-US" sz="2400" dirty="0">
                <a:ea typeface="ＭＳ Ｐゴシック" pitchFamily="34" charset="-128"/>
              </a:rPr>
              <a:t>Outlined and began drafting of Report 1</a:t>
            </a:r>
          </a:p>
          <a:p>
            <a:pPr marL="231775" indent="-231775" eaLnBrk="1" hangingPunct="1">
              <a:lnSpc>
                <a:spcPct val="90000"/>
              </a:lnSpc>
              <a:spcBef>
                <a:spcPts val="0"/>
              </a:spcBef>
              <a:spcAft>
                <a:spcPts val="600"/>
              </a:spcAft>
            </a:pPr>
            <a:r>
              <a:rPr lang="en-US" sz="2400" dirty="0">
                <a:ea typeface="ＭＳ Ｐゴシック" pitchFamily="34" charset="-128"/>
              </a:rPr>
              <a:t>WG2 / WG3 Chairperson discussions to coordinate work efforts, reduce overlap or gaps</a:t>
            </a:r>
          </a:p>
          <a:p>
            <a:pPr marL="231775" indent="-231775" eaLnBrk="1" hangingPunct="1">
              <a:lnSpc>
                <a:spcPct val="90000"/>
              </a:lnSpc>
              <a:spcBef>
                <a:spcPts val="0"/>
              </a:spcBef>
              <a:spcAft>
                <a:spcPts val="600"/>
              </a:spcAft>
            </a:pPr>
            <a:r>
              <a:rPr lang="en-US" sz="2400" dirty="0">
                <a:ea typeface="ＭＳ Ｐゴシック" pitchFamily="34" charset="-128"/>
              </a:rPr>
              <a:t>Joint WG2 / WG3 discussions where appropriate</a:t>
            </a:r>
          </a:p>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2 Status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11</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b="1" dirty="0">
                <a:ea typeface="ＭＳ Ｐゴシック" pitchFamily="34" charset="-128"/>
              </a:rPr>
              <a:t>Next Steps</a:t>
            </a:r>
          </a:p>
        </p:txBody>
      </p:sp>
      <p:sp>
        <p:nvSpPr>
          <p:cNvPr id="10244" name="Content Placeholder 2"/>
          <p:cNvSpPr>
            <a:spLocks noGrp="1"/>
          </p:cNvSpPr>
          <p:nvPr>
            <p:ph idx="4294967295"/>
          </p:nvPr>
        </p:nvSpPr>
        <p:spPr>
          <a:xfrm>
            <a:off x="457200" y="1326246"/>
            <a:ext cx="8229600" cy="4525963"/>
          </a:xfrm>
        </p:spPr>
        <p:txBody>
          <a:bodyPr/>
          <a:lstStyle/>
          <a:p>
            <a:pPr marL="231775" indent="-231775" eaLnBrk="1" hangingPunct="1">
              <a:lnSpc>
                <a:spcPct val="90000"/>
              </a:lnSpc>
              <a:spcBef>
                <a:spcPts val="600"/>
              </a:spcBef>
            </a:pPr>
            <a:r>
              <a:rPr lang="en-US" sz="2400" dirty="0">
                <a:ea typeface="ＭＳ Ｐゴシック" pitchFamily="34" charset="-128"/>
              </a:rPr>
              <a:t>Continue weekly Working Group discussions</a:t>
            </a:r>
          </a:p>
          <a:p>
            <a:pPr marL="231775" indent="-231775" eaLnBrk="1" hangingPunct="1">
              <a:lnSpc>
                <a:spcPct val="90000"/>
              </a:lnSpc>
              <a:spcBef>
                <a:spcPts val="600"/>
              </a:spcBef>
            </a:pPr>
            <a:r>
              <a:rPr lang="en-US" sz="2400" dirty="0">
                <a:ea typeface="ＭＳ Ｐゴシック" pitchFamily="34" charset="-128"/>
              </a:rPr>
              <a:t>Draft Report 1</a:t>
            </a:r>
          </a:p>
          <a:p>
            <a:pPr marL="231775" indent="-231775" eaLnBrk="1" hangingPunct="1">
              <a:lnSpc>
                <a:spcPct val="90000"/>
              </a:lnSpc>
              <a:spcBef>
                <a:spcPts val="600"/>
              </a:spcBef>
            </a:pPr>
            <a:r>
              <a:rPr lang="en-US" sz="2400" dirty="0">
                <a:ea typeface="ＭＳ Ｐゴシック" pitchFamily="34" charset="-128"/>
              </a:rPr>
              <a:t>Continue to recruit additional subject matter experts, review research against existing and emerging standards and industry practices</a:t>
            </a:r>
          </a:p>
          <a:p>
            <a:pPr marL="231775" indent="-231775" eaLnBrk="1" hangingPunct="1">
              <a:lnSpc>
                <a:spcPct val="90000"/>
              </a:lnSpc>
              <a:spcBef>
                <a:spcPts val="600"/>
              </a:spcBef>
            </a:pPr>
            <a:r>
              <a:rPr lang="en-US" sz="2400" dirty="0">
                <a:ea typeface="ＭＳ Ｐゴシック" pitchFamily="34" charset="-128"/>
              </a:rPr>
              <a:t>Coordinate work efforts with Working Group 3 where appropriate and complementary</a:t>
            </a:r>
          </a:p>
          <a:p>
            <a:pPr marL="231775" indent="-231775" eaLnBrk="1" hangingPunct="1">
              <a:lnSpc>
                <a:spcPct val="90000"/>
              </a:lnSpc>
              <a:spcBef>
                <a:spcPts val="600"/>
              </a:spcBef>
            </a:pPr>
            <a:r>
              <a:rPr lang="en-US" sz="2400" dirty="0">
                <a:ea typeface="ＭＳ Ｐゴシック" pitchFamily="34" charset="-128"/>
              </a:rPr>
              <a:t>Begin development of a work plan and time line for Report 2 (December 2020)</a:t>
            </a:r>
          </a:p>
          <a:p>
            <a:pPr marL="231775" indent="-231775" eaLnBrk="1" hangingPunct="1">
              <a:lnSpc>
                <a:spcPct val="90000"/>
              </a:lnSpc>
              <a:spcBef>
                <a:spcPts val="600"/>
              </a:spcBef>
            </a:pPr>
            <a:r>
              <a:rPr lang="en-US" sz="2400" dirty="0">
                <a:ea typeface="ＭＳ Ｐゴシック" pitchFamily="34" charset="-128"/>
              </a:rPr>
              <a:t>Provide periodic status updates to the CSRIC Council</a:t>
            </a: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2: </a:t>
            </a:r>
            <a:br>
              <a:rPr lang="en-US" sz="4000" b="1" dirty="0">
                <a:ea typeface="ＭＳ Ｐゴシック" pitchFamily="34" charset="-128"/>
              </a:rPr>
            </a:br>
            <a:r>
              <a:rPr lang="en-US" sz="4000" b="1" dirty="0">
                <a:ea typeface="ＭＳ Ｐゴシック" pitchFamily="34" charset="-128"/>
              </a:rPr>
              <a:t>Managing Security Risk in the Transition to 5G</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2</a:t>
            </a:r>
            <a:r>
              <a:rPr lang="en-US" b="1" dirty="0">
                <a:ea typeface="ＭＳ Ｐゴシック" pitchFamily="34" charset="-128"/>
              </a:rPr>
              <a:t>: Background</a:t>
            </a:r>
          </a:p>
        </p:txBody>
      </p:sp>
      <p:sp>
        <p:nvSpPr>
          <p:cNvPr id="3076" name="Content Placeholder 2"/>
          <p:cNvSpPr>
            <a:spLocks noGrp="1"/>
          </p:cNvSpPr>
          <p:nvPr>
            <p:ph idx="1"/>
          </p:nvPr>
        </p:nvSpPr>
        <p:spPr>
          <a:xfrm>
            <a:off x="592111" y="1052513"/>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dirty="0">
                <a:ea typeface="ＭＳ Ｐゴシック" pitchFamily="34" charset="-128"/>
              </a:rPr>
              <a:t>Working Group Description: </a:t>
            </a:r>
          </a:p>
          <a:p>
            <a:pPr marL="0" indent="0" eaLnBrk="1" hangingPunct="1">
              <a:spcBef>
                <a:spcPts val="600"/>
              </a:spcBef>
              <a:buNone/>
            </a:pPr>
            <a:r>
              <a:rPr lang="en-US" sz="2200" dirty="0"/>
              <a:t>As Fifth Generation (5G) wireless technology is widely deployed by wireless service providers in the United States and around the world, its evolutionary design will incorporate a number of existing standards from previous generations.  This approach risks the persistence in 5G of security issues that exist in currently deployed networks.  For example, researchers have identified several vulnerabilities in the attach, detach, and paging procedures of earlier generation wireless technology that may negatively affect the confidentiality, integrity, and availability of wireless networks and continued challenges in avoiding fake base stations in 5G networks.</a:t>
            </a:r>
            <a:r>
              <a:rPr lang="en-US" sz="2200" b="1" i="1" dirty="0">
                <a:ea typeface="ＭＳ Ｐゴシック" pitchFamily="34" charset="-128"/>
              </a:rPr>
              <a:t> </a:t>
            </a:r>
            <a:endParaRPr lang="en-US" sz="22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2: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3502025"/>
          </a:xfrm>
        </p:spPr>
        <p:txBody>
          <a:bodyPr/>
          <a:lstStyle/>
          <a:p>
            <a:pPr marL="0" indent="0" eaLnBrk="1" hangingPunct="1">
              <a:spcBef>
                <a:spcPts val="600"/>
              </a:spcBef>
              <a:buNone/>
            </a:pPr>
            <a:endParaRPr lang="en-US" sz="2400" dirty="0"/>
          </a:p>
          <a:p>
            <a:r>
              <a:rPr lang="en-US" sz="2400" dirty="0"/>
              <a:t>The FCC directs CSRIC VII to review risks to 5G wireless technologies that may carry over from existing vulnerabilities in earlier wireless technologies that can lead to the loss of confidentiality, integrity, and availability of wireless network devices.  CSRIC VII will recommend best practices to mitigate the risks for each vulnerability it identifies and address recently proposed solutions by security researchers.  </a:t>
            </a:r>
            <a:endParaRPr lang="en-US" sz="24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274638"/>
            <a:ext cx="8508380" cy="1143000"/>
          </a:xfrm>
        </p:spPr>
        <p:txBody>
          <a:bodyPr/>
          <a:lstStyle/>
          <a:p>
            <a:pPr eaLnBrk="1" hangingPunct="1"/>
            <a:r>
              <a:rPr lang="en-US" b="1" dirty="0">
                <a:ea typeface="ＭＳ Ｐゴシック" pitchFamily="34" charset="-128"/>
              </a:rPr>
              <a:t>Working </a:t>
            </a:r>
            <a:r>
              <a:rPr lang="en-US" b="1" dirty="0"/>
              <a:t>Group 2</a:t>
            </a:r>
            <a:r>
              <a:rPr lang="en-US" b="1" dirty="0">
                <a:ea typeface="ＭＳ Ｐゴシック" pitchFamily="34" charset="-128"/>
              </a:rPr>
              <a:t>: Objectives (</a:t>
            </a:r>
            <a:r>
              <a:rPr lang="en-US" sz="2800" b="1" dirty="0" err="1">
                <a:ea typeface="ＭＳ Ｐゴシック" pitchFamily="34" charset="-128"/>
              </a:rPr>
              <a:t>Cont</a:t>
            </a:r>
            <a:r>
              <a:rPr lang="en-US" b="1" dirty="0">
                <a:ea typeface="ＭＳ Ｐゴシック" pitchFamily="34" charset="-128"/>
              </a:rPr>
              <a:t>)</a:t>
            </a:r>
          </a:p>
        </p:txBody>
      </p:sp>
      <p:sp>
        <p:nvSpPr>
          <p:cNvPr id="3076" name="Content Placeholder 2"/>
          <p:cNvSpPr>
            <a:spLocks noGrp="1"/>
          </p:cNvSpPr>
          <p:nvPr>
            <p:ph idx="1"/>
          </p:nvPr>
        </p:nvSpPr>
        <p:spPr>
          <a:xfrm>
            <a:off x="577121" y="1052513"/>
            <a:ext cx="8229600" cy="4899025"/>
          </a:xfrm>
        </p:spPr>
        <p:txBody>
          <a:bodyPr/>
          <a:lstStyle/>
          <a:p>
            <a:pPr marL="0" indent="0" eaLnBrk="1" hangingPunct="1">
              <a:spcBef>
                <a:spcPts val="600"/>
              </a:spcBef>
              <a:buNone/>
            </a:pPr>
            <a:endParaRPr lang="en-US" sz="2400" dirty="0"/>
          </a:p>
          <a:p>
            <a:pPr marL="0" indent="0" eaLnBrk="1" hangingPunct="1">
              <a:spcBef>
                <a:spcPts val="600"/>
              </a:spcBef>
              <a:buNone/>
            </a:pPr>
            <a:endParaRPr lang="en-US" sz="2400" dirty="0"/>
          </a:p>
          <a:p>
            <a:r>
              <a:rPr lang="en-US" sz="2400" dirty="0"/>
              <a:t>Additionally, the FCC directs CSRIC VII to recommend any updates, if appropriate, to the 3GPP SA3 (security working group) standards, including digital certificates and pre-provisioned Certificate Authorities, to mitigate these risks and then place the vulnerabilities on a scale that accounts for both risk level and remediation expense.  </a:t>
            </a:r>
          </a:p>
          <a:p>
            <a:r>
              <a:rPr lang="en-US" sz="2400" dirty="0"/>
              <a:t>Finally, the FCC directs CSRIC VII to identify optional features in 3GPP standards that can diminish the effectiveness of 5G security, and recommendations to address these gaps.</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563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522514" y="1060450"/>
            <a:ext cx="8229600" cy="4525963"/>
          </a:xfrm>
        </p:spPr>
        <p:txBody>
          <a:bodyPr/>
          <a:lstStyle/>
          <a:p>
            <a:pPr marL="0" indent="0" eaLnBrk="1" hangingPunct="1">
              <a:lnSpc>
                <a:spcPct val="90000"/>
              </a:lnSpc>
              <a:buNone/>
            </a:pPr>
            <a:endParaRPr lang="en-US" sz="2800" b="1" u="sng" dirty="0">
              <a:ea typeface="ＭＳ Ｐゴシック" pitchFamily="34" charset="-128"/>
            </a:endParaRPr>
          </a:p>
          <a:p>
            <a:pPr marL="0" indent="0" eaLnBrk="1" hangingPunct="1">
              <a:lnSpc>
                <a:spcPct val="90000"/>
              </a:lnSpc>
              <a:buNone/>
            </a:pPr>
            <a:r>
              <a:rPr lang="en-US" sz="2800" b="1" u="sng" dirty="0">
                <a:ea typeface="ＭＳ Ｐゴシック" pitchFamily="34" charset="-128"/>
              </a:rPr>
              <a:t>Report 1</a:t>
            </a:r>
            <a:r>
              <a:rPr lang="en-US" sz="2800" b="1" dirty="0">
                <a:ea typeface="ＭＳ Ｐゴシック" pitchFamily="34" charset="-128"/>
              </a:rPr>
              <a:t>    </a:t>
            </a:r>
            <a:r>
              <a:rPr lang="en-US" sz="2800" b="1" dirty="0"/>
              <a:t>June 2020</a:t>
            </a:r>
            <a:r>
              <a:rPr lang="en-US" sz="2800" dirty="0">
                <a:solidFill>
                  <a:srgbClr val="FF0000"/>
                </a:solidFill>
              </a:rPr>
              <a:t>   </a:t>
            </a:r>
          </a:p>
          <a:p>
            <a:pPr marL="0" indent="0" eaLnBrk="1" hangingPunct="1">
              <a:lnSpc>
                <a:spcPct val="90000"/>
              </a:lnSpc>
              <a:buFont typeface="Arial" charset="0"/>
              <a:buNone/>
            </a:pPr>
            <a:endParaRPr lang="en-US" sz="2000" b="1" u="sng" dirty="0">
              <a:ea typeface="ＭＳ Ｐゴシック" pitchFamily="34" charset="-128"/>
            </a:endParaRPr>
          </a:p>
          <a:p>
            <a:pPr marL="0" indent="0" eaLnBrk="1" hangingPunct="1">
              <a:lnSpc>
                <a:spcPct val="90000"/>
              </a:lnSpc>
              <a:buNone/>
            </a:pPr>
            <a:r>
              <a:rPr lang="en-US" sz="2400" b="1" dirty="0">
                <a:solidFill>
                  <a:srgbClr val="FF0000"/>
                </a:solidFill>
              </a:rPr>
              <a:t>		</a:t>
            </a:r>
            <a:r>
              <a:rPr lang="en-US" sz="2000" b="1" dirty="0"/>
              <a:t>Report on Risks to 5G from Legacy Vulnerabilities and Best 				Practices for Mitigation</a:t>
            </a:r>
          </a:p>
          <a:p>
            <a:pPr marL="0" indent="0" eaLnBrk="1" hangingPunct="1">
              <a:lnSpc>
                <a:spcPct val="90000"/>
              </a:lnSpc>
              <a:buNone/>
            </a:pPr>
            <a:endParaRPr lang="en-US" sz="2000" b="1" u="sng" dirty="0"/>
          </a:p>
          <a:p>
            <a:pPr marL="0" indent="0" eaLnBrk="1" hangingPunct="1">
              <a:lnSpc>
                <a:spcPct val="90000"/>
              </a:lnSpc>
              <a:buNone/>
            </a:pPr>
            <a:r>
              <a:rPr lang="en-US" sz="2800" b="1" u="sng" dirty="0"/>
              <a:t>Report 2</a:t>
            </a:r>
            <a:r>
              <a:rPr lang="en-US" sz="2800" b="1" dirty="0"/>
              <a:t>   December 2020</a:t>
            </a:r>
            <a:endParaRPr lang="en-US" sz="2800" dirty="0"/>
          </a:p>
          <a:p>
            <a:pPr marL="0" indent="0" eaLnBrk="1" hangingPunct="1">
              <a:lnSpc>
                <a:spcPct val="90000"/>
              </a:lnSpc>
              <a:buFont typeface="Arial" charset="0"/>
              <a:buNone/>
            </a:pPr>
            <a:endParaRPr lang="en-US" sz="2000" b="1" u="sng" dirty="0"/>
          </a:p>
          <a:p>
            <a:pPr marL="800100" lvl="2" indent="0" eaLnBrk="1" hangingPunct="1">
              <a:lnSpc>
                <a:spcPct val="90000"/>
              </a:lnSpc>
              <a:buNone/>
            </a:pPr>
            <a:r>
              <a:rPr lang="en-US" sz="2000" b="1" dirty="0"/>
              <a:t>Report on Recommended Updates to 3GPP Standards and Comparison Risk and Remediation Expenses for 5G Vulnerabilities (including identification of optional features in 3GPPstandards that can diminish the effectiveness of 5G security and recommendations to address these gaps) </a:t>
            </a:r>
            <a:endParaRPr lang="en-US" sz="3600" dirty="0">
              <a:ea typeface="ＭＳ Ｐゴシック" pitchFamily="34" charset="-128"/>
            </a:endParaRPr>
          </a:p>
        </p:txBody>
      </p:sp>
      <p:sp>
        <p:nvSpPr>
          <p:cNvPr id="9220" name="Title 1"/>
          <p:cNvSpPr>
            <a:spLocks/>
          </p:cNvSpPr>
          <p:nvPr/>
        </p:nvSpPr>
        <p:spPr bwMode="auto">
          <a:xfrm>
            <a:off x="609600" y="25400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6</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792885"/>
            <a:ext cx="8229600" cy="1334920"/>
          </a:xfrm>
        </p:spPr>
        <p:txBody>
          <a:bodyPr/>
          <a:lstStyle/>
          <a:p>
            <a:pPr eaLnBrk="1" hangingPunct="1"/>
            <a:r>
              <a:rPr lang="en-US" sz="3600" b="1" dirty="0">
                <a:ea typeface="ＭＳ Ｐゴシック" pitchFamily="34" charset="-128"/>
              </a:rPr>
              <a:t>WG2 Deliverables:</a:t>
            </a:r>
            <a:br>
              <a:rPr lang="en-US" sz="3200" b="1" dirty="0">
                <a:ea typeface="ＭＳ Ｐゴシック" pitchFamily="34" charset="-128"/>
              </a:rPr>
            </a:br>
            <a:br>
              <a:rPr lang="en-US" sz="3200" b="1" dirty="0">
                <a:ea typeface="ＭＳ Ｐゴシック" pitchFamily="34" charset="-128"/>
              </a:rPr>
            </a:br>
            <a:r>
              <a:rPr lang="en-US" sz="3200" b="1" dirty="0"/>
              <a:t>Managing Security Risk in the Transition to 5G</a:t>
            </a:r>
            <a:br>
              <a:rPr lang="en-US" dirty="0"/>
            </a:br>
            <a:endParaRPr lang="en-US" sz="3200" b="1" dirty="0">
              <a:ea typeface="ＭＳ Ｐゴシック" pitchFamily="34" charset="-128"/>
            </a:endParaRPr>
          </a:p>
        </p:txBody>
      </p:sp>
      <p:sp>
        <p:nvSpPr>
          <p:cNvPr id="3076" name="Content Placeholder 2"/>
          <p:cNvSpPr>
            <a:spLocks noGrp="1"/>
          </p:cNvSpPr>
          <p:nvPr>
            <p:ph idx="1"/>
          </p:nvPr>
        </p:nvSpPr>
        <p:spPr>
          <a:xfrm>
            <a:off x="715601" y="2162722"/>
            <a:ext cx="7712797" cy="2936884"/>
          </a:xfrm>
        </p:spPr>
        <p:txBody>
          <a:bodyPr/>
          <a:lstStyle/>
          <a:p>
            <a:pPr marL="0" indent="0">
              <a:spcBef>
                <a:spcPts val="600"/>
              </a:spcBef>
              <a:buNone/>
            </a:pPr>
            <a:r>
              <a:rPr lang="en-US" sz="2000" dirty="0"/>
              <a:t>The Working Group will focus on the transition from 4G to 5G</a:t>
            </a:r>
          </a:p>
          <a:p>
            <a:pPr marL="0" indent="0">
              <a:spcBef>
                <a:spcPts val="600"/>
              </a:spcBef>
              <a:buNone/>
            </a:pPr>
            <a:endParaRPr lang="en-US" sz="2000" dirty="0"/>
          </a:p>
          <a:p>
            <a:pPr lvl="1">
              <a:spcBef>
                <a:spcPts val="600"/>
              </a:spcBef>
              <a:buFont typeface="Wingdings" panose="05000000000000000000" pitchFamily="2" charset="2"/>
              <a:buChar char="q"/>
            </a:pPr>
            <a:r>
              <a:rPr lang="en-US" sz="1800" dirty="0"/>
              <a:t>Review lessons learned from previous technological advances</a:t>
            </a:r>
          </a:p>
          <a:p>
            <a:pPr lvl="1">
              <a:spcBef>
                <a:spcPts val="600"/>
              </a:spcBef>
              <a:buFont typeface="Wingdings" panose="05000000000000000000" pitchFamily="2" charset="2"/>
              <a:buChar char="q"/>
            </a:pPr>
            <a:r>
              <a:rPr lang="en-US" sz="1800" dirty="0"/>
              <a:t>Gather input from researchers, technologists and standards bodies</a:t>
            </a:r>
          </a:p>
          <a:p>
            <a:pPr lvl="1">
              <a:spcBef>
                <a:spcPts val="600"/>
              </a:spcBef>
              <a:buFont typeface="Wingdings" panose="05000000000000000000" pitchFamily="2" charset="2"/>
              <a:buChar char="q"/>
            </a:pPr>
            <a:r>
              <a:rPr lang="en-US" sz="1800" dirty="0"/>
              <a:t>Perform an assessment of implementation best practices </a:t>
            </a:r>
          </a:p>
          <a:p>
            <a:pPr lvl="1">
              <a:spcBef>
                <a:spcPts val="600"/>
              </a:spcBef>
              <a:buFont typeface="Wingdings" panose="05000000000000000000" pitchFamily="2" charset="2"/>
              <a:buChar char="q"/>
            </a:pPr>
            <a:r>
              <a:rPr lang="en-US" sz="1800" dirty="0"/>
              <a:t>Identify updates needed to the existing body of knowledge</a:t>
            </a:r>
          </a:p>
          <a:p>
            <a:pPr lvl="1">
              <a:spcBef>
                <a:spcPts val="600"/>
              </a:spcBef>
              <a:buFont typeface="Wingdings" panose="05000000000000000000" pitchFamily="2" charset="2"/>
              <a:buChar char="q"/>
            </a:pPr>
            <a:r>
              <a:rPr lang="en-US" sz="1800" dirty="0"/>
              <a:t>Identify barriers to implementation</a:t>
            </a:r>
          </a:p>
          <a:p>
            <a:pPr marL="457200" lvl="1" indent="0">
              <a:spcBef>
                <a:spcPts val="600"/>
              </a:spcBef>
              <a:buNone/>
            </a:pPr>
            <a:endParaRPr lang="en-US" sz="1600" dirty="0"/>
          </a:p>
          <a:p>
            <a:pPr marL="457200" lvl="1" indent="0">
              <a:spcBef>
                <a:spcPts val="600"/>
              </a:spcBef>
              <a:buNone/>
            </a:pPr>
            <a:endParaRPr lang="en-US" sz="1600" dirty="0"/>
          </a:p>
          <a:p>
            <a:pPr lvl="1">
              <a:spcBef>
                <a:spcPts val="600"/>
              </a:spcBef>
              <a:buFont typeface="Wingdings" panose="05000000000000000000" pitchFamily="2" charset="2"/>
              <a:buChar char="q"/>
            </a:pPr>
            <a:endParaRPr lang="en-US" sz="1600" dirty="0"/>
          </a:p>
          <a:p>
            <a:pPr lvl="1">
              <a:spcBef>
                <a:spcPts val="600"/>
              </a:spcBef>
              <a:buFont typeface="Wingdings" panose="05000000000000000000" pitchFamily="2" charset="2"/>
              <a:buChar char="q"/>
            </a:pP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93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7</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457200" y="319609"/>
            <a:ext cx="8229600" cy="646331"/>
          </a:xfrm>
        </p:spPr>
        <p:txBody>
          <a:bodyPr/>
          <a:lstStyle/>
          <a:p>
            <a:pPr eaLnBrk="1" hangingPunct="1"/>
            <a:r>
              <a:rPr lang="en-US" b="1" dirty="0">
                <a:ea typeface="ＭＳ Ｐゴシック" pitchFamily="34" charset="-128"/>
              </a:rPr>
              <a:t>Working Group 2 Focus</a:t>
            </a:r>
            <a:endParaRPr lang="en-US" sz="2400" b="1" dirty="0">
              <a:ea typeface="ＭＳ Ｐゴシック" pitchFamily="34" charset="-128"/>
            </a:endParaRP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1">
            <a:extLst>
              <a:ext uri="{FF2B5EF4-FFF2-40B4-BE49-F238E27FC236}">
                <a16:creationId xmlns:a16="http://schemas.microsoft.com/office/drawing/2014/main" id="{6A15C917-F60C-4CDD-8215-05FB90EF4E45}"/>
              </a:ext>
            </a:extLst>
          </p:cNvPr>
          <p:cNvSpPr>
            <a:spLocks noGrp="1"/>
          </p:cNvSpPr>
          <p:nvPr/>
        </p:nvSpPr>
        <p:spPr>
          <a:xfrm>
            <a:off x="6351737" y="5635770"/>
            <a:ext cx="2133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200" kern="1200">
                <a:solidFill>
                  <a:srgbClr val="898989"/>
                </a:solidFill>
                <a:latin typeface="Calibri" pitchFamily="34"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fld id="{B4AB33F2-7EE2-4519-8D13-CB9CFFD5F81E}" type="slidenum">
              <a:rPr lang="en-US" smtClean="0"/>
              <a:pPr>
                <a:defRPr/>
              </a:pPr>
              <a:t>7</a:t>
            </a:fld>
            <a:endParaRPr lang="en-US" dirty="0"/>
          </a:p>
        </p:txBody>
      </p:sp>
      <p:pic>
        <p:nvPicPr>
          <p:cNvPr id="7" name="Picture 6">
            <a:extLst>
              <a:ext uri="{FF2B5EF4-FFF2-40B4-BE49-F238E27FC236}">
                <a16:creationId xmlns:a16="http://schemas.microsoft.com/office/drawing/2014/main" id="{5B671D01-32DD-4314-9E50-B076FF710B9D}"/>
              </a:ext>
            </a:extLst>
          </p:cNvPr>
          <p:cNvPicPr>
            <a:picLocks noChangeAspect="1"/>
          </p:cNvPicPr>
          <p:nvPr/>
        </p:nvPicPr>
        <p:blipFill>
          <a:blip r:embed="rId4"/>
          <a:stretch>
            <a:fillRect/>
          </a:stretch>
        </p:blipFill>
        <p:spPr>
          <a:xfrm>
            <a:off x="701963" y="1307564"/>
            <a:ext cx="7740073" cy="3837786"/>
          </a:xfrm>
          <a:prstGeom prst="rect">
            <a:avLst/>
          </a:prstGeom>
        </p:spPr>
      </p:pic>
      <p:sp>
        <p:nvSpPr>
          <p:cNvPr id="8" name="TextBox 66">
            <a:extLst>
              <a:ext uri="{FF2B5EF4-FFF2-40B4-BE49-F238E27FC236}">
                <a16:creationId xmlns:a16="http://schemas.microsoft.com/office/drawing/2014/main" id="{3ADF4EFD-B47C-4FDE-BD65-282CA6246870}"/>
              </a:ext>
            </a:extLst>
          </p:cNvPr>
          <p:cNvSpPr txBox="1"/>
          <p:nvPr/>
        </p:nvSpPr>
        <p:spPr>
          <a:xfrm>
            <a:off x="384474" y="5405399"/>
            <a:ext cx="8375050" cy="369332"/>
          </a:xfrm>
          <a:prstGeom prst="rect">
            <a:avLst/>
          </a:prstGeom>
          <a:noFill/>
          <a:ln w="25400">
            <a:solidFill>
              <a:schemeClr val="accent2"/>
            </a:solidFill>
          </a:ln>
        </p:spPr>
        <p:txBody>
          <a:bodyPr wrap="none" rtlCol="0">
            <a:spAutoFit/>
          </a:bodyPr>
          <a:ls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r>
              <a:rPr lang="en-US" dirty="0"/>
              <a:t>Working Group 2 will focus on Option 3 (NSA) as the transition to 5G networking.</a:t>
            </a:r>
          </a:p>
        </p:txBody>
      </p:sp>
      <p:sp>
        <p:nvSpPr>
          <p:cNvPr id="2" name="Oval 1">
            <a:extLst>
              <a:ext uri="{FF2B5EF4-FFF2-40B4-BE49-F238E27FC236}">
                <a16:creationId xmlns:a16="http://schemas.microsoft.com/office/drawing/2014/main" id="{1EBB8CAB-A3D6-4F83-BDDA-20668E39858D}"/>
              </a:ext>
            </a:extLst>
          </p:cNvPr>
          <p:cNvSpPr/>
          <p:nvPr/>
        </p:nvSpPr>
        <p:spPr>
          <a:xfrm>
            <a:off x="457200" y="965940"/>
            <a:ext cx="2150918" cy="3697142"/>
          </a:xfrm>
          <a:prstGeom prst="ellipse">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9054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CAE1DE9-F4EF-468D-9116-DB6A9365EEB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4099" name="Title 1"/>
          <p:cNvSpPr>
            <a:spLocks noGrp="1"/>
          </p:cNvSpPr>
          <p:nvPr>
            <p:ph type="title" idx="4294967295"/>
          </p:nvPr>
        </p:nvSpPr>
        <p:spPr>
          <a:xfrm>
            <a:off x="457200" y="319609"/>
            <a:ext cx="8229600" cy="1143000"/>
          </a:xfrm>
        </p:spPr>
        <p:txBody>
          <a:bodyPr/>
          <a:lstStyle/>
          <a:p>
            <a:pPr eaLnBrk="1" hangingPunct="1"/>
            <a:r>
              <a:rPr lang="en-US" b="1" dirty="0">
                <a:ea typeface="ＭＳ Ｐゴシック" pitchFamily="34" charset="-128"/>
              </a:rPr>
              <a:t>Working Group 2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Table 2">
            <a:extLst>
              <a:ext uri="{FF2B5EF4-FFF2-40B4-BE49-F238E27FC236}">
                <a16:creationId xmlns:a16="http://schemas.microsoft.com/office/drawing/2014/main" id="{41014372-B725-4507-B6D9-F52C6DA3B30F}"/>
              </a:ext>
            </a:extLst>
          </p:cNvPr>
          <p:cNvGraphicFramePr>
            <a:graphicFrameLocks noGrp="1"/>
          </p:cNvGraphicFramePr>
          <p:nvPr>
            <p:extLst>
              <p:ext uri="{D42A27DB-BD31-4B8C-83A1-F6EECF244321}">
                <p14:modId xmlns:p14="http://schemas.microsoft.com/office/powerpoint/2010/main" val="2720508071"/>
              </p:ext>
            </p:extLst>
          </p:nvPr>
        </p:nvGraphicFramePr>
        <p:xfrm>
          <a:off x="1875621" y="1375273"/>
          <a:ext cx="5392758" cy="4211140"/>
        </p:xfrm>
        <a:graphic>
          <a:graphicData uri="http://schemas.openxmlformats.org/drawingml/2006/table">
            <a:tbl>
              <a:tblPr firstRow="1" firstCol="1" bandRow="1"/>
              <a:tblGrid>
                <a:gridCol w="2627260">
                  <a:extLst>
                    <a:ext uri="{9D8B030D-6E8A-4147-A177-3AD203B41FA5}">
                      <a16:colId xmlns:a16="http://schemas.microsoft.com/office/drawing/2014/main" val="3392737317"/>
                    </a:ext>
                  </a:extLst>
                </a:gridCol>
                <a:gridCol w="2765498">
                  <a:extLst>
                    <a:ext uri="{9D8B030D-6E8A-4147-A177-3AD203B41FA5}">
                      <a16:colId xmlns:a16="http://schemas.microsoft.com/office/drawing/2014/main" val="2598934251"/>
                    </a:ext>
                  </a:extLst>
                </a:gridCol>
              </a:tblGrid>
              <a:tr h="210557">
                <a:tc>
                  <a:txBody>
                    <a:bodyPr/>
                    <a:lstStyle/>
                    <a:p>
                      <a:pPr marL="0" marR="0">
                        <a:lnSpc>
                          <a:spcPct val="107000"/>
                        </a:lnSpc>
                        <a:spcBef>
                          <a:spcPts val="0"/>
                        </a:spcBef>
                        <a:spcAft>
                          <a:spcPts val="0"/>
                        </a:spcAft>
                      </a:pPr>
                      <a:r>
                        <a:rPr lang="en-US" sz="12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Name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marR="0">
                        <a:lnSpc>
                          <a:spcPct val="107000"/>
                        </a:lnSpc>
                        <a:spcBef>
                          <a:spcPts val="0"/>
                        </a:spcBef>
                        <a:spcAft>
                          <a:spcPts val="0"/>
                        </a:spcAft>
                      </a:pPr>
                      <a:r>
                        <a:rPr lang="en-US" sz="12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Company</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294466071"/>
                  </a:ext>
                </a:extLst>
              </a:tr>
              <a:tr h="210557">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Lee Thibaudeau * (Chair)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Nsight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1757289"/>
                  </a:ext>
                </a:extLst>
              </a:tr>
              <a:tr h="210557">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Brandon Abley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NENA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4813986"/>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Nicholas E. Arconati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AT&amp;T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940886"/>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Jason Boswell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Ericsson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209286"/>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Paul Diamond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CenturyLink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180713"/>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Charlotte Field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Charter Communications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590939"/>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Mohammad Khaled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Nokia Bell Labs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8743722"/>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Farrokh Khatibi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Qualcomm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1330700"/>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John Marinho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CTIA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2083082"/>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Susan M. Miller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ATIS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1311794"/>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Drew Morin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T-Mobile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3116718"/>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Travis Russell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Oracle Communications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2843615"/>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Greg Schumacher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Sprint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694243"/>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Sandeep Shrivastava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Orchestra Technology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497743"/>
                  </a:ext>
                </a:extLst>
              </a:tr>
              <a:tr h="210557">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Brian Trosper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Verizon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9662883"/>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David Villyard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CISA DHS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2762490"/>
                  </a:ext>
                </a:extLst>
              </a:tr>
              <a:tr h="210557">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Fei Yang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Comtech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9576720"/>
                  </a:ext>
                </a:extLst>
              </a:tr>
              <a:tr h="210557">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Mike Geller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Cisco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6799190"/>
                  </a:ext>
                </a:extLst>
              </a:tr>
              <a:tr h="210557">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Kurian Jacob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FCC Liaison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4112147"/>
                  </a:ext>
                </a:extLst>
              </a:tr>
            </a:tbl>
          </a:graphicData>
        </a:graphic>
      </p:graphicFrame>
      <p:sp>
        <p:nvSpPr>
          <p:cNvPr id="4" name="TextBox 3">
            <a:extLst>
              <a:ext uri="{FF2B5EF4-FFF2-40B4-BE49-F238E27FC236}">
                <a16:creationId xmlns:a16="http://schemas.microsoft.com/office/drawing/2014/main" id="{B3122D5F-456B-4CC3-B304-0C51E44AF292}"/>
              </a:ext>
            </a:extLst>
          </p:cNvPr>
          <p:cNvSpPr txBox="1"/>
          <p:nvPr/>
        </p:nvSpPr>
        <p:spPr>
          <a:xfrm>
            <a:off x="3372740" y="5825529"/>
            <a:ext cx="2489812" cy="307777"/>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 CSRIC VII Council Member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9</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457200" y="319609"/>
            <a:ext cx="8229600" cy="1143000"/>
          </a:xfrm>
        </p:spPr>
        <p:txBody>
          <a:bodyPr/>
          <a:lstStyle/>
          <a:p>
            <a:pPr eaLnBrk="1" hangingPunct="1"/>
            <a:r>
              <a:rPr lang="en-US" b="1" dirty="0">
                <a:ea typeface="ＭＳ Ｐゴシック" pitchFamily="34" charset="-128"/>
              </a:rPr>
              <a:t>Working Group 2 Members</a:t>
            </a:r>
            <a:br>
              <a:rPr lang="en-US" b="1" dirty="0">
                <a:ea typeface="ＭＳ Ｐゴシック" pitchFamily="34" charset="-128"/>
              </a:rPr>
            </a:br>
            <a:r>
              <a:rPr lang="en-US" sz="2400" b="1" dirty="0">
                <a:ea typeface="ＭＳ Ｐゴシック" pitchFamily="34" charset="-128"/>
              </a:rPr>
              <a:t>(Alternates)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a:extLst>
              <a:ext uri="{FF2B5EF4-FFF2-40B4-BE49-F238E27FC236}">
                <a16:creationId xmlns:a16="http://schemas.microsoft.com/office/drawing/2014/main" id="{4A5404FA-038E-44F7-A10B-3709EBCBEF32}"/>
              </a:ext>
            </a:extLst>
          </p:cNvPr>
          <p:cNvGraphicFramePr>
            <a:graphicFrameLocks noGrp="1"/>
          </p:cNvGraphicFramePr>
          <p:nvPr>
            <p:extLst/>
          </p:nvPr>
        </p:nvGraphicFramePr>
        <p:xfrm>
          <a:off x="1927514" y="1690453"/>
          <a:ext cx="5288972" cy="1143000"/>
        </p:xfrm>
        <a:graphic>
          <a:graphicData uri="http://schemas.openxmlformats.org/drawingml/2006/table">
            <a:tbl>
              <a:tblPr firstRow="1" firstCol="1" bandRow="1"/>
              <a:tblGrid>
                <a:gridCol w="2628900">
                  <a:extLst>
                    <a:ext uri="{9D8B030D-6E8A-4147-A177-3AD203B41FA5}">
                      <a16:colId xmlns:a16="http://schemas.microsoft.com/office/drawing/2014/main" val="1433515218"/>
                    </a:ext>
                  </a:extLst>
                </a:gridCol>
                <a:gridCol w="2660072">
                  <a:extLst>
                    <a:ext uri="{9D8B030D-6E8A-4147-A177-3AD203B41FA5}">
                      <a16:colId xmlns:a16="http://schemas.microsoft.com/office/drawing/2014/main" val="3837901290"/>
                    </a:ext>
                  </a:extLst>
                </a:gridCol>
              </a:tblGrid>
              <a:tr h="190500">
                <a:tc>
                  <a:txBody>
                    <a:bodyPr/>
                    <a:lstStyle/>
                    <a:p>
                      <a:pPr marL="0" marR="0">
                        <a:lnSpc>
                          <a:spcPct val="107000"/>
                        </a:lnSpc>
                        <a:spcBef>
                          <a:spcPts val="0"/>
                        </a:spcBef>
                        <a:spcAft>
                          <a:spcPts val="0"/>
                        </a:spcAft>
                      </a:pPr>
                      <a:r>
                        <a:rPr lang="en-US" sz="1200" b="1">
                          <a:solidFill>
                            <a:srgbClr val="FFFFFF"/>
                          </a:solidFill>
                          <a:effectLst/>
                          <a:latin typeface="Calibri" panose="020F0502020204030204" pitchFamily="34" charset="0"/>
                          <a:ea typeface="Calibri" panose="020F0502020204030204" pitchFamily="34" charset="0"/>
                          <a:cs typeface="Calibri" panose="020F0502020204030204" pitchFamily="34" charset="0"/>
                        </a:rPr>
                        <a:t>Name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marR="0">
                        <a:lnSpc>
                          <a:spcPct val="107000"/>
                        </a:lnSpc>
                        <a:spcBef>
                          <a:spcPts val="0"/>
                        </a:spcBef>
                        <a:spcAft>
                          <a:spcPts val="0"/>
                        </a:spcAft>
                      </a:pPr>
                      <a:r>
                        <a:rPr lang="en-US" sz="1200" b="1">
                          <a:solidFill>
                            <a:srgbClr val="FFFFFF"/>
                          </a:solidFill>
                          <a:effectLst/>
                          <a:latin typeface="Calibri" panose="020F0502020204030204" pitchFamily="34" charset="0"/>
                          <a:ea typeface="Calibri" panose="020F0502020204030204" pitchFamily="34" charset="0"/>
                          <a:cs typeface="Calibri" panose="020F0502020204030204" pitchFamily="34" charset="0"/>
                        </a:rPr>
                        <a:t>Company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40418341"/>
                  </a:ext>
                </a:extLst>
              </a:tr>
              <a:tr h="190500">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Jeff Matisohn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Charter Communications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1885580"/>
                  </a:ext>
                </a:extLst>
              </a:tr>
              <a:tr h="190500">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Yousef Targali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Verizon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7097319"/>
                  </a:ext>
                </a:extLst>
              </a:tr>
              <a:tr h="190500">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Jeff Wirtzfeld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CenturyLink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49590"/>
                  </a:ext>
                </a:extLst>
              </a:tr>
              <a:tr h="190500">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Steve Barclay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ATIS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6240170"/>
                  </a:ext>
                </a:extLst>
              </a:tr>
              <a:tr h="190500">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Calibri" panose="020F0502020204030204" pitchFamily="34" charset="0"/>
                        </a:rPr>
                        <a:t>Kathy Whitbeck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Calibri" panose="020F0502020204030204" pitchFamily="34" charset="0"/>
                        </a:rPr>
                        <a:t>Nsight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3910536"/>
                  </a:ext>
                </a:extLst>
              </a:tr>
            </a:tbl>
          </a:graphicData>
        </a:graphic>
      </p:graphicFrame>
    </p:spTree>
    <p:extLst>
      <p:ext uri="{BB962C8B-B14F-4D97-AF65-F5344CB8AC3E}">
        <p14:creationId xmlns:p14="http://schemas.microsoft.com/office/powerpoint/2010/main" val="2026337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631</Words>
  <Application>Microsoft Office PowerPoint</Application>
  <PresentationFormat>On-screen Show (4:3)</PresentationFormat>
  <Paragraphs>139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Office Theme</vt:lpstr>
      <vt:lpstr>Working Group 2:  Managing Security Risk in the Transition to 5G Council Update </vt:lpstr>
      <vt:lpstr>Working Group 2: Background</vt:lpstr>
      <vt:lpstr>Working Group 2:  Objectives</vt:lpstr>
      <vt:lpstr>Working Group 2: Objectives (Cont)</vt:lpstr>
      <vt:lpstr>PowerPoint Presentation</vt:lpstr>
      <vt:lpstr>WG2 Deliverables:  Managing Security Risk in the Transition to 5G </vt:lpstr>
      <vt:lpstr>Working Group 2 Focus</vt:lpstr>
      <vt:lpstr>Working Group 2 Members</vt:lpstr>
      <vt:lpstr>Working Group 2 Members (Alternates)</vt:lpstr>
      <vt:lpstr>PowerPoint Presentation</vt:lpstr>
      <vt:lpstr>Next Steps</vt:lpstr>
      <vt:lpstr>Working Group 2:  Managing Security Risk in the Transition to 5G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2019-12-05T15:44:25Z</dcterms:modified>
</cp:coreProperties>
</file>