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1"/>
  </p:notesMasterIdLst>
  <p:sldIdLst>
    <p:sldId id="264" r:id="rId2"/>
    <p:sldId id="258" r:id="rId3"/>
    <p:sldId id="283" r:id="rId4"/>
    <p:sldId id="284" r:id="rId5"/>
    <p:sldId id="287" r:id="rId6"/>
    <p:sldId id="274" r:id="rId7"/>
    <p:sldId id="288" r:id="rId8"/>
    <p:sldId id="278" r:id="rId9"/>
    <p:sldId id="286" r:id="rId10"/>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97" autoAdjust="0"/>
    <p:restoredTop sz="94635" autoAdjust="0"/>
  </p:normalViewPr>
  <p:slideViewPr>
    <p:cSldViewPr snapToGrid="0" snapToObjects="1">
      <p:cViewPr varScale="1">
        <p:scale>
          <a:sx n="108" d="100"/>
          <a:sy n="108" d="100"/>
        </p:scale>
        <p:origin x="1302" y="96"/>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9/19/2019</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3</a:t>
            </a:fld>
            <a:endParaRPr lang="en-US" dirty="0"/>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4</a:t>
            </a:fld>
            <a:endParaRPr lang="en-US" dirty="0"/>
          </a:p>
        </p:txBody>
      </p:sp>
    </p:spTree>
    <p:extLst>
      <p:ext uri="{BB962C8B-B14F-4D97-AF65-F5344CB8AC3E}">
        <p14:creationId xmlns:p14="http://schemas.microsoft.com/office/powerpoint/2010/main" val="853612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5</a:t>
            </a:fld>
            <a:endParaRPr lang="en-US" dirty="0"/>
          </a:p>
        </p:txBody>
      </p:sp>
    </p:spTree>
    <p:extLst>
      <p:ext uri="{BB962C8B-B14F-4D97-AF65-F5344CB8AC3E}">
        <p14:creationId xmlns:p14="http://schemas.microsoft.com/office/powerpoint/2010/main" val="3135536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6</a:t>
            </a:fld>
            <a:endParaRPr lang="en-US" dirty="0"/>
          </a:p>
        </p:txBody>
      </p:sp>
    </p:spTree>
    <p:extLst>
      <p:ext uri="{BB962C8B-B14F-4D97-AF65-F5344CB8AC3E}">
        <p14:creationId xmlns:p14="http://schemas.microsoft.com/office/powerpoint/2010/main" val="4079495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7</a:t>
            </a:fld>
            <a:endParaRPr lang="en-US" dirty="0"/>
          </a:p>
        </p:txBody>
      </p:sp>
    </p:spTree>
    <p:extLst>
      <p:ext uri="{BB962C8B-B14F-4D97-AF65-F5344CB8AC3E}">
        <p14:creationId xmlns:p14="http://schemas.microsoft.com/office/powerpoint/2010/main" val="1473018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811CE0-6195-475D-975F-86945F1FDB4A}" type="slidenum">
              <a:rPr lang="en-US" smtClean="0"/>
              <a:pPr eaLnBrk="1" hangingPunct="1"/>
              <a:t>8</a:t>
            </a:fld>
            <a:endParaRPr lang="en-US" dirty="0"/>
          </a:p>
        </p:txBody>
      </p:sp>
    </p:spTree>
    <p:extLst>
      <p:ext uri="{BB962C8B-B14F-4D97-AF65-F5344CB8AC3E}">
        <p14:creationId xmlns:p14="http://schemas.microsoft.com/office/powerpoint/2010/main" val="1739761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9</a:t>
            </a:fld>
            <a:endParaRPr lang="en-US" dirty="0"/>
          </a:p>
        </p:txBody>
      </p:sp>
    </p:spTree>
    <p:extLst>
      <p:ext uri="{BB962C8B-B14F-4D97-AF65-F5344CB8AC3E}">
        <p14:creationId xmlns:p14="http://schemas.microsoft.com/office/powerpoint/2010/main" val="1570267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9/19/2019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9/19/2019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9/19/2019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9/19/2019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95275" y="3228108"/>
            <a:ext cx="8364465" cy="1115003"/>
          </a:xfrm>
        </p:spPr>
        <p:txBody>
          <a:bodyPr/>
          <a:lstStyle/>
          <a:p>
            <a:pPr eaLnBrk="1" hangingPunct="1"/>
            <a:r>
              <a:rPr lang="en-US" sz="4000" b="1" dirty="0">
                <a:ea typeface="ＭＳ Ｐゴシック" pitchFamily="34" charset="-128"/>
              </a:rPr>
              <a:t>Working Group 1</a:t>
            </a:r>
            <a:br>
              <a:rPr lang="en-US" sz="4000" b="1" dirty="0">
                <a:ea typeface="ＭＳ Ｐゴシック" pitchFamily="34" charset="-128"/>
              </a:rPr>
            </a:br>
            <a:r>
              <a:rPr lang="en-US" sz="2800" b="1" dirty="0"/>
              <a:t>Alert Originator Standard Operating Procedures</a:t>
            </a:r>
            <a:r>
              <a:rPr lang="en-US" sz="2800" dirty="0"/>
              <a:t> </a:t>
            </a:r>
            <a:br>
              <a:rPr lang="en-US" sz="2800" dirty="0"/>
            </a:br>
            <a:r>
              <a:rPr lang="en-US" sz="2800" b="1" dirty="0">
                <a:ea typeface="ＭＳ Ｐゴシック" pitchFamily="34" charset="-128"/>
              </a:rPr>
              <a:t>Initial Work Plan</a:t>
            </a: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808070" y="4606925"/>
            <a:ext cx="79248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September 17, 2019</a:t>
            </a:r>
          </a:p>
          <a:p>
            <a:pPr eaLnBrk="1" hangingPunct="1"/>
            <a:endParaRPr lang="en-US" dirty="0">
              <a:latin typeface="Calibri" pitchFamily="34" charset="0"/>
            </a:endParaRPr>
          </a:p>
          <a:p>
            <a:pPr eaLnBrk="1" hangingPunct="1"/>
            <a:endParaRPr lang="en-US" dirty="0">
              <a:latin typeface="Calibri" pitchFamily="34" charset="0"/>
            </a:endParaRPr>
          </a:p>
          <a:p>
            <a:pPr eaLnBrk="1" hangingPunct="1"/>
            <a:r>
              <a:rPr lang="en-US" dirty="0"/>
              <a:t>Craig Fugate, Chair WG1, </a:t>
            </a:r>
            <a:r>
              <a:rPr lang="en-US" i="1" dirty="0"/>
              <a:t>America’s Public Television Stations </a:t>
            </a:r>
            <a:r>
              <a:rPr lang="en-US" dirty="0"/>
              <a:t>[APTS]</a:t>
            </a:r>
          </a:p>
          <a:p>
            <a:pPr eaLnBrk="1" hangingPunct="1"/>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1: </a:t>
            </a:r>
            <a:r>
              <a:rPr lang="en-US" b="1" dirty="0">
                <a:ea typeface="ＭＳ Ｐゴシック" pitchFamily="34" charset="-128"/>
              </a:rPr>
              <a:t>Background</a:t>
            </a:r>
          </a:p>
        </p:txBody>
      </p:sp>
      <p:sp>
        <p:nvSpPr>
          <p:cNvPr id="3076" name="Content Placeholder 2"/>
          <p:cNvSpPr>
            <a:spLocks noGrp="1"/>
          </p:cNvSpPr>
          <p:nvPr>
            <p:ph idx="1"/>
          </p:nvPr>
        </p:nvSpPr>
        <p:spPr>
          <a:xfrm>
            <a:off x="592111" y="1283494"/>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800" dirty="0"/>
              <a:t>Standard Operations Procedures (SOPs) for communications between stakeholders are essential tools for both communications service providers and alert originators.  Complete and well-developed SOPs that incorporate all stakeholders in the alert dissemination process enable faster and more effective responses during emergencies when every second may count. </a:t>
            </a:r>
            <a:endParaRPr lang="en-US" sz="28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379" y="563562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3</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1: </a:t>
            </a:r>
            <a:r>
              <a:rPr lang="en-US" b="1" dirty="0">
                <a:ea typeface="ＭＳ Ｐゴシック" pitchFamily="34" charset="-128"/>
              </a:rPr>
              <a:t> Objectives</a:t>
            </a:r>
          </a:p>
        </p:txBody>
      </p:sp>
      <p:sp>
        <p:nvSpPr>
          <p:cNvPr id="3076" name="Content Placeholder 2"/>
          <p:cNvSpPr>
            <a:spLocks noGrp="1"/>
          </p:cNvSpPr>
          <p:nvPr>
            <p:ph idx="1"/>
          </p:nvPr>
        </p:nvSpPr>
        <p:spPr>
          <a:xfrm>
            <a:off x="562131" y="1781175"/>
            <a:ext cx="8229600" cy="4899025"/>
          </a:xfrm>
        </p:spPr>
        <p:txBody>
          <a:bodyPr/>
          <a:lstStyle/>
          <a:p>
            <a:pPr marL="0" indent="0" eaLnBrk="1" hangingPunct="1">
              <a:spcBef>
                <a:spcPts val="600"/>
              </a:spcBef>
              <a:buNone/>
            </a:pPr>
            <a:r>
              <a:rPr lang="en-US" dirty="0"/>
              <a:t>The FCC directs CSRIC VII to recommend model emergency alerting communications SOPs that emphasize engagement with all entities that contribute to the dissemination of fast and reliable emergency information to the public.  The model SOPs should include recommendations on: best practices for </a:t>
            </a:r>
            <a:endParaRPr lang="en-US" sz="24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878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4</a:t>
            </a:fld>
            <a:endParaRPr lang="en-US" dirty="0">
              <a:solidFill>
                <a:srgbClr val="898989"/>
              </a:solidFill>
              <a:latin typeface="Calibri" pitchFamily="34" charset="0"/>
            </a:endParaRPr>
          </a:p>
        </p:txBody>
      </p:sp>
      <p:sp>
        <p:nvSpPr>
          <p:cNvPr id="3075" name="Title 1"/>
          <p:cNvSpPr>
            <a:spLocks noGrp="1"/>
          </p:cNvSpPr>
          <p:nvPr>
            <p:ph type="title"/>
          </p:nvPr>
        </p:nvSpPr>
        <p:spPr>
          <a:xfrm>
            <a:off x="457200" y="274638"/>
            <a:ext cx="8508380" cy="1143000"/>
          </a:xfrm>
        </p:spPr>
        <p:txBody>
          <a:bodyPr/>
          <a:lstStyle/>
          <a:p>
            <a:pPr eaLnBrk="1" hangingPunct="1"/>
            <a:r>
              <a:rPr lang="en-US" b="1" dirty="0">
                <a:ea typeface="ＭＳ Ｐゴシック" pitchFamily="34" charset="-128"/>
              </a:rPr>
              <a:t>Working </a:t>
            </a:r>
            <a:r>
              <a:rPr lang="en-US" b="1" dirty="0"/>
              <a:t>Group 1: </a:t>
            </a:r>
            <a:r>
              <a:rPr lang="en-US" b="1" dirty="0">
                <a:ea typeface="ＭＳ Ｐゴシック" pitchFamily="34" charset="-128"/>
              </a:rPr>
              <a:t>Objectives (</a:t>
            </a:r>
            <a:r>
              <a:rPr lang="en-US" sz="2800" b="1" dirty="0" err="1">
                <a:ea typeface="ＭＳ Ｐゴシック" pitchFamily="34" charset="-128"/>
              </a:rPr>
              <a:t>Cont</a:t>
            </a:r>
            <a:r>
              <a:rPr lang="en-US" b="1" dirty="0">
                <a:ea typeface="ＭＳ Ｐゴシック" pitchFamily="34" charset="-128"/>
              </a:rPr>
              <a:t>)</a:t>
            </a:r>
          </a:p>
        </p:txBody>
      </p:sp>
      <p:sp>
        <p:nvSpPr>
          <p:cNvPr id="3076" name="Content Placeholder 2"/>
          <p:cNvSpPr>
            <a:spLocks noGrp="1"/>
          </p:cNvSpPr>
          <p:nvPr>
            <p:ph idx="1"/>
          </p:nvPr>
        </p:nvSpPr>
        <p:spPr>
          <a:xfrm>
            <a:off x="577121" y="1052513"/>
            <a:ext cx="8229600" cy="4899025"/>
          </a:xfrm>
        </p:spPr>
        <p:txBody>
          <a:bodyPr/>
          <a:lstStyle/>
          <a:p>
            <a:pPr marL="0" indent="0" eaLnBrk="1" hangingPunct="1">
              <a:spcBef>
                <a:spcPts val="600"/>
              </a:spcBef>
              <a:buNone/>
            </a:pPr>
            <a:endParaRPr lang="en-US" sz="2400" dirty="0"/>
          </a:p>
          <a:p>
            <a:pPr marL="0" indent="0">
              <a:buNone/>
            </a:pPr>
            <a:r>
              <a:rPr lang="en-US" sz="3000" dirty="0"/>
              <a:t>(1) establishing and maintaining communications between industry stakeholders (e.g., broadcasters, cable providers, wireless providers)and alert originators</a:t>
            </a:r>
          </a:p>
          <a:p>
            <a:pPr marL="0" indent="0">
              <a:buNone/>
            </a:pPr>
            <a:r>
              <a:rPr lang="en-US" sz="3000" dirty="0"/>
              <a:t>(2) developing and maintaining relationships between communications providers and alert originators that can readily leveraged during emergencies</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5633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5</a:t>
            </a:fld>
            <a:endParaRPr lang="en-US" dirty="0">
              <a:solidFill>
                <a:srgbClr val="898989"/>
              </a:solidFill>
              <a:latin typeface="Calibri" pitchFamily="34" charset="0"/>
            </a:endParaRPr>
          </a:p>
        </p:txBody>
      </p:sp>
      <p:sp>
        <p:nvSpPr>
          <p:cNvPr id="3075" name="Title 1"/>
          <p:cNvSpPr>
            <a:spLocks noGrp="1"/>
          </p:cNvSpPr>
          <p:nvPr>
            <p:ph type="title"/>
          </p:nvPr>
        </p:nvSpPr>
        <p:spPr>
          <a:xfrm>
            <a:off x="457200" y="274638"/>
            <a:ext cx="8508380" cy="1143000"/>
          </a:xfrm>
        </p:spPr>
        <p:txBody>
          <a:bodyPr/>
          <a:lstStyle/>
          <a:p>
            <a:pPr eaLnBrk="1" hangingPunct="1"/>
            <a:r>
              <a:rPr lang="en-US" b="1" dirty="0">
                <a:ea typeface="ＭＳ Ｐゴシック" pitchFamily="34" charset="-128"/>
              </a:rPr>
              <a:t>Working </a:t>
            </a:r>
            <a:r>
              <a:rPr lang="en-US" b="1" dirty="0"/>
              <a:t>Group 1: </a:t>
            </a:r>
            <a:r>
              <a:rPr lang="en-US" b="1" dirty="0">
                <a:ea typeface="ＭＳ Ｐゴシック" pitchFamily="34" charset="-128"/>
              </a:rPr>
              <a:t>Objectives (</a:t>
            </a:r>
            <a:r>
              <a:rPr lang="en-US" sz="2800" b="1" dirty="0" err="1">
                <a:ea typeface="ＭＳ Ｐゴシック" pitchFamily="34" charset="-128"/>
              </a:rPr>
              <a:t>Cont</a:t>
            </a:r>
            <a:r>
              <a:rPr lang="en-US" b="1" dirty="0">
                <a:ea typeface="ＭＳ Ｐゴシック" pitchFamily="34" charset="-128"/>
              </a:rPr>
              <a:t>)</a:t>
            </a:r>
          </a:p>
        </p:txBody>
      </p:sp>
      <p:sp>
        <p:nvSpPr>
          <p:cNvPr id="3076" name="Content Placeholder 2"/>
          <p:cNvSpPr>
            <a:spLocks noGrp="1"/>
          </p:cNvSpPr>
          <p:nvPr>
            <p:ph idx="1"/>
          </p:nvPr>
        </p:nvSpPr>
        <p:spPr>
          <a:xfrm>
            <a:off x="577121" y="1052513"/>
            <a:ext cx="8229600" cy="4899025"/>
          </a:xfrm>
        </p:spPr>
        <p:txBody>
          <a:bodyPr/>
          <a:lstStyle/>
          <a:p>
            <a:pPr marL="0" indent="0" eaLnBrk="1" hangingPunct="1">
              <a:spcBef>
                <a:spcPts val="600"/>
              </a:spcBef>
              <a:buNone/>
            </a:pPr>
            <a:endParaRPr lang="en-US" sz="2400" dirty="0"/>
          </a:p>
          <a:p>
            <a:pPr marL="0" indent="0">
              <a:buNone/>
            </a:pPr>
            <a:r>
              <a:rPr lang="en-US" sz="3000" dirty="0"/>
              <a:t>(3) measures to establish redundant and effective lines of communication with key stakeholders during emergencies, including Government Emergency Telecommunications Service (GETS) and the Wireless Priority Service (WPS)</a:t>
            </a:r>
          </a:p>
          <a:p>
            <a:pPr marL="0" indent="0">
              <a:buNone/>
            </a:pPr>
            <a:r>
              <a:rPr lang="en-US" sz="3000" dirty="0"/>
              <a:t>(4) the important elements that should be included in alert messages that that retract or correct false alerts.  </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5002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6</a:t>
            </a:fld>
            <a:endParaRPr lang="en-US" dirty="0">
              <a:solidFill>
                <a:srgbClr val="898989"/>
              </a:solidFill>
              <a:latin typeface="Calibri" pitchFamily="34" charset="0"/>
            </a:endParaRPr>
          </a:p>
        </p:txBody>
      </p:sp>
      <p:sp>
        <p:nvSpPr>
          <p:cNvPr id="7172"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1 Members</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a16="http://schemas.microsoft.com/office/drawing/2014/main" id="{8F067157-8D23-40BD-9ECD-24B78FBEF2A8}"/>
              </a:ext>
            </a:extLst>
          </p:cNvPr>
          <p:cNvSpPr txBox="1"/>
          <p:nvPr/>
        </p:nvSpPr>
        <p:spPr>
          <a:xfrm>
            <a:off x="453193" y="2404898"/>
            <a:ext cx="5326169" cy="3477875"/>
          </a:xfrm>
          <a:prstGeom prst="rect">
            <a:avLst/>
          </a:prstGeom>
          <a:noFill/>
        </p:spPr>
        <p:txBody>
          <a:bodyPr wrap="square" rtlCol="0">
            <a:spAutoFit/>
          </a:bodyPr>
          <a:lstStyle/>
          <a:p>
            <a:r>
              <a:rPr lang="en-US" sz="1000" dirty="0" err="1"/>
              <a:t>Brentt</a:t>
            </a:r>
            <a:r>
              <a:rPr lang="en-US" sz="1000" dirty="0"/>
              <a:t> L. Blaser			Napa County, CA</a:t>
            </a:r>
          </a:p>
          <a:p>
            <a:r>
              <a:rPr lang="en-US" sz="1000" dirty="0"/>
              <a:t>Terri Brooks			T-Mobile</a:t>
            </a:r>
          </a:p>
          <a:p>
            <a:r>
              <a:rPr lang="en-US" sz="1000" dirty="0" err="1"/>
              <a:t>Sulayman</a:t>
            </a:r>
            <a:r>
              <a:rPr lang="en-US" sz="1000" dirty="0"/>
              <a:t> Brown		OEM, Fairfax County, VA</a:t>
            </a:r>
          </a:p>
          <a:p>
            <a:r>
              <a:rPr lang="en-US" sz="1000" dirty="0"/>
              <a:t>Wade Buckner*	 		International Association of Fire Chiefs</a:t>
            </a:r>
          </a:p>
          <a:p>
            <a:r>
              <a:rPr lang="en-US" sz="1000" dirty="0"/>
              <a:t>Dana M. Carey			County of Yolo, CA</a:t>
            </a:r>
          </a:p>
          <a:p>
            <a:r>
              <a:rPr lang="en-US" sz="1000" dirty="0"/>
              <a:t>Edward Czarnecki		Digital Alert Systems, Inc.</a:t>
            </a:r>
          </a:p>
          <a:p>
            <a:r>
              <a:rPr lang="en-US" sz="1000" dirty="0"/>
              <a:t>Brian K. Daly*	 		AT&amp;T Services  Inc.</a:t>
            </a:r>
          </a:p>
          <a:p>
            <a:r>
              <a:rPr lang="en-US" sz="1000" dirty="0" err="1"/>
              <a:t>Ashruf</a:t>
            </a:r>
            <a:r>
              <a:rPr lang="en-US" sz="1000" dirty="0"/>
              <a:t> El-</a:t>
            </a:r>
            <a:r>
              <a:rPr lang="en-US" sz="1000" dirty="0" err="1"/>
              <a:t>Dinary</a:t>
            </a:r>
            <a:r>
              <a:rPr lang="en-US" sz="1000" dirty="0"/>
              <a:t>		</a:t>
            </a:r>
            <a:r>
              <a:rPr lang="en-US" sz="1000" dirty="0" err="1"/>
              <a:t>Xperi</a:t>
            </a:r>
            <a:r>
              <a:rPr lang="en-US" sz="1000" dirty="0"/>
              <a:t> Corporation</a:t>
            </a:r>
          </a:p>
          <a:p>
            <a:r>
              <a:rPr lang="en-US" sz="1000" dirty="0"/>
              <a:t>Matthew Gerst			CTIA</a:t>
            </a:r>
          </a:p>
          <a:p>
            <a:r>
              <a:rPr lang="en-US" sz="1000" dirty="0"/>
              <a:t>Robert Gessner*	 	ACA Connects</a:t>
            </a:r>
          </a:p>
          <a:p>
            <a:r>
              <a:rPr lang="en-US" sz="1000" dirty="0"/>
              <a:t>Dana Golub			PBS</a:t>
            </a:r>
          </a:p>
          <a:p>
            <a:r>
              <a:rPr lang="en-US" sz="1000" dirty="0"/>
              <a:t>Mark Hess*	 		Comcast</a:t>
            </a:r>
          </a:p>
          <a:p>
            <a:r>
              <a:rPr lang="en-US" sz="1000" dirty="0" err="1"/>
              <a:t>Antwane</a:t>
            </a:r>
            <a:r>
              <a:rPr lang="en-US" sz="1000" dirty="0"/>
              <a:t> Johnson*		FEMA</a:t>
            </a:r>
          </a:p>
          <a:p>
            <a:r>
              <a:rPr lang="en-US" sz="1000" dirty="0"/>
              <a:t>Chandra </a:t>
            </a:r>
            <a:r>
              <a:rPr lang="en-US" sz="1000" dirty="0" err="1"/>
              <a:t>Kotaru</a:t>
            </a:r>
            <a:r>
              <a:rPr lang="en-US" sz="1000" dirty="0"/>
              <a:t>*	 	AWARN Alliance</a:t>
            </a:r>
          </a:p>
          <a:p>
            <a:r>
              <a:rPr lang="en-US" sz="1000" dirty="0"/>
              <a:t>Jeff Littlejohn*			</a:t>
            </a:r>
            <a:r>
              <a:rPr lang="en-US" sz="1000"/>
              <a:t>iHeartMedia Inc</a:t>
            </a:r>
            <a:endParaRPr lang="en-US" sz="1000" dirty="0"/>
          </a:p>
          <a:p>
            <a:r>
              <a:rPr lang="en-US" sz="1000" dirty="0"/>
              <a:t>Michelle </a:t>
            </a:r>
            <a:r>
              <a:rPr lang="en-US" sz="1000" dirty="0" err="1"/>
              <a:t>Mainelli-McInerney</a:t>
            </a:r>
            <a:r>
              <a:rPr lang="en-US" sz="1000" dirty="0"/>
              <a:t>*	National Weather Service</a:t>
            </a:r>
          </a:p>
          <a:p>
            <a:r>
              <a:rPr lang="en-US" sz="1000" dirty="0"/>
              <a:t>Alex </a:t>
            </a:r>
            <a:r>
              <a:rPr lang="en-US" sz="1000" dirty="0" err="1"/>
              <a:t>McHaddad</a:t>
            </a:r>
            <a:r>
              <a:rPr lang="en-US" sz="1000" dirty="0"/>
              <a:t>			Blue Mountain Translator District (OR)</a:t>
            </a:r>
          </a:p>
          <a:p>
            <a:r>
              <a:rPr lang="en-US" sz="1000" dirty="0"/>
              <a:t>Joe Meyer*			Sprint</a:t>
            </a:r>
          </a:p>
          <a:p>
            <a:r>
              <a:rPr lang="en-US" sz="1000" dirty="0"/>
              <a:t>Michael Nix			Georgia Emergency Communications Authority</a:t>
            </a:r>
          </a:p>
          <a:p>
            <a:r>
              <a:rPr lang="en-US" sz="1000" dirty="0"/>
              <a:t>Donna Platt			North Carolina Department of Health and Human Services</a:t>
            </a:r>
          </a:p>
          <a:p>
            <a:endParaRPr lang="en-US" sz="1000" dirty="0"/>
          </a:p>
          <a:p>
            <a:endParaRPr lang="en-US" sz="1000" dirty="0"/>
          </a:p>
        </p:txBody>
      </p:sp>
      <p:sp>
        <p:nvSpPr>
          <p:cNvPr id="5" name="TextBox 4">
            <a:extLst>
              <a:ext uri="{FF2B5EF4-FFF2-40B4-BE49-F238E27FC236}">
                <a16:creationId xmlns:a16="http://schemas.microsoft.com/office/drawing/2014/main" id="{A63168CF-44EE-4607-9884-DAD9FC8143C1}"/>
              </a:ext>
            </a:extLst>
          </p:cNvPr>
          <p:cNvSpPr txBox="1"/>
          <p:nvPr/>
        </p:nvSpPr>
        <p:spPr>
          <a:xfrm>
            <a:off x="4724400" y="2429630"/>
            <a:ext cx="4271206" cy="1477328"/>
          </a:xfrm>
          <a:prstGeom prst="rect">
            <a:avLst/>
          </a:prstGeom>
          <a:noFill/>
        </p:spPr>
        <p:txBody>
          <a:bodyPr wrap="square" rtlCol="0">
            <a:spAutoFit/>
          </a:bodyPr>
          <a:lstStyle/>
          <a:p>
            <a:r>
              <a:rPr lang="en-US" sz="1000" dirty="0"/>
              <a:t>Pat Roberts*	 		Florida Association of Broadcasters</a:t>
            </a:r>
          </a:p>
          <a:p>
            <a:r>
              <a:rPr lang="en-US" sz="1000" dirty="0"/>
              <a:t>Tim Romero			Sonoma County, CA</a:t>
            </a:r>
          </a:p>
          <a:p>
            <a:r>
              <a:rPr lang="en-US" sz="1000" dirty="0"/>
              <a:t>Craig </a:t>
            </a:r>
            <a:r>
              <a:rPr lang="en-US" sz="1000" dirty="0" err="1"/>
              <a:t>Saari</a:t>
            </a:r>
            <a:r>
              <a:rPr lang="en-US" sz="1000" dirty="0"/>
              <a:t>			Charter</a:t>
            </a:r>
          </a:p>
          <a:p>
            <a:r>
              <a:rPr lang="en-US" sz="1000" dirty="0"/>
              <a:t>Francisco Sanchez Jr.*	 	OHSEM, Harris County, TX</a:t>
            </a:r>
          </a:p>
          <a:p>
            <a:r>
              <a:rPr lang="en-US" sz="1000" dirty="0"/>
              <a:t>Mark Schutte			Cox</a:t>
            </a:r>
          </a:p>
          <a:p>
            <a:r>
              <a:rPr lang="en-US" sz="1000" dirty="0"/>
              <a:t>Leslie Stitch			State of Minnesota</a:t>
            </a:r>
          </a:p>
          <a:p>
            <a:r>
              <a:rPr lang="en-US" sz="1000" dirty="0"/>
              <a:t>John Williamson*	 	Nez Perce Tribal Police Department</a:t>
            </a:r>
          </a:p>
          <a:p>
            <a:r>
              <a:rPr lang="en-US" sz="1000" dirty="0"/>
              <a:t>Jeff </a:t>
            </a:r>
            <a:r>
              <a:rPr lang="en-US" sz="1000" dirty="0" err="1"/>
              <a:t>Wittek</a:t>
            </a:r>
            <a:r>
              <a:rPr lang="en-US" sz="1000" dirty="0"/>
              <a:t>	 		Motorola Solutions, Inc</a:t>
            </a:r>
          </a:p>
          <a:p>
            <a:endParaRPr lang="en-US" sz="1000" dirty="0"/>
          </a:p>
        </p:txBody>
      </p:sp>
      <p:sp>
        <p:nvSpPr>
          <p:cNvPr id="6" name="TextBox 5">
            <a:extLst>
              <a:ext uri="{FF2B5EF4-FFF2-40B4-BE49-F238E27FC236}">
                <a16:creationId xmlns:a16="http://schemas.microsoft.com/office/drawing/2014/main" id="{D24CE483-E518-4944-9A42-C96C1AD4F902}"/>
              </a:ext>
            </a:extLst>
          </p:cNvPr>
          <p:cNvSpPr txBox="1"/>
          <p:nvPr/>
        </p:nvSpPr>
        <p:spPr>
          <a:xfrm>
            <a:off x="453194" y="1547057"/>
            <a:ext cx="3284305" cy="861774"/>
          </a:xfrm>
          <a:prstGeom prst="rect">
            <a:avLst/>
          </a:prstGeom>
          <a:noFill/>
        </p:spPr>
        <p:txBody>
          <a:bodyPr wrap="square" rtlCol="0">
            <a:spAutoFit/>
          </a:bodyPr>
          <a:lstStyle/>
          <a:p>
            <a:r>
              <a:rPr lang="en-US" sz="1600" b="1" u="sng" dirty="0"/>
              <a:t>Chair</a:t>
            </a:r>
          </a:p>
          <a:p>
            <a:r>
              <a:rPr lang="en-US" sz="1400" dirty="0"/>
              <a:t>Craig  Fugate* 		APTS</a:t>
            </a:r>
          </a:p>
          <a:p>
            <a:endParaRPr lang="en-US" dirty="0"/>
          </a:p>
        </p:txBody>
      </p:sp>
      <p:sp>
        <p:nvSpPr>
          <p:cNvPr id="7" name="TextBox 6">
            <a:extLst>
              <a:ext uri="{FF2B5EF4-FFF2-40B4-BE49-F238E27FC236}">
                <a16:creationId xmlns:a16="http://schemas.microsoft.com/office/drawing/2014/main" id="{700D40FD-CDC2-4791-BCC6-0D794DD9A512}"/>
              </a:ext>
            </a:extLst>
          </p:cNvPr>
          <p:cNvSpPr txBox="1"/>
          <p:nvPr/>
        </p:nvSpPr>
        <p:spPr>
          <a:xfrm>
            <a:off x="453194" y="2083149"/>
            <a:ext cx="1953087" cy="338554"/>
          </a:xfrm>
          <a:prstGeom prst="rect">
            <a:avLst/>
          </a:prstGeom>
          <a:noFill/>
        </p:spPr>
        <p:txBody>
          <a:bodyPr wrap="square" rtlCol="0">
            <a:spAutoFit/>
          </a:bodyPr>
          <a:lstStyle/>
          <a:p>
            <a:r>
              <a:rPr lang="en-US" sz="1600" b="1" u="sng" dirty="0"/>
              <a:t>Members</a:t>
            </a:r>
          </a:p>
        </p:txBody>
      </p:sp>
      <p:sp>
        <p:nvSpPr>
          <p:cNvPr id="8" name="Rectangle 7">
            <a:extLst>
              <a:ext uri="{FF2B5EF4-FFF2-40B4-BE49-F238E27FC236}">
                <a16:creationId xmlns:a16="http://schemas.microsoft.com/office/drawing/2014/main" id="{6850E3A1-C05B-4437-AF21-20CC5880F20C}"/>
              </a:ext>
            </a:extLst>
          </p:cNvPr>
          <p:cNvSpPr/>
          <p:nvPr/>
        </p:nvSpPr>
        <p:spPr>
          <a:xfrm>
            <a:off x="6636057" y="5179601"/>
            <a:ext cx="1713391" cy="246221"/>
          </a:xfrm>
          <a:prstGeom prst="rect">
            <a:avLst/>
          </a:prstGeom>
        </p:spPr>
        <p:txBody>
          <a:bodyPr wrap="square">
            <a:spAutoFit/>
          </a:bodyPr>
          <a:lstStyle/>
          <a:p>
            <a:pPr marL="0" indent="0">
              <a:buNone/>
            </a:pPr>
            <a:r>
              <a:rPr lang="en-US" sz="1000" b="1" dirty="0"/>
              <a:t>*Also CSRIC Member</a:t>
            </a:r>
          </a:p>
        </p:txBody>
      </p:sp>
      <p:sp>
        <p:nvSpPr>
          <p:cNvPr id="9" name="Rectangle 8">
            <a:extLst>
              <a:ext uri="{FF2B5EF4-FFF2-40B4-BE49-F238E27FC236}">
                <a16:creationId xmlns:a16="http://schemas.microsoft.com/office/drawing/2014/main" id="{DAADC8DA-A7FD-41F8-8CD7-6F5BAD441E8B}"/>
              </a:ext>
            </a:extLst>
          </p:cNvPr>
          <p:cNvSpPr/>
          <p:nvPr/>
        </p:nvSpPr>
        <p:spPr>
          <a:xfrm>
            <a:off x="4724400" y="3816406"/>
            <a:ext cx="2437559" cy="276999"/>
          </a:xfrm>
          <a:prstGeom prst="rect">
            <a:avLst/>
          </a:prstGeom>
        </p:spPr>
        <p:txBody>
          <a:bodyPr wrap="square">
            <a:spAutoFit/>
          </a:bodyPr>
          <a:lstStyle/>
          <a:p>
            <a:pPr marL="0" indent="0">
              <a:buNone/>
            </a:pPr>
            <a:r>
              <a:rPr lang="en-US" sz="1200" b="1" dirty="0"/>
              <a:t>FCC Liaison: </a:t>
            </a:r>
            <a:r>
              <a:rPr lang="en-US" sz="1200" dirty="0"/>
              <a:t>James Wiley </a:t>
            </a:r>
            <a:endParaRPr lang="en-US" sz="1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7</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0"/>
            <a:ext cx="8229600" cy="4525963"/>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Working Group Membership: Finalized</a:t>
            </a:r>
          </a:p>
          <a:p>
            <a:pPr marL="0" indent="0" eaLnBrk="1" hangingPunct="1">
              <a:lnSpc>
                <a:spcPct val="90000"/>
              </a:lnSpc>
              <a:spcBef>
                <a:spcPts val="0"/>
              </a:spcBef>
              <a:spcAft>
                <a:spcPts val="600"/>
              </a:spcAft>
              <a:buNone/>
            </a:pPr>
            <a:r>
              <a:rPr lang="en-US" sz="2400" dirty="0">
                <a:ea typeface="ＭＳ Ｐゴシック" pitchFamily="34" charset="-128"/>
              </a:rPr>
              <a:t>		</a:t>
            </a:r>
          </a:p>
          <a:p>
            <a:pPr eaLnBrk="1" hangingPunct="1">
              <a:lnSpc>
                <a:spcPct val="90000"/>
              </a:lnSpc>
            </a:pPr>
            <a:r>
              <a:rPr lang="en-US" sz="2800" b="1" dirty="0">
                <a:ea typeface="ＭＳ Ｐゴシック" pitchFamily="34" charset="-128"/>
              </a:rPr>
              <a:t>Task Group Membership: Established</a:t>
            </a:r>
          </a:p>
          <a:p>
            <a:pPr eaLnBrk="1" hangingPunct="1">
              <a:lnSpc>
                <a:spcPct val="90000"/>
              </a:lnSpc>
            </a:pPr>
            <a:endParaRPr lang="en-US" sz="2200" dirty="0">
              <a:ea typeface="ＭＳ Ｐゴシック" pitchFamily="34" charset="-128"/>
            </a:endParaRPr>
          </a:p>
          <a:p>
            <a:pPr marL="0" indent="0" eaLnBrk="1" hangingPunct="1">
              <a:lnSpc>
                <a:spcPct val="90000"/>
              </a:lnSpc>
              <a:buFont typeface="Arial" charset="0"/>
              <a:buNone/>
            </a:pPr>
            <a:endParaRPr lang="en-US" sz="22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1 Status</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74578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CDEE8E-92AF-4081-9E14-333881A36E8A}" type="slidenum">
              <a:rPr lang="en-US" smtClean="0">
                <a:solidFill>
                  <a:srgbClr val="898989"/>
                </a:solidFill>
                <a:latin typeface="Calibri" pitchFamily="34" charset="0"/>
              </a:rPr>
              <a:pPr eaLnBrk="1" hangingPunct="1"/>
              <a:t>8</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0"/>
            <a:ext cx="8229600" cy="4525963"/>
          </a:xfrm>
        </p:spPr>
        <p:txBody>
          <a:bodyPr/>
          <a:lstStyle/>
          <a:p>
            <a:pPr marL="0" indent="0" eaLnBrk="1" hangingPunct="1">
              <a:lnSpc>
                <a:spcPct val="90000"/>
              </a:lnSpc>
              <a:buFont typeface="Arial" charset="0"/>
              <a:buNone/>
            </a:pPr>
            <a:endParaRPr lang="en-US" sz="2200" dirty="0">
              <a:ea typeface="ＭＳ Ｐゴシック" pitchFamily="34" charset="-128"/>
            </a:endParaRPr>
          </a:p>
          <a:p>
            <a:pPr marL="0" indent="0" eaLnBrk="1" hangingPunct="1">
              <a:lnSpc>
                <a:spcPct val="90000"/>
              </a:lnSpc>
              <a:buFont typeface="Arial" charset="0"/>
              <a:buNone/>
            </a:pPr>
            <a:r>
              <a:rPr lang="en-US" sz="2800" b="1" u="sng" dirty="0">
                <a:ea typeface="ＭＳ Ｐゴシック" pitchFamily="34" charset="-128"/>
              </a:rPr>
              <a:t>Report 1</a:t>
            </a:r>
          </a:p>
          <a:p>
            <a:pPr lvl="0"/>
            <a:r>
              <a:rPr lang="en-US" dirty="0"/>
              <a:t>Report on Standard Operating Procedures for Emergency Alerting Communications – September 2020</a:t>
            </a:r>
            <a:endParaRPr lang="en-US" sz="2800" dirty="0"/>
          </a:p>
          <a:p>
            <a:pPr marL="0" indent="0" eaLnBrk="1" hangingPunct="1">
              <a:lnSpc>
                <a:spcPct val="90000"/>
              </a:lnSpc>
              <a:buFont typeface="Arial" charset="0"/>
              <a:buNone/>
            </a:pPr>
            <a:endParaRPr lang="en-US" sz="2800" dirty="0"/>
          </a:p>
        </p:txBody>
      </p:sp>
      <p:sp>
        <p:nvSpPr>
          <p:cNvPr id="9220"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Deliverables/Schedule</a:t>
            </a:r>
            <a:endParaRPr lang="en-US" sz="2000" b="1" dirty="0">
              <a:latin typeface="Calibri" pitchFamily="34" charset="0"/>
            </a:endParaRPr>
          </a:p>
        </p:txBody>
      </p:sp>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50044" y="3228108"/>
            <a:ext cx="8364465" cy="1115003"/>
          </a:xfrm>
        </p:spPr>
        <p:txBody>
          <a:bodyPr/>
          <a:lstStyle/>
          <a:p>
            <a:pPr eaLnBrk="1" hangingPunct="1"/>
            <a:r>
              <a:rPr lang="en-US" sz="4000" b="1" dirty="0">
                <a:ea typeface="ＭＳ Ｐゴシック" pitchFamily="34" charset="-128"/>
              </a:rPr>
              <a:t>Working Group 1: </a:t>
            </a:r>
            <a:br>
              <a:rPr lang="en-US" sz="4000" b="1" dirty="0">
                <a:ea typeface="ＭＳ Ｐゴシック" pitchFamily="34" charset="-128"/>
              </a:rPr>
            </a:br>
            <a:r>
              <a:rPr lang="en-US" b="1" dirty="0"/>
              <a:t>Alert Originator Standard Operating Procedures</a:t>
            </a:r>
            <a:r>
              <a:rPr lang="en-US" sz="4000" dirty="0"/>
              <a:t> </a:t>
            </a:r>
            <a:br>
              <a:rPr lang="en-US" dirty="0"/>
            </a:b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84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310</Words>
  <Application>Microsoft Office PowerPoint</Application>
  <PresentationFormat>On-screen Show (4:3)</PresentationFormat>
  <Paragraphs>81</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Working Group 1 Alert Originator Standard Operating Procedures  Initial Work Plan </vt:lpstr>
      <vt:lpstr>Working Group 1: Background</vt:lpstr>
      <vt:lpstr>Working Group 1:  Objectives</vt:lpstr>
      <vt:lpstr>Working Group 1: Objectives (Cont)</vt:lpstr>
      <vt:lpstr>Working Group 1: Objectives (Cont)</vt:lpstr>
      <vt:lpstr>PowerPoint Presentation</vt:lpstr>
      <vt:lpstr>PowerPoint Presentation</vt:lpstr>
      <vt:lpstr>PowerPoint Presentation</vt:lpstr>
      <vt:lpstr>Working Group 1:  Alert Originator Standard Operating Procedures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2019-09-19T16:04:26Z</dcterms:modified>
</cp:coreProperties>
</file>