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3"/>
  </p:notesMasterIdLst>
  <p:sldIdLst>
    <p:sldId id="264" r:id="rId2"/>
    <p:sldId id="258" r:id="rId3"/>
    <p:sldId id="283" r:id="rId4"/>
    <p:sldId id="284" r:id="rId5"/>
    <p:sldId id="279" r:id="rId6"/>
    <p:sldId id="273" r:id="rId7"/>
    <p:sldId id="274" r:id="rId8"/>
    <p:sldId id="280" r:id="rId9"/>
    <p:sldId id="278" r:id="rId10"/>
    <p:sldId id="267" r:id="rId11"/>
    <p:sldId id="286" r:id="rId12"/>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45" autoAdjust="0"/>
    <p:restoredTop sz="94578" autoAdjust="0"/>
  </p:normalViewPr>
  <p:slideViewPr>
    <p:cSldViewPr snapToGrid="0" snapToObjects="1">
      <p:cViewPr varScale="1">
        <p:scale>
          <a:sx n="108" d="100"/>
          <a:sy n="108" d="100"/>
        </p:scale>
        <p:origin x="1314" y="96"/>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9/19/2019</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10</a:t>
            </a:fld>
            <a:endParaRPr lang="en-US" dirty="0"/>
          </a:p>
        </p:txBody>
      </p:sp>
    </p:spTree>
    <p:extLst>
      <p:ext uri="{BB962C8B-B14F-4D97-AF65-F5344CB8AC3E}">
        <p14:creationId xmlns:p14="http://schemas.microsoft.com/office/powerpoint/2010/main" val="2005137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11</a:t>
            </a:fld>
            <a:endParaRPr lang="en-US" dirty="0"/>
          </a:p>
        </p:txBody>
      </p:sp>
    </p:spTree>
    <p:extLst>
      <p:ext uri="{BB962C8B-B14F-4D97-AF65-F5344CB8AC3E}">
        <p14:creationId xmlns:p14="http://schemas.microsoft.com/office/powerpoint/2010/main" val="1570267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3</a:t>
            </a:fld>
            <a:endParaRPr lang="en-US" dirty="0"/>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4</a:t>
            </a:fld>
            <a:endParaRPr lang="en-US" dirty="0"/>
          </a:p>
        </p:txBody>
      </p:sp>
    </p:spTree>
    <p:extLst>
      <p:ext uri="{BB962C8B-B14F-4D97-AF65-F5344CB8AC3E}">
        <p14:creationId xmlns:p14="http://schemas.microsoft.com/office/powerpoint/2010/main" val="853612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5</a:t>
            </a:fld>
            <a:endParaRPr lang="en-US" dirty="0"/>
          </a:p>
        </p:txBody>
      </p:sp>
    </p:spTree>
    <p:extLst>
      <p:ext uri="{BB962C8B-B14F-4D97-AF65-F5344CB8AC3E}">
        <p14:creationId xmlns:p14="http://schemas.microsoft.com/office/powerpoint/2010/main" val="1155571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3527087-30D7-4142-BE6D-919A412224ED}" type="slidenum">
              <a:rPr lang="en-US" smtClean="0"/>
              <a:pPr eaLnBrk="1" hangingPunct="1"/>
              <a:t>6</a:t>
            </a:fld>
            <a:endParaRPr lang="en-US" dirty="0"/>
          </a:p>
        </p:txBody>
      </p:sp>
    </p:spTree>
    <p:extLst>
      <p:ext uri="{BB962C8B-B14F-4D97-AF65-F5344CB8AC3E}">
        <p14:creationId xmlns:p14="http://schemas.microsoft.com/office/powerpoint/2010/main" val="3895737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7</a:t>
            </a:fld>
            <a:endParaRPr lang="en-US" dirty="0"/>
          </a:p>
        </p:txBody>
      </p:sp>
    </p:spTree>
    <p:extLst>
      <p:ext uri="{BB962C8B-B14F-4D97-AF65-F5344CB8AC3E}">
        <p14:creationId xmlns:p14="http://schemas.microsoft.com/office/powerpoint/2010/main" val="4079495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Also Post Administrative Documents (Membership</a:t>
            </a:r>
            <a:r>
              <a:rPr lang="en-US" baseline="0" dirty="0">
                <a:ea typeface="ＭＳ Ｐゴシック" pitchFamily="34" charset="-128"/>
              </a:rPr>
              <a:t>, Minutes, </a:t>
            </a:r>
            <a:r>
              <a:rPr lang="en-US" baseline="0" dirty="0" err="1">
                <a:ea typeface="ＭＳ Ｐゴシック" pitchFamily="34" charset="-128"/>
              </a:rPr>
              <a:t>etc</a:t>
            </a:r>
            <a:r>
              <a:rPr lang="en-US" baseline="0" dirty="0">
                <a:ea typeface="ＭＳ Ｐゴシック" pitchFamily="34" charset="-128"/>
              </a:rPr>
              <a:t>)</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8</a:t>
            </a:fld>
            <a:endParaRPr lang="en-US" dirty="0"/>
          </a:p>
        </p:txBody>
      </p:sp>
    </p:spTree>
    <p:extLst>
      <p:ext uri="{BB962C8B-B14F-4D97-AF65-F5344CB8AC3E}">
        <p14:creationId xmlns:p14="http://schemas.microsoft.com/office/powerpoint/2010/main" val="831178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811CE0-6195-475D-975F-86945F1FDB4A}" type="slidenum">
              <a:rPr lang="en-US" smtClean="0"/>
              <a:pPr eaLnBrk="1" hangingPunct="1"/>
              <a:t>9</a:t>
            </a:fld>
            <a:endParaRPr lang="en-US" dirty="0"/>
          </a:p>
        </p:txBody>
      </p:sp>
    </p:spTree>
    <p:extLst>
      <p:ext uri="{BB962C8B-B14F-4D97-AF65-F5344CB8AC3E}">
        <p14:creationId xmlns:p14="http://schemas.microsoft.com/office/powerpoint/2010/main" val="1739761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9/19/2019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9/19/2019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9/19/2019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9/19/2019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95275" y="3228108"/>
            <a:ext cx="8364465" cy="1115003"/>
          </a:xfrm>
        </p:spPr>
        <p:txBody>
          <a:bodyPr/>
          <a:lstStyle/>
          <a:p>
            <a:pPr eaLnBrk="1" hangingPunct="1"/>
            <a:r>
              <a:rPr lang="en-US" sz="4000" b="1" dirty="0">
                <a:ea typeface="ＭＳ Ｐゴシック" pitchFamily="34" charset="-128"/>
              </a:rPr>
              <a:t>Working Group 2: </a:t>
            </a:r>
            <a:br>
              <a:rPr lang="en-US" sz="4000" b="1" dirty="0">
                <a:ea typeface="ＭＳ Ｐゴシック" pitchFamily="34" charset="-128"/>
              </a:rPr>
            </a:br>
            <a:r>
              <a:rPr lang="en-US" sz="4000" b="1" dirty="0">
                <a:ea typeface="ＭＳ Ｐゴシック" pitchFamily="34" charset="-128"/>
              </a:rPr>
              <a:t>Managing Security Risk in the Transition to 5G</a:t>
            </a:r>
            <a:br>
              <a:rPr lang="en-US" dirty="0"/>
            </a:br>
            <a:r>
              <a:rPr lang="en-US" sz="4000" b="1" dirty="0">
                <a:ea typeface="ＭＳ Ｐゴシック" pitchFamily="34" charset="-128"/>
              </a:rPr>
              <a:t>Initial Work Plan</a:t>
            </a: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609600" y="4606925"/>
            <a:ext cx="79248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September 17, 2019</a:t>
            </a:r>
          </a:p>
          <a:p>
            <a:pPr eaLnBrk="1" hangingPunct="1"/>
            <a:endParaRPr lang="en-US" dirty="0">
              <a:latin typeface="Calibri" pitchFamily="34" charset="0"/>
            </a:endParaRPr>
          </a:p>
          <a:p>
            <a:pPr eaLnBrk="1" hangingPunct="1"/>
            <a:endParaRPr lang="en-US" dirty="0">
              <a:latin typeface="Calibri" pitchFamily="34" charset="0"/>
            </a:endParaRPr>
          </a:p>
          <a:p>
            <a:pPr eaLnBrk="1" hangingPunct="1"/>
            <a:r>
              <a:rPr lang="en-US" dirty="0"/>
              <a:t>Lee Thibaudeau, Chair Nsight	</a:t>
            </a:r>
          </a:p>
          <a:p>
            <a:pPr eaLnBrk="1" hangingPunct="1"/>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10</a:t>
            </a:fld>
            <a:endParaRPr lang="en-US" dirty="0">
              <a:solidFill>
                <a:srgbClr val="898989"/>
              </a:solidFill>
              <a:latin typeface="Calibri" pitchFamily="34" charset="0"/>
            </a:endParaRPr>
          </a:p>
        </p:txBody>
      </p:sp>
      <p:sp>
        <p:nvSpPr>
          <p:cNvPr id="10243" name="Title 1"/>
          <p:cNvSpPr>
            <a:spLocks noGrp="1"/>
          </p:cNvSpPr>
          <p:nvPr>
            <p:ph type="title" idx="4294967295"/>
          </p:nvPr>
        </p:nvSpPr>
        <p:spPr/>
        <p:txBody>
          <a:bodyPr/>
          <a:lstStyle/>
          <a:p>
            <a:pPr eaLnBrk="1" hangingPunct="1"/>
            <a:r>
              <a:rPr lang="en-US" b="1" dirty="0">
                <a:ea typeface="ＭＳ Ｐゴシック" pitchFamily="34" charset="-128"/>
              </a:rPr>
              <a:t>Next Steps</a:t>
            </a:r>
          </a:p>
        </p:txBody>
      </p:sp>
      <p:sp>
        <p:nvSpPr>
          <p:cNvPr id="10244" name="Content Placeholder 2"/>
          <p:cNvSpPr>
            <a:spLocks noGrp="1"/>
          </p:cNvSpPr>
          <p:nvPr>
            <p:ph idx="4294967295"/>
          </p:nvPr>
        </p:nvSpPr>
        <p:spPr>
          <a:xfrm>
            <a:off x="457200" y="1326246"/>
            <a:ext cx="8229600" cy="4525963"/>
          </a:xfrm>
        </p:spPr>
        <p:txBody>
          <a:bodyPr/>
          <a:lstStyle/>
          <a:p>
            <a:pPr marL="231775" indent="-231775" eaLnBrk="1" hangingPunct="1">
              <a:lnSpc>
                <a:spcPct val="90000"/>
              </a:lnSpc>
              <a:spcBef>
                <a:spcPts val="600"/>
              </a:spcBef>
            </a:pPr>
            <a:r>
              <a:rPr lang="en-US" sz="2400" dirty="0">
                <a:ea typeface="ＭＳ Ｐゴシック" pitchFamily="34" charset="-128"/>
              </a:rPr>
              <a:t>Develop a work plan to accomplish the CSRIC VII WG2 Objectives</a:t>
            </a:r>
          </a:p>
          <a:p>
            <a:pPr marL="0" indent="0" eaLnBrk="1" hangingPunct="1">
              <a:lnSpc>
                <a:spcPct val="90000"/>
              </a:lnSpc>
              <a:spcBef>
                <a:spcPts val="600"/>
              </a:spcBef>
              <a:buNone/>
            </a:pPr>
            <a:endParaRPr lang="en-US" sz="2000" dirty="0">
              <a:ea typeface="ＭＳ Ｐゴシック" pitchFamily="34" charset="-128"/>
            </a:endParaRPr>
          </a:p>
          <a:p>
            <a:pPr marL="231775" indent="-231775" eaLnBrk="1" hangingPunct="1">
              <a:lnSpc>
                <a:spcPct val="90000"/>
              </a:lnSpc>
              <a:spcBef>
                <a:spcPts val="600"/>
              </a:spcBef>
            </a:pPr>
            <a:r>
              <a:rPr lang="en-US" sz="2400" dirty="0">
                <a:ea typeface="ＭＳ Ｐゴシック" pitchFamily="34" charset="-128"/>
              </a:rPr>
              <a:t>Establish a WG2 document repository</a:t>
            </a:r>
          </a:p>
          <a:p>
            <a:pPr marL="0" indent="0" eaLnBrk="1" hangingPunct="1">
              <a:lnSpc>
                <a:spcPct val="90000"/>
              </a:lnSpc>
              <a:spcBef>
                <a:spcPts val="600"/>
              </a:spcBef>
              <a:buNone/>
            </a:pPr>
            <a:endParaRPr lang="en-US" sz="2400" dirty="0">
              <a:ea typeface="ＭＳ Ｐゴシック" pitchFamily="34" charset="-128"/>
            </a:endParaRPr>
          </a:p>
          <a:p>
            <a:pPr marL="231775" indent="-231775" eaLnBrk="1" hangingPunct="1">
              <a:lnSpc>
                <a:spcPct val="90000"/>
              </a:lnSpc>
              <a:spcBef>
                <a:spcPts val="600"/>
              </a:spcBef>
            </a:pPr>
            <a:r>
              <a:rPr lang="en-US" sz="2400" dirty="0">
                <a:ea typeface="ＭＳ Ｐゴシック" pitchFamily="34" charset="-128"/>
              </a:rPr>
              <a:t>Schedule and conduct semi-weekly conference calls, coordinating work effort with WG3 to reduce potential gaps or overlap</a:t>
            </a:r>
          </a:p>
          <a:p>
            <a:pPr marL="0" indent="0" eaLnBrk="1" hangingPunct="1">
              <a:lnSpc>
                <a:spcPct val="90000"/>
              </a:lnSpc>
              <a:buNone/>
            </a:pPr>
            <a:endParaRPr lang="en-US" sz="3000" dirty="0">
              <a:ea typeface="ＭＳ Ｐゴシック" pitchFamily="34" charset="-128"/>
            </a:endParaRPr>
          </a:p>
          <a:p>
            <a:pPr marL="231775" indent="-231775" eaLnBrk="1" hangingPunct="1">
              <a:lnSpc>
                <a:spcPct val="90000"/>
              </a:lnSpc>
              <a:buFont typeface="Arial" charset="0"/>
              <a:buNone/>
            </a:pPr>
            <a:endParaRPr lang="en-US" sz="30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50044" y="3228108"/>
            <a:ext cx="8364465" cy="1115003"/>
          </a:xfrm>
        </p:spPr>
        <p:txBody>
          <a:bodyPr/>
          <a:lstStyle/>
          <a:p>
            <a:pPr eaLnBrk="1" hangingPunct="1"/>
            <a:r>
              <a:rPr lang="en-US" sz="4000" b="1" dirty="0">
                <a:ea typeface="ＭＳ Ｐゴシック" pitchFamily="34" charset="-128"/>
              </a:rPr>
              <a:t>Working Group 2: </a:t>
            </a:r>
            <a:br>
              <a:rPr lang="en-US" sz="4000" b="1" dirty="0">
                <a:ea typeface="ＭＳ Ｐゴシック" pitchFamily="34" charset="-128"/>
              </a:rPr>
            </a:br>
            <a:r>
              <a:rPr lang="en-US" sz="4000" b="1" dirty="0">
                <a:ea typeface="ＭＳ Ｐゴシック" pitchFamily="34" charset="-128"/>
              </a:rPr>
              <a:t>Managing Security Risk in the Transition to 5G</a:t>
            </a:r>
            <a:br>
              <a:rPr lang="en-US" dirty="0"/>
            </a:b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8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2</a:t>
            </a:r>
            <a:r>
              <a:rPr lang="en-US" b="1" dirty="0">
                <a:ea typeface="ＭＳ Ｐゴシック" pitchFamily="34" charset="-128"/>
              </a:rPr>
              <a:t>: Background</a:t>
            </a:r>
          </a:p>
        </p:txBody>
      </p:sp>
      <p:sp>
        <p:nvSpPr>
          <p:cNvPr id="3076" name="Content Placeholder 2"/>
          <p:cNvSpPr>
            <a:spLocks noGrp="1"/>
          </p:cNvSpPr>
          <p:nvPr>
            <p:ph idx="1"/>
          </p:nvPr>
        </p:nvSpPr>
        <p:spPr>
          <a:xfrm>
            <a:off x="592111" y="1052513"/>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200" b="1" dirty="0">
                <a:ea typeface="ＭＳ Ｐゴシック" pitchFamily="34" charset="-128"/>
              </a:rPr>
              <a:t>Working Group Description: </a:t>
            </a:r>
          </a:p>
          <a:p>
            <a:pPr marL="0" indent="0" eaLnBrk="1" hangingPunct="1">
              <a:spcBef>
                <a:spcPts val="600"/>
              </a:spcBef>
              <a:buNone/>
            </a:pPr>
            <a:r>
              <a:rPr lang="en-US" sz="2200" dirty="0"/>
              <a:t>As Fifth Generation (5G) wireless technology is widely deployed by wireless service providers in the United States and around the world, its evolutionary design will incorporate a number of existing standards from previous generations.  This approach risks the persistence in 5G of security issues that exist in currently deployed networks.  For example, researchers have identified several vulnerabilities in the attach, detach, and paging procedures of earlier generation wireless technology that may negatively affect the confidentiality, integrity, and availability of wireless networks and continued challenges in avoiding fake base stations in 5G networks.</a:t>
            </a:r>
            <a:r>
              <a:rPr lang="en-US" sz="2200" b="1" i="1" dirty="0">
                <a:ea typeface="ＭＳ Ｐゴシック" pitchFamily="34" charset="-128"/>
              </a:rPr>
              <a:t> </a:t>
            </a:r>
            <a:endParaRPr lang="en-US" sz="22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379" y="563562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3</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2: </a:t>
            </a:r>
            <a:r>
              <a:rPr lang="en-US" b="1" dirty="0">
                <a:ea typeface="ＭＳ Ｐゴシック" pitchFamily="34" charset="-128"/>
              </a:rPr>
              <a:t> Objectives</a:t>
            </a:r>
          </a:p>
        </p:txBody>
      </p:sp>
      <p:sp>
        <p:nvSpPr>
          <p:cNvPr id="3076" name="Content Placeholder 2"/>
          <p:cNvSpPr>
            <a:spLocks noGrp="1"/>
          </p:cNvSpPr>
          <p:nvPr>
            <p:ph idx="1"/>
          </p:nvPr>
        </p:nvSpPr>
        <p:spPr>
          <a:xfrm>
            <a:off x="562131" y="1781175"/>
            <a:ext cx="8229600" cy="3502025"/>
          </a:xfrm>
        </p:spPr>
        <p:txBody>
          <a:bodyPr/>
          <a:lstStyle/>
          <a:p>
            <a:pPr marL="0" indent="0" eaLnBrk="1" hangingPunct="1">
              <a:spcBef>
                <a:spcPts val="600"/>
              </a:spcBef>
              <a:buNone/>
            </a:pPr>
            <a:endParaRPr lang="en-US" sz="2400" dirty="0"/>
          </a:p>
          <a:p>
            <a:r>
              <a:rPr lang="en-US" sz="2400" dirty="0"/>
              <a:t>The FCC directs CSRIC VII to review risks to 5G wireless technologies that may carry over from existing vulnerabilities in earlier wireless technologies that can lead to the loss of confidentiality, integrity, and availability of wireless network devices.  CSRIC VII will recommend best practices to mitigate the risks for each vulnerability it identifies and address recently proposed solutions by security researchers.  </a:t>
            </a:r>
            <a:endParaRPr lang="en-US" sz="24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878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4</a:t>
            </a:fld>
            <a:endParaRPr lang="en-US" dirty="0">
              <a:solidFill>
                <a:srgbClr val="898989"/>
              </a:solidFill>
              <a:latin typeface="Calibri" pitchFamily="34" charset="0"/>
            </a:endParaRPr>
          </a:p>
        </p:txBody>
      </p:sp>
      <p:sp>
        <p:nvSpPr>
          <p:cNvPr id="3075" name="Title 1"/>
          <p:cNvSpPr>
            <a:spLocks noGrp="1"/>
          </p:cNvSpPr>
          <p:nvPr>
            <p:ph type="title"/>
          </p:nvPr>
        </p:nvSpPr>
        <p:spPr>
          <a:xfrm>
            <a:off x="457200" y="274638"/>
            <a:ext cx="8508380" cy="1143000"/>
          </a:xfrm>
        </p:spPr>
        <p:txBody>
          <a:bodyPr/>
          <a:lstStyle/>
          <a:p>
            <a:pPr eaLnBrk="1" hangingPunct="1"/>
            <a:r>
              <a:rPr lang="en-US" b="1" dirty="0">
                <a:ea typeface="ＭＳ Ｐゴシック" pitchFamily="34" charset="-128"/>
              </a:rPr>
              <a:t>Working </a:t>
            </a:r>
            <a:r>
              <a:rPr lang="en-US" b="1" dirty="0"/>
              <a:t>Group 2</a:t>
            </a:r>
            <a:r>
              <a:rPr lang="en-US" b="1" dirty="0">
                <a:ea typeface="ＭＳ Ｐゴシック" pitchFamily="34" charset="-128"/>
              </a:rPr>
              <a:t>: Objectives (</a:t>
            </a:r>
            <a:r>
              <a:rPr lang="en-US" sz="2800" b="1" dirty="0" err="1">
                <a:ea typeface="ＭＳ Ｐゴシック" pitchFamily="34" charset="-128"/>
              </a:rPr>
              <a:t>Cont</a:t>
            </a:r>
            <a:r>
              <a:rPr lang="en-US" b="1" dirty="0">
                <a:ea typeface="ＭＳ Ｐゴシック" pitchFamily="34" charset="-128"/>
              </a:rPr>
              <a:t>)</a:t>
            </a:r>
          </a:p>
        </p:txBody>
      </p:sp>
      <p:sp>
        <p:nvSpPr>
          <p:cNvPr id="3076" name="Content Placeholder 2"/>
          <p:cNvSpPr>
            <a:spLocks noGrp="1"/>
          </p:cNvSpPr>
          <p:nvPr>
            <p:ph idx="1"/>
          </p:nvPr>
        </p:nvSpPr>
        <p:spPr>
          <a:xfrm>
            <a:off x="577121" y="1052513"/>
            <a:ext cx="8229600" cy="4899025"/>
          </a:xfrm>
        </p:spPr>
        <p:txBody>
          <a:bodyPr/>
          <a:lstStyle/>
          <a:p>
            <a:pPr marL="0" indent="0" eaLnBrk="1" hangingPunct="1">
              <a:spcBef>
                <a:spcPts val="600"/>
              </a:spcBef>
              <a:buNone/>
            </a:pPr>
            <a:endParaRPr lang="en-US" sz="2400" dirty="0"/>
          </a:p>
          <a:p>
            <a:pPr marL="0" indent="0" eaLnBrk="1" hangingPunct="1">
              <a:spcBef>
                <a:spcPts val="600"/>
              </a:spcBef>
              <a:buNone/>
            </a:pPr>
            <a:endParaRPr lang="en-US" sz="2400" dirty="0"/>
          </a:p>
          <a:p>
            <a:r>
              <a:rPr lang="en-US" sz="2400" dirty="0"/>
              <a:t>Additionally, the FCC directs CSRIC VII to recommend any updates, if appropriate, to the 3GPP SA3 (security working group) standards, including digital certificates and pre-provisioned Certificate Authorities, to mitigate these risks and then place the vulnerabilities on a scale that accounts for both risk level and remediation expense.  </a:t>
            </a:r>
          </a:p>
          <a:p>
            <a:r>
              <a:rPr lang="en-US" sz="2400" dirty="0"/>
              <a:t>Finally, the FCC directs CSRIC VII to identify optional features in 3GPP standards that can diminish the effectiveness of 5G security, and recommendations to address these gaps.</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5633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5</a:t>
            </a:fld>
            <a:endParaRPr lang="en-US" dirty="0">
              <a:solidFill>
                <a:srgbClr val="898989"/>
              </a:solidFill>
              <a:latin typeface="Calibri" pitchFamily="34" charset="0"/>
            </a:endParaRPr>
          </a:p>
        </p:txBody>
      </p:sp>
      <p:sp>
        <p:nvSpPr>
          <p:cNvPr id="3075" name="Title 1"/>
          <p:cNvSpPr>
            <a:spLocks noGrp="1"/>
          </p:cNvSpPr>
          <p:nvPr>
            <p:ph type="title"/>
          </p:nvPr>
        </p:nvSpPr>
        <p:spPr>
          <a:xfrm>
            <a:off x="457200" y="792885"/>
            <a:ext cx="8229600" cy="1334920"/>
          </a:xfrm>
        </p:spPr>
        <p:txBody>
          <a:bodyPr/>
          <a:lstStyle/>
          <a:p>
            <a:pPr eaLnBrk="1" hangingPunct="1"/>
            <a:r>
              <a:rPr lang="en-US" sz="3600" b="1" dirty="0">
                <a:ea typeface="ＭＳ Ｐゴシック" pitchFamily="34" charset="-128"/>
              </a:rPr>
              <a:t>WG2 Deliverables:</a:t>
            </a:r>
            <a:br>
              <a:rPr lang="en-US" sz="3200" b="1" dirty="0">
                <a:ea typeface="ＭＳ Ｐゴシック" pitchFamily="34" charset="-128"/>
              </a:rPr>
            </a:br>
            <a:br>
              <a:rPr lang="en-US" sz="3200" b="1" dirty="0">
                <a:ea typeface="ＭＳ Ｐゴシック" pitchFamily="34" charset="-128"/>
              </a:rPr>
            </a:br>
            <a:r>
              <a:rPr lang="en-US" sz="3200" b="1" dirty="0"/>
              <a:t>Managing Security Risk in the Transition to 5G</a:t>
            </a:r>
            <a:br>
              <a:rPr lang="en-US" dirty="0"/>
            </a:br>
            <a:endParaRPr lang="en-US" sz="3200" b="1" dirty="0">
              <a:ea typeface="ＭＳ Ｐゴシック" pitchFamily="34" charset="-128"/>
            </a:endParaRPr>
          </a:p>
        </p:txBody>
      </p:sp>
      <p:sp>
        <p:nvSpPr>
          <p:cNvPr id="3076" name="Content Placeholder 2"/>
          <p:cNvSpPr>
            <a:spLocks noGrp="1"/>
          </p:cNvSpPr>
          <p:nvPr>
            <p:ph idx="1"/>
          </p:nvPr>
        </p:nvSpPr>
        <p:spPr>
          <a:xfrm>
            <a:off x="735012" y="2154661"/>
            <a:ext cx="8229600" cy="5074717"/>
          </a:xfrm>
        </p:spPr>
        <p:txBody>
          <a:bodyPr/>
          <a:lstStyle/>
          <a:p>
            <a:pPr marL="0" indent="0">
              <a:spcBef>
                <a:spcPts val="600"/>
              </a:spcBef>
              <a:buNone/>
            </a:pPr>
            <a:r>
              <a:rPr lang="en-US" sz="2000" dirty="0"/>
              <a:t>The Working Group will focus on the transition from 4G to 5G</a:t>
            </a:r>
          </a:p>
          <a:p>
            <a:pPr marL="0" indent="0">
              <a:spcBef>
                <a:spcPts val="600"/>
              </a:spcBef>
              <a:buNone/>
            </a:pPr>
            <a:endParaRPr lang="en-US" sz="2000" dirty="0"/>
          </a:p>
          <a:p>
            <a:pPr lvl="1">
              <a:spcBef>
                <a:spcPts val="600"/>
              </a:spcBef>
              <a:buFont typeface="Wingdings" panose="05000000000000000000" pitchFamily="2" charset="2"/>
              <a:buChar char="q"/>
            </a:pPr>
            <a:r>
              <a:rPr lang="en-US" sz="1800" dirty="0"/>
              <a:t>Review lessons learned from previous technological advances</a:t>
            </a:r>
          </a:p>
          <a:p>
            <a:pPr lvl="1">
              <a:spcBef>
                <a:spcPts val="600"/>
              </a:spcBef>
              <a:buFont typeface="Wingdings" panose="05000000000000000000" pitchFamily="2" charset="2"/>
              <a:buChar char="q"/>
            </a:pPr>
            <a:r>
              <a:rPr lang="en-US" sz="1800" dirty="0"/>
              <a:t>Gather input from researchers, technologists and thought-leaders</a:t>
            </a:r>
          </a:p>
          <a:p>
            <a:pPr lvl="1">
              <a:spcBef>
                <a:spcPts val="600"/>
              </a:spcBef>
              <a:buFont typeface="Wingdings" panose="05000000000000000000" pitchFamily="2" charset="2"/>
              <a:buChar char="q"/>
            </a:pPr>
            <a:r>
              <a:rPr lang="en-US" sz="1800" dirty="0"/>
              <a:t>Perform an assessment of implementation best practices </a:t>
            </a:r>
          </a:p>
          <a:p>
            <a:pPr lvl="1">
              <a:spcBef>
                <a:spcPts val="600"/>
              </a:spcBef>
              <a:buFont typeface="Wingdings" panose="05000000000000000000" pitchFamily="2" charset="2"/>
              <a:buChar char="q"/>
            </a:pPr>
            <a:r>
              <a:rPr lang="en-US" sz="1800" dirty="0"/>
              <a:t>Identify updates needed to the existing body of knowledge</a:t>
            </a:r>
          </a:p>
          <a:p>
            <a:pPr lvl="1">
              <a:spcBef>
                <a:spcPts val="600"/>
              </a:spcBef>
              <a:buFont typeface="Wingdings" panose="05000000000000000000" pitchFamily="2" charset="2"/>
              <a:buChar char="q"/>
            </a:pPr>
            <a:r>
              <a:rPr lang="en-US" sz="1800" dirty="0"/>
              <a:t>Identify barriers to implementation</a:t>
            </a:r>
          </a:p>
          <a:p>
            <a:pPr lvl="1">
              <a:spcBef>
                <a:spcPts val="600"/>
              </a:spcBef>
              <a:buFont typeface="Wingdings" panose="05000000000000000000" pitchFamily="2" charset="2"/>
              <a:buChar char="q"/>
            </a:pPr>
            <a:r>
              <a:rPr lang="en-US" sz="1800" dirty="0"/>
              <a:t>Advise &amp; recommend accordingly</a:t>
            </a:r>
          </a:p>
          <a:p>
            <a:pPr marL="457200" lvl="1" indent="0">
              <a:spcBef>
                <a:spcPts val="600"/>
              </a:spcBef>
              <a:buNone/>
            </a:pPr>
            <a:endParaRPr lang="en-US" sz="1600" dirty="0"/>
          </a:p>
          <a:p>
            <a:pPr marL="457200" lvl="1" indent="0">
              <a:spcBef>
                <a:spcPts val="600"/>
              </a:spcBef>
              <a:buNone/>
            </a:pPr>
            <a:endParaRPr lang="en-US" sz="1600" dirty="0"/>
          </a:p>
          <a:p>
            <a:pPr lvl="1">
              <a:spcBef>
                <a:spcPts val="600"/>
              </a:spcBef>
              <a:buFont typeface="Wingdings" panose="05000000000000000000" pitchFamily="2" charset="2"/>
              <a:buChar char="q"/>
            </a:pPr>
            <a:endParaRPr lang="en-US" sz="1600" dirty="0"/>
          </a:p>
          <a:p>
            <a:pPr lvl="1">
              <a:spcBef>
                <a:spcPts val="600"/>
              </a:spcBef>
              <a:buFont typeface="Wingdings" panose="05000000000000000000" pitchFamily="2" charset="2"/>
              <a:buChar char="q"/>
            </a:pPr>
            <a:endParaRPr lang="en-US" sz="1600" dirty="0"/>
          </a:p>
          <a:p>
            <a:pPr>
              <a:spcBef>
                <a:spcPts val="600"/>
              </a:spcBef>
            </a:pPr>
            <a:endParaRPr lang="en-US" sz="20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5931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6</a:t>
            </a:fld>
            <a:endParaRPr lang="en-US" sz="1200" dirty="0">
              <a:solidFill>
                <a:srgbClr val="898989"/>
              </a:solidFill>
              <a:latin typeface="Calibri" pitchFamily="34" charset="0"/>
            </a:endParaRPr>
          </a:p>
        </p:txBody>
      </p:sp>
      <p:sp>
        <p:nvSpPr>
          <p:cNvPr id="4099" name="Title 1"/>
          <p:cNvSpPr>
            <a:spLocks noGrp="1"/>
          </p:cNvSpPr>
          <p:nvPr>
            <p:ph type="title" idx="4294967295"/>
          </p:nvPr>
        </p:nvSpPr>
        <p:spPr>
          <a:xfrm>
            <a:off x="457200" y="319609"/>
            <a:ext cx="8229600" cy="1143000"/>
          </a:xfrm>
        </p:spPr>
        <p:txBody>
          <a:bodyPr/>
          <a:lstStyle/>
          <a:p>
            <a:pPr eaLnBrk="1" hangingPunct="1"/>
            <a:r>
              <a:rPr lang="en-US" b="1" dirty="0">
                <a:ea typeface="ＭＳ Ｐゴシック" pitchFamily="34" charset="-128"/>
              </a:rPr>
              <a:t>Working Group 2 Members</a:t>
            </a: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704537" y="4216378"/>
            <a:ext cx="7982263" cy="3693319"/>
          </a:xfrm>
          <a:prstGeom prst="rect">
            <a:avLst/>
          </a:prstGeom>
        </p:spPr>
        <p:txBody>
          <a:bodyPr wrap="square" numCol="2">
            <a:spAutoFit/>
          </a:bodyPr>
          <a:lstStyle/>
          <a:p>
            <a:r>
              <a:rPr lang="en-US" dirty="0"/>
              <a:t> </a:t>
            </a:r>
            <a:endParaRPr lang="en-US" dirty="0">
              <a:solidFill>
                <a:srgbClr val="FF0000"/>
              </a:solidFill>
            </a:endParaRPr>
          </a:p>
          <a:p>
            <a:pPr lvl="1"/>
            <a:endParaRPr lang="en-US" dirty="0"/>
          </a:p>
          <a:p>
            <a:pPr lvl="1"/>
            <a:endParaRPr lang="en-US" dirty="0"/>
          </a:p>
          <a:p>
            <a:pPr lvl="1"/>
            <a:endParaRPr lang="en-US" dirty="0"/>
          </a:p>
          <a:p>
            <a:pPr lvl="1"/>
            <a:endParaRPr lang="en-US" b="1" dirty="0"/>
          </a:p>
          <a:p>
            <a:pPr lvl="1"/>
            <a:endParaRPr lang="en-US" b="1" dirty="0"/>
          </a:p>
          <a:p>
            <a:pPr lvl="1"/>
            <a:endParaRPr lang="en-US" b="1" dirty="0"/>
          </a:p>
          <a:p>
            <a:pPr lvl="1"/>
            <a:endParaRPr lang="en-US" b="1" dirty="0"/>
          </a:p>
          <a:p>
            <a:pPr lvl="1"/>
            <a:endParaRPr lang="en-US" b="1" dirty="0"/>
          </a:p>
          <a:p>
            <a:pPr lvl="1"/>
            <a:endParaRPr lang="en-US" b="1" dirty="0"/>
          </a:p>
          <a:p>
            <a:pPr lvl="1"/>
            <a:endParaRPr lang="en-US" b="1" dirty="0"/>
          </a:p>
          <a:p>
            <a:pPr lvl="1"/>
            <a:endParaRPr lang="en-US" b="1" dirty="0"/>
          </a:p>
          <a:p>
            <a:pPr lvl="1"/>
            <a:endParaRPr lang="en-US" b="1" dirty="0"/>
          </a:p>
          <a:p>
            <a:pPr lvl="1"/>
            <a:endParaRPr lang="en-US" b="1" dirty="0"/>
          </a:p>
          <a:p>
            <a:pPr lvl="1"/>
            <a:endParaRPr lang="en-US" b="1" dirty="0"/>
          </a:p>
          <a:p>
            <a:pPr lvl="1"/>
            <a:endParaRPr lang="en-US" b="1" dirty="0"/>
          </a:p>
          <a:p>
            <a:pPr lvl="1"/>
            <a:r>
              <a:rPr lang="en-US" b="1" dirty="0"/>
              <a:t>FCC Liaison: Kurian Jacob</a:t>
            </a:r>
            <a:r>
              <a:rPr lang="en-US" dirty="0"/>
              <a:t> </a:t>
            </a:r>
          </a:p>
          <a:p>
            <a:pPr lvl="1"/>
            <a:endParaRPr lang="en-US" dirty="0"/>
          </a:p>
          <a:p>
            <a:pPr lvl="1"/>
            <a:r>
              <a:rPr lang="en-US" dirty="0"/>
              <a:t>*Also CSRIC Member</a:t>
            </a:r>
          </a:p>
        </p:txBody>
      </p:sp>
      <p:sp>
        <p:nvSpPr>
          <p:cNvPr id="4" name="Rectangle 3">
            <a:extLst>
              <a:ext uri="{FF2B5EF4-FFF2-40B4-BE49-F238E27FC236}">
                <a16:creationId xmlns:a16="http://schemas.microsoft.com/office/drawing/2014/main" id="{73F9A8A4-4934-45B5-91DD-404C693263B5}"/>
              </a:ext>
            </a:extLst>
          </p:cNvPr>
          <p:cNvSpPr/>
          <p:nvPr/>
        </p:nvSpPr>
        <p:spPr>
          <a:xfrm>
            <a:off x="503853" y="1272112"/>
            <a:ext cx="8229600" cy="4431983"/>
          </a:xfrm>
          <a:prstGeom prst="rect">
            <a:avLst/>
          </a:prstGeom>
        </p:spPr>
        <p:txBody>
          <a:bodyPr wrap="square">
            <a:spAutoFit/>
          </a:bodyPr>
          <a:lstStyle/>
          <a:p>
            <a:r>
              <a:rPr lang="en-US" sz="1600" dirty="0"/>
              <a:t>Lee Thibaudeau* (Chair)		Nsight</a:t>
            </a:r>
          </a:p>
          <a:p>
            <a:r>
              <a:rPr lang="en-US" sz="1600" dirty="0"/>
              <a:t>Nicholas E. </a:t>
            </a:r>
            <a:r>
              <a:rPr lang="en-US" sz="1600" dirty="0" err="1"/>
              <a:t>Arconati</a:t>
            </a:r>
            <a:r>
              <a:rPr lang="en-US" sz="1600" dirty="0"/>
              <a:t>			AT&amp;T</a:t>
            </a:r>
          </a:p>
          <a:p>
            <a:r>
              <a:rPr lang="en-US" sz="1600" dirty="0"/>
              <a:t>Susan M. Miller*			ATIS</a:t>
            </a:r>
          </a:p>
          <a:p>
            <a:r>
              <a:rPr lang="en-US" sz="1600" dirty="0"/>
              <a:t>Paul Diamond				CenturyLink</a:t>
            </a:r>
          </a:p>
          <a:p>
            <a:r>
              <a:rPr lang="en-US" sz="1600" dirty="0"/>
              <a:t>Charlotte Field*			Charter Communications</a:t>
            </a:r>
          </a:p>
          <a:p>
            <a:r>
              <a:rPr lang="en-US" sz="1600" dirty="0"/>
              <a:t>David </a:t>
            </a:r>
            <a:r>
              <a:rPr lang="en-US" sz="1600" dirty="0" err="1"/>
              <a:t>Villyard</a:t>
            </a:r>
            <a:r>
              <a:rPr lang="en-US" sz="1600" dirty="0"/>
              <a:t>				CISA DHS</a:t>
            </a:r>
          </a:p>
          <a:p>
            <a:r>
              <a:rPr lang="en-US" sz="1600" dirty="0"/>
              <a:t>Fei Yang					Comtech</a:t>
            </a:r>
          </a:p>
          <a:p>
            <a:r>
              <a:rPr lang="en-US" sz="1600" dirty="0"/>
              <a:t>John </a:t>
            </a:r>
            <a:r>
              <a:rPr lang="en-US" sz="1600" dirty="0" err="1"/>
              <a:t>Marinho</a:t>
            </a:r>
            <a:r>
              <a:rPr lang="en-US" sz="1600" dirty="0"/>
              <a:t>				CTIA</a:t>
            </a:r>
          </a:p>
          <a:p>
            <a:r>
              <a:rPr lang="en-US" sz="1600" dirty="0"/>
              <a:t>Jason Boswell				Ericsson</a:t>
            </a:r>
          </a:p>
          <a:p>
            <a:r>
              <a:rPr lang="en-US" sz="1600" dirty="0"/>
              <a:t>Brandon </a:t>
            </a:r>
            <a:r>
              <a:rPr lang="en-US" sz="1600" dirty="0" err="1"/>
              <a:t>Abley</a:t>
            </a:r>
            <a:r>
              <a:rPr lang="en-US" sz="1600" dirty="0"/>
              <a:t>*			NENA</a:t>
            </a:r>
          </a:p>
          <a:p>
            <a:r>
              <a:rPr lang="en-US" sz="1600" dirty="0"/>
              <a:t>Mohammad Khaled			Nokia Bell Labs</a:t>
            </a:r>
          </a:p>
          <a:p>
            <a:r>
              <a:rPr lang="en-US" sz="1600" dirty="0"/>
              <a:t>Travis Russell*				Oracle Communications</a:t>
            </a:r>
          </a:p>
          <a:p>
            <a:r>
              <a:rPr lang="en-US" sz="1600" dirty="0"/>
              <a:t>Sandeep Shrivastava		Orchestra Technology</a:t>
            </a:r>
          </a:p>
          <a:p>
            <a:r>
              <a:rPr lang="en-US" sz="1600" dirty="0"/>
              <a:t>Farrokh Khatibi*			Qualcomm</a:t>
            </a:r>
          </a:p>
          <a:p>
            <a:r>
              <a:rPr lang="en-US" sz="1600" dirty="0"/>
              <a:t>Greg Schumacher*			Sprint</a:t>
            </a:r>
          </a:p>
          <a:p>
            <a:r>
              <a:rPr lang="en-US" sz="1600" dirty="0"/>
              <a:t>Drew Morin				T-Mobile</a:t>
            </a:r>
          </a:p>
          <a:p>
            <a:r>
              <a:rPr lang="en-US" sz="1600" dirty="0"/>
              <a:t>Brian Trosper*				Verizon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7</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0"/>
            <a:ext cx="8229600" cy="4525963"/>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Working Group Membership: Finalized</a:t>
            </a:r>
          </a:p>
          <a:p>
            <a:pPr marL="231775" indent="-231775" eaLnBrk="1" hangingPunct="1">
              <a:lnSpc>
                <a:spcPct val="90000"/>
              </a:lnSpc>
              <a:spcBef>
                <a:spcPts val="0"/>
              </a:spcBef>
              <a:spcAft>
                <a:spcPts val="600"/>
              </a:spcAft>
            </a:pPr>
            <a:endParaRPr lang="en-US" sz="2800"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Task Group Co-Chairs: Established</a:t>
            </a:r>
          </a:p>
          <a:p>
            <a:pPr lvl="1" eaLnBrk="1" hangingPunct="1">
              <a:lnSpc>
                <a:spcPct val="90000"/>
              </a:lnSpc>
              <a:buFont typeface="Courier New" panose="02070309020205020404" pitchFamily="49" charset="0"/>
              <a:buChar char="o"/>
            </a:pPr>
            <a:r>
              <a:rPr lang="en-US" sz="2400" dirty="0">
                <a:ea typeface="ＭＳ Ｐゴシック" pitchFamily="34" charset="-128"/>
              </a:rPr>
              <a:t>Lee Thibaudeau, Nsight</a:t>
            </a:r>
          </a:p>
          <a:p>
            <a:pPr lvl="1" eaLnBrk="1" hangingPunct="1">
              <a:lnSpc>
                <a:spcPct val="90000"/>
              </a:lnSpc>
              <a:buFont typeface="Courier New" panose="02070309020205020404" pitchFamily="49" charset="0"/>
              <a:buChar char="o"/>
            </a:pPr>
            <a:endParaRPr lang="en-US" sz="2400" dirty="0">
              <a:ea typeface="ＭＳ Ｐゴシック" pitchFamily="34" charset="-128"/>
            </a:endParaRPr>
          </a:p>
          <a:p>
            <a:pPr eaLnBrk="1" hangingPunct="1">
              <a:lnSpc>
                <a:spcPct val="90000"/>
              </a:lnSpc>
            </a:pPr>
            <a:r>
              <a:rPr lang="en-US" sz="2800" b="1" dirty="0">
                <a:ea typeface="ＭＳ Ｐゴシック" pitchFamily="34" charset="-128"/>
              </a:rPr>
              <a:t>Task Group Membership: Established</a:t>
            </a:r>
          </a:p>
          <a:p>
            <a:pPr eaLnBrk="1" hangingPunct="1">
              <a:lnSpc>
                <a:spcPct val="90000"/>
              </a:lnSpc>
            </a:pPr>
            <a:endParaRPr lang="en-US" sz="2200" dirty="0">
              <a:ea typeface="ＭＳ Ｐゴシック" pitchFamily="34" charset="-128"/>
            </a:endParaRPr>
          </a:p>
          <a:p>
            <a:pPr marL="0" indent="0" eaLnBrk="1" hangingPunct="1">
              <a:lnSpc>
                <a:spcPct val="90000"/>
              </a:lnSpc>
              <a:buFont typeface="Arial" charset="0"/>
              <a:buNone/>
            </a:pPr>
            <a:endParaRPr lang="en-US" sz="22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2 Status</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8</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94674" y="1454046"/>
            <a:ext cx="8192125" cy="4761017"/>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Working Group Meetings</a:t>
            </a:r>
          </a:p>
          <a:p>
            <a:pPr lvl="1" indent="-3429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Bi-Weekly working group conference calls, to be coordinated with WG3 </a:t>
            </a:r>
          </a:p>
          <a:p>
            <a:pPr marL="231775" indent="-231775" eaLnBrk="1" hangingPunct="1">
              <a:lnSpc>
                <a:spcPct val="90000"/>
              </a:lnSpc>
              <a:spcBef>
                <a:spcPts val="0"/>
              </a:spcBef>
              <a:spcAft>
                <a:spcPts val="600"/>
              </a:spcAft>
            </a:pPr>
            <a:endParaRPr lang="en-US" sz="2800" b="1"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Document Library Established (ATIS)</a:t>
            </a:r>
          </a:p>
          <a:p>
            <a:pPr marL="857250" lvl="1" indent="-457200" eaLnBrk="1" hangingPunct="1">
              <a:lnSpc>
                <a:spcPct val="90000"/>
              </a:lnSpc>
              <a:spcBef>
                <a:spcPts val="0"/>
              </a:spcBef>
              <a:spcAft>
                <a:spcPts val="600"/>
              </a:spcAft>
              <a:buFont typeface="Courier New" panose="02070309020205020404" pitchFamily="49" charset="0"/>
              <a:buChar char="o"/>
            </a:pPr>
            <a:r>
              <a:rPr lang="en-US" dirty="0">
                <a:ea typeface="ＭＳ Ｐゴシック" pitchFamily="34" charset="-128"/>
              </a:rPr>
              <a:t>Contributions / Reference Documents Include:</a:t>
            </a:r>
          </a:p>
          <a:p>
            <a:pPr marL="800100" lvl="2" indent="0" eaLnBrk="1" hangingPunct="1">
              <a:lnSpc>
                <a:spcPct val="90000"/>
              </a:lnSpc>
              <a:spcBef>
                <a:spcPts val="0"/>
              </a:spcBef>
              <a:spcAft>
                <a:spcPts val="600"/>
              </a:spcAft>
              <a:buNone/>
            </a:pPr>
            <a:endParaRPr lang="en-US" sz="24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494674" y="31104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2 Status (</a:t>
            </a:r>
            <a:r>
              <a:rPr lang="en-US" sz="2800" b="1" dirty="0" err="1">
                <a:latin typeface="Calibri" pitchFamily="34" charset="0"/>
              </a:rPr>
              <a:t>Cont</a:t>
            </a:r>
            <a:r>
              <a:rPr lang="en-US" sz="4400" b="1" dirty="0">
                <a:latin typeface="Calibri" pitchFamily="34" charset="0"/>
              </a:rPr>
              <a:t>)</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1299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CDEE8E-92AF-4081-9E14-333881A36E8A}" type="slidenum">
              <a:rPr lang="en-US" smtClean="0">
                <a:solidFill>
                  <a:srgbClr val="898989"/>
                </a:solidFill>
                <a:latin typeface="Calibri" pitchFamily="34" charset="0"/>
              </a:rPr>
              <a:pPr eaLnBrk="1" hangingPunct="1"/>
              <a:t>9</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522514" y="1060450"/>
            <a:ext cx="8229600" cy="4525963"/>
          </a:xfrm>
        </p:spPr>
        <p:txBody>
          <a:bodyPr/>
          <a:lstStyle/>
          <a:p>
            <a:pPr marL="0" indent="0" eaLnBrk="1" hangingPunct="1">
              <a:lnSpc>
                <a:spcPct val="90000"/>
              </a:lnSpc>
              <a:buNone/>
            </a:pPr>
            <a:endParaRPr lang="en-US" sz="2800" b="1" u="sng" dirty="0">
              <a:ea typeface="ＭＳ Ｐゴシック" pitchFamily="34" charset="-128"/>
            </a:endParaRPr>
          </a:p>
          <a:p>
            <a:pPr marL="0" indent="0" eaLnBrk="1" hangingPunct="1">
              <a:lnSpc>
                <a:spcPct val="90000"/>
              </a:lnSpc>
              <a:buNone/>
            </a:pPr>
            <a:r>
              <a:rPr lang="en-US" sz="2800" b="1" u="sng" dirty="0">
                <a:ea typeface="ＭＳ Ｐゴシック" pitchFamily="34" charset="-128"/>
              </a:rPr>
              <a:t>Report 1</a:t>
            </a:r>
            <a:r>
              <a:rPr lang="en-US" sz="2800" b="1" dirty="0">
                <a:ea typeface="ＭＳ Ｐゴシック" pitchFamily="34" charset="-128"/>
              </a:rPr>
              <a:t>    </a:t>
            </a:r>
            <a:r>
              <a:rPr lang="en-US" sz="2800" b="1" dirty="0"/>
              <a:t>June 2020</a:t>
            </a:r>
            <a:r>
              <a:rPr lang="en-US" sz="2800" dirty="0">
                <a:solidFill>
                  <a:srgbClr val="FF0000"/>
                </a:solidFill>
              </a:rPr>
              <a:t>   </a:t>
            </a:r>
          </a:p>
          <a:p>
            <a:pPr marL="0" indent="0" eaLnBrk="1" hangingPunct="1">
              <a:lnSpc>
                <a:spcPct val="90000"/>
              </a:lnSpc>
              <a:buFont typeface="Arial" charset="0"/>
              <a:buNone/>
            </a:pPr>
            <a:endParaRPr lang="en-US" sz="2000" b="1" u="sng" dirty="0">
              <a:ea typeface="ＭＳ Ｐゴシック" pitchFamily="34" charset="-128"/>
            </a:endParaRPr>
          </a:p>
          <a:p>
            <a:pPr marL="0" indent="0" eaLnBrk="1" hangingPunct="1">
              <a:lnSpc>
                <a:spcPct val="90000"/>
              </a:lnSpc>
              <a:buNone/>
            </a:pPr>
            <a:r>
              <a:rPr lang="en-US" sz="2400" b="1" dirty="0">
                <a:solidFill>
                  <a:srgbClr val="FF0000"/>
                </a:solidFill>
              </a:rPr>
              <a:t>		</a:t>
            </a:r>
            <a:r>
              <a:rPr lang="en-US" sz="2000" b="1" dirty="0"/>
              <a:t>Report on Risks to 5G from Legacy Vulnerabilities and Best 				Practices for Mitigation</a:t>
            </a:r>
          </a:p>
          <a:p>
            <a:pPr marL="0" indent="0" eaLnBrk="1" hangingPunct="1">
              <a:lnSpc>
                <a:spcPct val="90000"/>
              </a:lnSpc>
              <a:buNone/>
            </a:pPr>
            <a:endParaRPr lang="en-US" sz="2000" b="1" u="sng" dirty="0"/>
          </a:p>
          <a:p>
            <a:pPr marL="0" indent="0" eaLnBrk="1" hangingPunct="1">
              <a:lnSpc>
                <a:spcPct val="90000"/>
              </a:lnSpc>
              <a:buNone/>
            </a:pPr>
            <a:r>
              <a:rPr lang="en-US" sz="2800" b="1" u="sng" dirty="0"/>
              <a:t>Report 2</a:t>
            </a:r>
            <a:r>
              <a:rPr lang="en-US" sz="2800" b="1" dirty="0"/>
              <a:t>   December 2020</a:t>
            </a:r>
            <a:endParaRPr lang="en-US" sz="2800" dirty="0"/>
          </a:p>
          <a:p>
            <a:pPr marL="0" indent="0" eaLnBrk="1" hangingPunct="1">
              <a:lnSpc>
                <a:spcPct val="90000"/>
              </a:lnSpc>
              <a:buFont typeface="Arial" charset="0"/>
              <a:buNone/>
            </a:pPr>
            <a:endParaRPr lang="en-US" sz="2000" b="1" u="sng" dirty="0"/>
          </a:p>
          <a:p>
            <a:pPr marL="800100" lvl="2" indent="0" eaLnBrk="1" hangingPunct="1">
              <a:lnSpc>
                <a:spcPct val="90000"/>
              </a:lnSpc>
              <a:buNone/>
            </a:pPr>
            <a:r>
              <a:rPr lang="en-US" sz="2000" b="1" dirty="0"/>
              <a:t>Report on Recommended Updates to 3GPP Standards and Comparison Risk and Remediation Expenses for 5G Vulnerabilities (including identification of optional features in 3GPPstandards that can diminish the effectiveness of 5G security and recommendations to address these gaps) </a:t>
            </a:r>
            <a:endParaRPr lang="en-US" sz="3600" dirty="0">
              <a:ea typeface="ＭＳ Ｐゴシック" pitchFamily="34" charset="-128"/>
            </a:endParaRPr>
          </a:p>
        </p:txBody>
      </p:sp>
      <p:sp>
        <p:nvSpPr>
          <p:cNvPr id="9220" name="Title 1"/>
          <p:cNvSpPr>
            <a:spLocks/>
          </p:cNvSpPr>
          <p:nvPr/>
        </p:nvSpPr>
        <p:spPr bwMode="auto">
          <a:xfrm>
            <a:off x="609600" y="254001"/>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Deliverables/Schedule</a:t>
            </a:r>
            <a:endParaRPr lang="en-US" sz="2000" b="1" dirty="0">
              <a:latin typeface="Calibri" pitchFamily="34" charset="0"/>
            </a:endParaRPr>
          </a:p>
        </p:txBody>
      </p:sp>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497</Words>
  <Application>Microsoft Office PowerPoint</Application>
  <PresentationFormat>On-screen Show (4:3)</PresentationFormat>
  <Paragraphs>127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Working Group 2:  Managing Security Risk in the Transition to 5G Initial Work Plan </vt:lpstr>
      <vt:lpstr>Working Group 2: Background</vt:lpstr>
      <vt:lpstr>Working Group 2:  Objectives</vt:lpstr>
      <vt:lpstr>Working Group 2: Objectives (Cont)</vt:lpstr>
      <vt:lpstr>WG2 Deliverables:  Managing Security Risk in the Transition to 5G </vt:lpstr>
      <vt:lpstr>Working Group 2 Members</vt:lpstr>
      <vt:lpstr>PowerPoint Presentation</vt:lpstr>
      <vt:lpstr>PowerPoint Presentation</vt:lpstr>
      <vt:lpstr>PowerPoint Presentation</vt:lpstr>
      <vt:lpstr>Next Steps</vt:lpstr>
      <vt:lpstr>Working Group 2:  Managing Security Risk in the Transition to 5G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2019-09-19T14:51:58Z</dcterms:modified>
</cp:coreProperties>
</file>