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1"/>
  </p:sldMasterIdLst>
  <p:notesMasterIdLst>
    <p:notesMasterId r:id="rId14"/>
  </p:notesMasterIdLst>
  <p:sldIdLst>
    <p:sldId id="264" r:id="rId2"/>
    <p:sldId id="258" r:id="rId3"/>
    <p:sldId id="283" r:id="rId4"/>
    <p:sldId id="279" r:id="rId5"/>
    <p:sldId id="287" r:id="rId6"/>
    <p:sldId id="273" r:id="rId7"/>
    <p:sldId id="274" r:id="rId8"/>
    <p:sldId id="280" r:id="rId9"/>
    <p:sldId id="278" r:id="rId10"/>
    <p:sldId id="281" r:id="rId11"/>
    <p:sldId id="267" r:id="rId12"/>
    <p:sldId id="286" r:id="rId13"/>
  </p:sldIdLst>
  <p:sldSz cx="9144000" cy="6858000" type="screen4x3"/>
  <p:notesSz cx="7315200" cy="96012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pitchFamily="34"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pitchFamily="34"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34"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34"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p:defaultTextStyle>
  <p:extLst>
    <p:ext uri="{EFAFB233-063F-42B5-8137-9DF3F51BA10A}">
      <p15:sldGuideLst xmlns:p15="http://schemas.microsoft.com/office/powerpoint/2012/main">
        <p15:guide id="1" orient="horz" pos="1082">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678" autoAdjust="0"/>
    <p:restoredTop sz="62009" autoAdjust="0"/>
  </p:normalViewPr>
  <p:slideViewPr>
    <p:cSldViewPr snapToGrid="0" snapToObjects="1">
      <p:cViewPr varScale="1">
        <p:scale>
          <a:sx n="70" d="100"/>
          <a:sy n="70" d="100"/>
        </p:scale>
        <p:origin x="2382" y="48"/>
      </p:cViewPr>
      <p:guideLst>
        <p:guide orient="horz" pos="1082"/>
        <p:guide pos="2880"/>
      </p:guideLst>
    </p:cSldViewPr>
  </p:slideViewPr>
  <p:outlineViewPr>
    <p:cViewPr>
      <p:scale>
        <a:sx n="33" d="100"/>
        <a:sy n="33" d="100"/>
      </p:scale>
      <p:origin x="0" y="1968"/>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3170238" cy="479425"/>
          </a:xfrm>
          <a:prstGeom prst="rect">
            <a:avLst/>
          </a:prstGeom>
          <a:noFill/>
          <a:ln w="9525">
            <a:noFill/>
            <a:miter lim="800000"/>
            <a:headEnd/>
            <a:tailEnd/>
          </a:ln>
        </p:spPr>
        <p:txBody>
          <a:bodyPr vert="horz" wrap="square" lIns="94703" tIns="47352" rIns="94703" bIns="47352" numCol="1" anchor="t" anchorCtr="0" compatLnSpc="1">
            <a:prstTxWarp prst="textNoShape">
              <a:avLst/>
            </a:prstTxWarp>
          </a:bodyPr>
          <a:lstStyle>
            <a:lvl1pPr defTabSz="473075">
              <a:defRPr sz="1200">
                <a:latin typeface="Arial" charset="0"/>
                <a:ea typeface="+mn-ea"/>
              </a:defRPr>
            </a:lvl1pPr>
          </a:lstStyle>
          <a:p>
            <a:pPr>
              <a:defRPr/>
            </a:pPr>
            <a:endParaRPr lang="en-US" dirty="0"/>
          </a:p>
        </p:txBody>
      </p:sp>
      <p:sp>
        <p:nvSpPr>
          <p:cNvPr id="21507" name="Rectangle 3"/>
          <p:cNvSpPr>
            <a:spLocks noGrp="1" noChangeArrowheads="1"/>
          </p:cNvSpPr>
          <p:nvPr>
            <p:ph type="dt" idx="1"/>
          </p:nvPr>
        </p:nvSpPr>
        <p:spPr bwMode="auto">
          <a:xfrm>
            <a:off x="4143375" y="0"/>
            <a:ext cx="3170238" cy="479425"/>
          </a:xfrm>
          <a:prstGeom prst="rect">
            <a:avLst/>
          </a:prstGeom>
          <a:noFill/>
          <a:ln w="9525">
            <a:noFill/>
            <a:miter lim="800000"/>
            <a:headEnd/>
            <a:tailEnd/>
          </a:ln>
        </p:spPr>
        <p:txBody>
          <a:bodyPr vert="horz" wrap="square" lIns="94703" tIns="47352" rIns="94703" bIns="47352" numCol="1" anchor="t" anchorCtr="0" compatLnSpc="1">
            <a:prstTxWarp prst="textNoShape">
              <a:avLst/>
            </a:prstTxWarp>
          </a:bodyPr>
          <a:lstStyle>
            <a:lvl1pPr algn="r" defTabSz="473075">
              <a:defRPr sz="1200">
                <a:latin typeface="Arial" pitchFamily="34" charset="0"/>
                <a:ea typeface="ＭＳ Ｐゴシック" charset="-128"/>
              </a:defRPr>
            </a:lvl1pPr>
          </a:lstStyle>
          <a:p>
            <a:pPr>
              <a:defRPr/>
            </a:pPr>
            <a:fld id="{23A01D63-E203-4FF4-9B2E-E2F1869AEEB6}" type="datetimeFigureOut">
              <a:rPr lang="en-US"/>
              <a:pPr>
                <a:defRPr/>
              </a:pPr>
              <a:t>9/16/2019</a:t>
            </a:fld>
            <a:endParaRPr lang="en-US" dirty="0"/>
          </a:p>
        </p:txBody>
      </p:sp>
      <p:sp>
        <p:nvSpPr>
          <p:cNvPr id="11268"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5"/>
          <p:cNvSpPr>
            <a:spLocks noGrp="1" noChangeArrowheads="1"/>
          </p:cNvSpPr>
          <p:nvPr>
            <p:ph type="body" sz="quarter" idx="3"/>
          </p:nvPr>
        </p:nvSpPr>
        <p:spPr bwMode="auto">
          <a:xfrm>
            <a:off x="731838" y="4559300"/>
            <a:ext cx="5851525" cy="4321175"/>
          </a:xfrm>
          <a:prstGeom prst="rect">
            <a:avLst/>
          </a:prstGeom>
          <a:noFill/>
          <a:ln w="9525">
            <a:noFill/>
            <a:miter lim="800000"/>
            <a:headEnd/>
            <a:tailEnd/>
          </a:ln>
        </p:spPr>
        <p:txBody>
          <a:bodyPr vert="horz" wrap="square" lIns="94703" tIns="47352" rIns="94703" bIns="4735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1510" name="Rectangle 6"/>
          <p:cNvSpPr>
            <a:spLocks noGrp="1" noChangeArrowheads="1"/>
          </p:cNvSpPr>
          <p:nvPr>
            <p:ph type="ftr" sz="quarter" idx="4"/>
          </p:nvPr>
        </p:nvSpPr>
        <p:spPr bwMode="auto">
          <a:xfrm>
            <a:off x="0" y="9120188"/>
            <a:ext cx="3170238" cy="479425"/>
          </a:xfrm>
          <a:prstGeom prst="rect">
            <a:avLst/>
          </a:prstGeom>
          <a:noFill/>
          <a:ln w="9525">
            <a:noFill/>
            <a:miter lim="800000"/>
            <a:headEnd/>
            <a:tailEnd/>
          </a:ln>
        </p:spPr>
        <p:txBody>
          <a:bodyPr vert="horz" wrap="square" lIns="94703" tIns="47352" rIns="94703" bIns="47352" numCol="1" anchor="b" anchorCtr="0" compatLnSpc="1">
            <a:prstTxWarp prst="textNoShape">
              <a:avLst/>
            </a:prstTxWarp>
          </a:bodyPr>
          <a:lstStyle>
            <a:lvl1pPr defTabSz="473075">
              <a:defRPr sz="1200">
                <a:latin typeface="Arial" charset="0"/>
                <a:ea typeface="+mn-ea"/>
              </a:defRPr>
            </a:lvl1pPr>
          </a:lstStyle>
          <a:p>
            <a:pPr>
              <a:defRPr/>
            </a:pPr>
            <a:endParaRPr lang="en-US" dirty="0"/>
          </a:p>
        </p:txBody>
      </p:sp>
      <p:sp>
        <p:nvSpPr>
          <p:cNvPr id="21511" name="Rectangle 7"/>
          <p:cNvSpPr>
            <a:spLocks noGrp="1" noChangeArrowheads="1"/>
          </p:cNvSpPr>
          <p:nvPr>
            <p:ph type="sldNum" sz="quarter" idx="5"/>
          </p:nvPr>
        </p:nvSpPr>
        <p:spPr bwMode="auto">
          <a:xfrm>
            <a:off x="4143375" y="9120188"/>
            <a:ext cx="3170238" cy="479425"/>
          </a:xfrm>
          <a:prstGeom prst="rect">
            <a:avLst/>
          </a:prstGeom>
          <a:noFill/>
          <a:ln w="9525">
            <a:noFill/>
            <a:miter lim="800000"/>
            <a:headEnd/>
            <a:tailEnd/>
          </a:ln>
        </p:spPr>
        <p:txBody>
          <a:bodyPr vert="horz" wrap="square" lIns="94703" tIns="47352" rIns="94703" bIns="47352" numCol="1" anchor="b" anchorCtr="0" compatLnSpc="1">
            <a:prstTxWarp prst="textNoShape">
              <a:avLst/>
            </a:prstTxWarp>
          </a:bodyPr>
          <a:lstStyle>
            <a:lvl1pPr algn="r" defTabSz="473075">
              <a:defRPr sz="1200">
                <a:latin typeface="Arial" pitchFamily="34" charset="0"/>
                <a:ea typeface="ＭＳ Ｐゴシック" charset="-128"/>
              </a:defRPr>
            </a:lvl1pPr>
          </a:lstStyle>
          <a:p>
            <a:pPr>
              <a:defRPr/>
            </a:pPr>
            <a:fld id="{60171797-BFF1-4A9B-B558-E10D01A67A1A}" type="slidenum">
              <a:rPr lang="en-US"/>
              <a:pPr>
                <a:defRPr/>
              </a:pPr>
              <a:t>‹#›</a:t>
            </a:fld>
            <a:endParaRPr lang="en-US" dirty="0"/>
          </a:p>
        </p:txBody>
      </p:sp>
    </p:spTree>
    <p:extLst>
      <p:ext uri="{BB962C8B-B14F-4D97-AF65-F5344CB8AC3E}">
        <p14:creationId xmlns:p14="http://schemas.microsoft.com/office/powerpoint/2010/main" val="194658395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ＭＳ Ｐゴシック" charset="0"/>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12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22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20775F46-6EDC-4E15-9CF5-B1296021CEE0}" type="slidenum">
              <a:rPr lang="en-US" smtClean="0"/>
              <a:pPr eaLnBrk="1" hangingPunct="1"/>
              <a:t>1</a:t>
            </a:fld>
            <a:endParaRPr lang="en-US" dirty="0"/>
          </a:p>
        </p:txBody>
      </p:sp>
    </p:spTree>
    <p:extLst>
      <p:ext uri="{BB962C8B-B14F-4D97-AF65-F5344CB8AC3E}">
        <p14:creationId xmlns:p14="http://schemas.microsoft.com/office/powerpoint/2010/main" val="28567877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94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5B811CE0-6195-475D-975F-86945F1FDB4A}" type="slidenum">
              <a:rPr lang="en-US" smtClean="0"/>
              <a:pPr eaLnBrk="1" hangingPunct="1"/>
              <a:t>10</a:t>
            </a:fld>
            <a:endParaRPr lang="en-US" dirty="0"/>
          </a:p>
        </p:txBody>
      </p:sp>
    </p:spTree>
    <p:extLst>
      <p:ext uri="{BB962C8B-B14F-4D97-AF65-F5344CB8AC3E}">
        <p14:creationId xmlns:p14="http://schemas.microsoft.com/office/powerpoint/2010/main" val="8695700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204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1DEB6168-C929-41BE-9E06-E4573AD736B3}" type="slidenum">
              <a:rPr lang="en-US" smtClean="0"/>
              <a:pPr eaLnBrk="1" hangingPunct="1"/>
              <a:t>11</a:t>
            </a:fld>
            <a:endParaRPr lang="en-US" dirty="0"/>
          </a:p>
        </p:txBody>
      </p:sp>
    </p:spTree>
    <p:extLst>
      <p:ext uri="{BB962C8B-B14F-4D97-AF65-F5344CB8AC3E}">
        <p14:creationId xmlns:p14="http://schemas.microsoft.com/office/powerpoint/2010/main" val="20051378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12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22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20775F46-6EDC-4E15-9CF5-B1296021CEE0}" type="slidenum">
              <a:rPr lang="en-US" smtClean="0"/>
              <a:pPr eaLnBrk="1" hangingPunct="1"/>
              <a:t>12</a:t>
            </a:fld>
            <a:endParaRPr lang="en-US" dirty="0"/>
          </a:p>
        </p:txBody>
      </p:sp>
    </p:spTree>
    <p:extLst>
      <p:ext uri="{BB962C8B-B14F-4D97-AF65-F5344CB8AC3E}">
        <p14:creationId xmlns:p14="http://schemas.microsoft.com/office/powerpoint/2010/main" val="15702678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33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9E3C0B31-DCB6-4633-A0F4-64EAAFAA1E10}" type="slidenum">
              <a:rPr lang="en-US" smtClean="0"/>
              <a:pPr eaLnBrk="1" hangingPunct="1"/>
              <a:t>2</a:t>
            </a:fld>
            <a:endParaRPr lang="en-US" dirty="0"/>
          </a:p>
        </p:txBody>
      </p:sp>
    </p:spTree>
    <p:extLst>
      <p:ext uri="{BB962C8B-B14F-4D97-AF65-F5344CB8AC3E}">
        <p14:creationId xmlns:p14="http://schemas.microsoft.com/office/powerpoint/2010/main" val="1105255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33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9E3C0B31-DCB6-4633-A0F4-64EAAFAA1E10}" type="slidenum">
              <a:rPr lang="en-US" smtClean="0"/>
              <a:pPr eaLnBrk="1" hangingPunct="1"/>
              <a:t>3</a:t>
            </a:fld>
            <a:endParaRPr lang="en-US" dirty="0"/>
          </a:p>
        </p:txBody>
      </p:sp>
    </p:spTree>
    <p:extLst>
      <p:ext uri="{BB962C8B-B14F-4D97-AF65-F5344CB8AC3E}">
        <p14:creationId xmlns:p14="http://schemas.microsoft.com/office/powerpoint/2010/main" val="20402408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33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9E3C0B31-DCB6-4633-A0F4-64EAAFAA1E10}" type="slidenum">
              <a:rPr lang="en-US" smtClean="0"/>
              <a:pPr eaLnBrk="1" hangingPunct="1"/>
              <a:t>4</a:t>
            </a:fld>
            <a:endParaRPr lang="en-US" dirty="0"/>
          </a:p>
        </p:txBody>
      </p:sp>
    </p:spTree>
    <p:extLst>
      <p:ext uri="{BB962C8B-B14F-4D97-AF65-F5344CB8AC3E}">
        <p14:creationId xmlns:p14="http://schemas.microsoft.com/office/powerpoint/2010/main" val="11555715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33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9E3C0B31-DCB6-4633-A0F4-64EAAFAA1E10}" type="slidenum">
              <a:rPr lang="en-US" smtClean="0"/>
              <a:pPr eaLnBrk="1" hangingPunct="1"/>
              <a:t>5</a:t>
            </a:fld>
            <a:endParaRPr lang="en-US" dirty="0"/>
          </a:p>
        </p:txBody>
      </p:sp>
    </p:spTree>
    <p:extLst>
      <p:ext uri="{BB962C8B-B14F-4D97-AF65-F5344CB8AC3E}">
        <p14:creationId xmlns:p14="http://schemas.microsoft.com/office/powerpoint/2010/main" val="11484487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43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E3527087-30D7-4142-BE6D-919A412224ED}" type="slidenum">
              <a:rPr lang="en-US" smtClean="0"/>
              <a:pPr eaLnBrk="1" hangingPunct="1"/>
              <a:t>6</a:t>
            </a:fld>
            <a:endParaRPr lang="en-US" dirty="0"/>
          </a:p>
        </p:txBody>
      </p:sp>
    </p:spTree>
    <p:extLst>
      <p:ext uri="{BB962C8B-B14F-4D97-AF65-F5344CB8AC3E}">
        <p14:creationId xmlns:p14="http://schemas.microsoft.com/office/powerpoint/2010/main" val="38957374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74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391C045F-F956-462B-92B7-A0204F80DE27}" type="slidenum">
              <a:rPr lang="en-US" smtClean="0"/>
              <a:pPr eaLnBrk="1" hangingPunct="1"/>
              <a:t>7</a:t>
            </a:fld>
            <a:endParaRPr lang="en-US" dirty="0"/>
          </a:p>
        </p:txBody>
      </p:sp>
    </p:spTree>
    <p:extLst>
      <p:ext uri="{BB962C8B-B14F-4D97-AF65-F5344CB8AC3E}">
        <p14:creationId xmlns:p14="http://schemas.microsoft.com/office/powerpoint/2010/main" val="40794953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a:ea typeface="ＭＳ Ｐゴシック" pitchFamily="34" charset="-128"/>
              </a:rPr>
              <a:t>Also Post Administrative Documents (Membership</a:t>
            </a:r>
            <a:r>
              <a:rPr lang="en-US" baseline="0" dirty="0">
                <a:ea typeface="ＭＳ Ｐゴシック" pitchFamily="34" charset="-128"/>
              </a:rPr>
              <a:t>, Minutes, etc.)</a:t>
            </a:r>
            <a:endParaRPr lang="en-US" dirty="0">
              <a:ea typeface="ＭＳ Ｐゴシック" pitchFamily="34" charset="-128"/>
            </a:endParaRPr>
          </a:p>
        </p:txBody>
      </p:sp>
      <p:sp>
        <p:nvSpPr>
          <p:cNvPr id="174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391C045F-F956-462B-92B7-A0204F80DE27}" type="slidenum">
              <a:rPr lang="en-US" smtClean="0"/>
              <a:pPr eaLnBrk="1" hangingPunct="1"/>
              <a:t>8</a:t>
            </a:fld>
            <a:endParaRPr lang="en-US" dirty="0"/>
          </a:p>
        </p:txBody>
      </p:sp>
    </p:spTree>
    <p:extLst>
      <p:ext uri="{BB962C8B-B14F-4D97-AF65-F5344CB8AC3E}">
        <p14:creationId xmlns:p14="http://schemas.microsoft.com/office/powerpoint/2010/main" val="8311782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94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5B811CE0-6195-475D-975F-86945F1FDB4A}" type="slidenum">
              <a:rPr lang="en-US" smtClean="0"/>
              <a:pPr eaLnBrk="1" hangingPunct="1"/>
              <a:t>9</a:t>
            </a:fld>
            <a:endParaRPr lang="en-US" dirty="0"/>
          </a:p>
        </p:txBody>
      </p:sp>
    </p:spTree>
    <p:extLst>
      <p:ext uri="{BB962C8B-B14F-4D97-AF65-F5344CB8AC3E}">
        <p14:creationId xmlns:p14="http://schemas.microsoft.com/office/powerpoint/2010/main" val="17397618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7AB745AA-9B8C-4E04-81A3-0A463E7B26EC}" type="datetime1">
              <a:rPr lang="en-US"/>
              <a:pPr>
                <a:defRPr/>
              </a:pPr>
              <a:t>9/16/2019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A74E696-F705-4D96-928B-E5C4D4D677CC}" type="slidenum">
              <a:rPr lang="en-US"/>
              <a:pPr>
                <a:defRPr/>
              </a:pPr>
              <a:t>‹#›</a:t>
            </a:fld>
            <a:endParaRPr lang="en-US" dirty="0"/>
          </a:p>
        </p:txBody>
      </p:sp>
    </p:spTree>
    <p:extLst>
      <p:ext uri="{BB962C8B-B14F-4D97-AF65-F5344CB8AC3E}">
        <p14:creationId xmlns:p14="http://schemas.microsoft.com/office/powerpoint/2010/main" val="539015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35F76209-5C84-4F9A-9492-EFD88AD0AEDA}" type="datetime1">
              <a:rPr lang="en-US"/>
              <a:pPr>
                <a:defRPr/>
              </a:pPr>
              <a:t>9/16/2019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3007DA15-72A8-45AA-B7F7-577551102F16}" type="slidenum">
              <a:rPr lang="en-US"/>
              <a:pPr>
                <a:defRPr/>
              </a:pPr>
              <a:t>‹#›</a:t>
            </a:fld>
            <a:endParaRPr lang="en-US" dirty="0"/>
          </a:p>
        </p:txBody>
      </p:sp>
    </p:spTree>
    <p:extLst>
      <p:ext uri="{BB962C8B-B14F-4D97-AF65-F5344CB8AC3E}">
        <p14:creationId xmlns:p14="http://schemas.microsoft.com/office/powerpoint/2010/main" val="460168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462EDD3-1977-49CF-85D7-32DE8FCEC26C}" type="datetime1">
              <a:rPr lang="en-US"/>
              <a:pPr>
                <a:defRPr/>
              </a:pPr>
              <a:t>9/16/2019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DAD90CD-A595-4A03-B3B0-6D2458F85B97}" type="slidenum">
              <a:rPr lang="en-US"/>
              <a:pPr>
                <a:defRPr/>
              </a:pPr>
              <a:t>‹#›</a:t>
            </a:fld>
            <a:endParaRPr lang="en-US" dirty="0"/>
          </a:p>
        </p:txBody>
      </p:sp>
    </p:spTree>
    <p:extLst>
      <p:ext uri="{BB962C8B-B14F-4D97-AF65-F5344CB8AC3E}">
        <p14:creationId xmlns:p14="http://schemas.microsoft.com/office/powerpoint/2010/main" val="27897508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5478E61E-AF42-4921-9C6A-474ED1D94C0E}" type="datetime1">
              <a:rPr lang="en-US"/>
              <a:pPr>
                <a:defRPr/>
              </a:pPr>
              <a:t>9/16/2019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6EC53501-A59C-492B-A4C7-04A4F75D57BB}" type="slidenum">
              <a:rPr lang="en-US"/>
              <a:pPr>
                <a:defRPr/>
              </a:pPr>
              <a:t>‹#›</a:t>
            </a:fld>
            <a:endParaRPr lang="en-US" dirty="0"/>
          </a:p>
        </p:txBody>
      </p:sp>
    </p:spTree>
    <p:extLst>
      <p:ext uri="{BB962C8B-B14F-4D97-AF65-F5344CB8AC3E}">
        <p14:creationId xmlns:p14="http://schemas.microsoft.com/office/powerpoint/2010/main" val="18750889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A0167C00-BD36-49C4-8D15-675F4CEAC481}" type="datetime1">
              <a:rPr lang="en-US"/>
              <a:pPr>
                <a:defRPr/>
              </a:pPr>
              <a:t>9/16/2019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D8BBD6F1-B411-4A30-8CE9-38ED6E030FF9}" type="slidenum">
              <a:rPr lang="en-US"/>
              <a:pPr>
                <a:defRPr/>
              </a:pPr>
              <a:t>‹#›</a:t>
            </a:fld>
            <a:endParaRPr lang="en-US" dirty="0"/>
          </a:p>
        </p:txBody>
      </p:sp>
    </p:spTree>
    <p:extLst>
      <p:ext uri="{BB962C8B-B14F-4D97-AF65-F5344CB8AC3E}">
        <p14:creationId xmlns:p14="http://schemas.microsoft.com/office/powerpoint/2010/main" val="33191601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A59A6BAA-08CC-48B5-8AC5-FD6D6BAB7B07}" type="datetime1">
              <a:rPr lang="en-US"/>
              <a:pPr>
                <a:defRPr/>
              </a:pPr>
              <a:t>9/16/2019</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985852A5-7399-4EE1-9575-EC2EB422152F}" type="slidenum">
              <a:rPr lang="en-US"/>
              <a:pPr>
                <a:defRPr/>
              </a:pPr>
              <a:t>‹#›</a:t>
            </a:fld>
            <a:endParaRPr lang="en-US" dirty="0"/>
          </a:p>
        </p:txBody>
      </p:sp>
    </p:spTree>
    <p:extLst>
      <p:ext uri="{BB962C8B-B14F-4D97-AF65-F5344CB8AC3E}">
        <p14:creationId xmlns:p14="http://schemas.microsoft.com/office/powerpoint/2010/main" val="24244664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2A65D4F1-E24F-4B20-B5AF-4D5D1BA45F9A}" type="datetime1">
              <a:rPr lang="en-US"/>
              <a:pPr>
                <a:defRPr/>
              </a:pPr>
              <a:t>9/16/2019</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531045BA-22A3-4720-A26C-3FB6B56F3B25}" type="slidenum">
              <a:rPr lang="en-US"/>
              <a:pPr>
                <a:defRPr/>
              </a:pPr>
              <a:t>‹#›</a:t>
            </a:fld>
            <a:endParaRPr lang="en-US" dirty="0"/>
          </a:p>
        </p:txBody>
      </p:sp>
    </p:spTree>
    <p:extLst>
      <p:ext uri="{BB962C8B-B14F-4D97-AF65-F5344CB8AC3E}">
        <p14:creationId xmlns:p14="http://schemas.microsoft.com/office/powerpoint/2010/main" val="3662812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BCD2F903-4F7D-4A2F-864A-8E9C169B4384}" type="datetime1">
              <a:rPr lang="en-US"/>
              <a:pPr>
                <a:defRPr/>
              </a:pPr>
              <a:t>9/16/2019</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EAC101C7-0027-49B3-AB16-7BF3B6FA8E0B}" type="slidenum">
              <a:rPr lang="en-US"/>
              <a:pPr>
                <a:defRPr/>
              </a:pPr>
              <a:t>‹#›</a:t>
            </a:fld>
            <a:endParaRPr lang="en-US" dirty="0"/>
          </a:p>
        </p:txBody>
      </p:sp>
    </p:spTree>
    <p:extLst>
      <p:ext uri="{BB962C8B-B14F-4D97-AF65-F5344CB8AC3E}">
        <p14:creationId xmlns:p14="http://schemas.microsoft.com/office/powerpoint/2010/main" val="2884827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0446C03-A480-408D-A103-97344BB9EAB4}" type="datetime1">
              <a:rPr lang="en-US"/>
              <a:pPr>
                <a:defRPr/>
              </a:pPr>
              <a:t>9/16/2019</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B4AB33F2-7EE2-4519-8D13-CB9CFFD5F81E}" type="slidenum">
              <a:rPr lang="en-US"/>
              <a:pPr>
                <a:defRPr/>
              </a:pPr>
              <a:t>‹#›</a:t>
            </a:fld>
            <a:endParaRPr lang="en-US" dirty="0"/>
          </a:p>
        </p:txBody>
      </p:sp>
    </p:spTree>
    <p:extLst>
      <p:ext uri="{BB962C8B-B14F-4D97-AF65-F5344CB8AC3E}">
        <p14:creationId xmlns:p14="http://schemas.microsoft.com/office/powerpoint/2010/main" val="18071145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E7028BFD-9B95-4DAB-9072-776CE8770272}" type="datetime1">
              <a:rPr lang="en-US"/>
              <a:pPr>
                <a:defRPr/>
              </a:pPr>
              <a:t>9/16/2019</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B5AC876D-8247-4334-AF22-1F06F8695AED}" type="slidenum">
              <a:rPr lang="en-US"/>
              <a:pPr>
                <a:defRPr/>
              </a:pPr>
              <a:t>‹#›</a:t>
            </a:fld>
            <a:endParaRPr lang="en-US" dirty="0"/>
          </a:p>
        </p:txBody>
      </p:sp>
    </p:spTree>
    <p:extLst>
      <p:ext uri="{BB962C8B-B14F-4D97-AF65-F5344CB8AC3E}">
        <p14:creationId xmlns:p14="http://schemas.microsoft.com/office/powerpoint/2010/main" val="22475564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A1B3168-2D20-4208-A06C-B942ABD0214A}" type="datetime1">
              <a:rPr lang="en-US"/>
              <a:pPr>
                <a:defRPr/>
              </a:pPr>
              <a:t>9/16/2019</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465DFE86-5D11-4A53-960B-CC46CA97ADB6}" type="slidenum">
              <a:rPr lang="en-US"/>
              <a:pPr>
                <a:defRPr/>
              </a:pPr>
              <a:t>‹#›</a:t>
            </a:fld>
            <a:endParaRPr lang="en-US" dirty="0"/>
          </a:p>
        </p:txBody>
      </p:sp>
    </p:spTree>
    <p:extLst>
      <p:ext uri="{BB962C8B-B14F-4D97-AF65-F5344CB8AC3E}">
        <p14:creationId xmlns:p14="http://schemas.microsoft.com/office/powerpoint/2010/main" val="1843581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pitchFamily="34" charset="0"/>
                <a:ea typeface="ＭＳ Ｐゴシック" charset="-128"/>
              </a:defRPr>
            </a:lvl1pPr>
          </a:lstStyle>
          <a:p>
            <a:pPr>
              <a:defRPr/>
            </a:pPr>
            <a:fld id="{E48D049E-70A5-43CC-9ADB-E28D1CD9224F}" type="datetime1">
              <a:rPr lang="en-US"/>
              <a:pPr>
                <a:defRPr/>
              </a:pPr>
              <a:t>9/16/2019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34" charset="0"/>
                <a:ea typeface="+mn-ea"/>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34" charset="0"/>
                <a:ea typeface="ＭＳ Ｐゴシック" charset="-128"/>
              </a:defRPr>
            </a:lvl1pPr>
          </a:lstStyle>
          <a:p>
            <a:pPr>
              <a:defRPr/>
            </a:pPr>
            <a:fld id="{A513A13E-D7EB-457B-A864-35757E8BCB76}"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0" fontAlgn="base" hangingPunct="0">
        <a:spcBef>
          <a:spcPct val="0"/>
        </a:spcBef>
        <a:spcAft>
          <a:spcPct val="0"/>
        </a:spcAft>
        <a:defRPr sz="4400" kern="1200">
          <a:solidFill>
            <a:schemeClr val="tx1"/>
          </a:solidFill>
          <a:latin typeface="+mj-lt"/>
          <a:ea typeface="ＭＳ Ｐゴシック" charset="0"/>
          <a:cs typeface="+mj-cs"/>
        </a:defRPr>
      </a:lvl1pPr>
      <a:lvl2pPr algn="ctr" defTabSz="457200" rtl="0" eaLnBrk="0" fontAlgn="base" hangingPunct="0">
        <a:spcBef>
          <a:spcPct val="0"/>
        </a:spcBef>
        <a:spcAft>
          <a:spcPct val="0"/>
        </a:spcAft>
        <a:defRPr sz="4400">
          <a:solidFill>
            <a:schemeClr val="tx1"/>
          </a:solidFill>
          <a:latin typeface="Calibri" pitchFamily="34" charset="0"/>
          <a:ea typeface="ＭＳ Ｐゴシック" charset="0"/>
        </a:defRPr>
      </a:lvl2pPr>
      <a:lvl3pPr algn="ctr" defTabSz="457200" rtl="0" eaLnBrk="0" fontAlgn="base" hangingPunct="0">
        <a:spcBef>
          <a:spcPct val="0"/>
        </a:spcBef>
        <a:spcAft>
          <a:spcPct val="0"/>
        </a:spcAft>
        <a:defRPr sz="4400">
          <a:solidFill>
            <a:schemeClr val="tx1"/>
          </a:solidFill>
          <a:latin typeface="Calibri" pitchFamily="34" charset="0"/>
          <a:ea typeface="ＭＳ Ｐゴシック" charset="0"/>
        </a:defRPr>
      </a:lvl3pPr>
      <a:lvl4pPr algn="ctr" defTabSz="457200" rtl="0" eaLnBrk="0" fontAlgn="base" hangingPunct="0">
        <a:spcBef>
          <a:spcPct val="0"/>
        </a:spcBef>
        <a:spcAft>
          <a:spcPct val="0"/>
        </a:spcAft>
        <a:defRPr sz="4400">
          <a:solidFill>
            <a:schemeClr val="tx1"/>
          </a:solidFill>
          <a:latin typeface="Calibri" pitchFamily="34" charset="0"/>
          <a:ea typeface="ＭＳ Ｐゴシック" charset="0"/>
        </a:defRPr>
      </a:lvl4pPr>
      <a:lvl5pPr algn="ctr" defTabSz="457200" rtl="0" eaLnBrk="0" fontAlgn="base" hangingPunct="0">
        <a:spcBef>
          <a:spcPct val="0"/>
        </a:spcBef>
        <a:spcAft>
          <a:spcPct val="0"/>
        </a:spcAft>
        <a:defRPr sz="4400">
          <a:solidFill>
            <a:schemeClr val="tx1"/>
          </a:solidFill>
          <a:latin typeface="Calibri" pitchFamily="34" charset="0"/>
          <a:ea typeface="ＭＳ Ｐゴシック"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295275" y="3228108"/>
            <a:ext cx="8364465" cy="1115003"/>
          </a:xfrm>
        </p:spPr>
        <p:txBody>
          <a:bodyPr/>
          <a:lstStyle/>
          <a:p>
            <a:pPr eaLnBrk="1" hangingPunct="1"/>
            <a:r>
              <a:rPr lang="en-US" sz="4000" b="1" dirty="0">
                <a:ea typeface="ＭＳ Ｐゴシック" pitchFamily="34" charset="-128"/>
              </a:rPr>
              <a:t>Working Group 4: </a:t>
            </a:r>
            <a:br>
              <a:rPr lang="en-US" sz="4000" b="1" dirty="0">
                <a:ea typeface="ＭＳ Ｐゴシック" pitchFamily="34" charset="-128"/>
              </a:rPr>
            </a:br>
            <a:r>
              <a:rPr lang="en-US" sz="4000" b="1" dirty="0">
                <a:ea typeface="ＭＳ Ｐゴシック" pitchFamily="34" charset="-128"/>
              </a:rPr>
              <a:t>911 Security Vulnerabilities </a:t>
            </a:r>
            <a:r>
              <a:rPr lang="mr-IN" sz="4000" b="1" dirty="0">
                <a:ea typeface="ＭＳ Ｐゴシック" pitchFamily="34" charset="-128"/>
              </a:rPr>
              <a:t>–</a:t>
            </a:r>
            <a:br>
              <a:rPr lang="en-US" sz="4000" b="1" dirty="0">
                <a:ea typeface="ＭＳ Ｐゴシック" pitchFamily="34" charset="-128"/>
              </a:rPr>
            </a:br>
            <a:r>
              <a:rPr lang="en-US" sz="4000" b="1" dirty="0">
                <a:ea typeface="ＭＳ Ｐゴシック" pitchFamily="34" charset="-128"/>
              </a:rPr>
              <a:t> During the IP Transition</a:t>
            </a:r>
            <a:br>
              <a:rPr lang="en-US" sz="4000" b="1" dirty="0">
                <a:ea typeface="ＭＳ Ｐゴシック" pitchFamily="34" charset="-128"/>
              </a:rPr>
            </a:br>
            <a:r>
              <a:rPr lang="en-US" sz="3600" b="1" dirty="0">
                <a:ea typeface="ＭＳ Ｐゴシック" pitchFamily="34" charset="-128"/>
              </a:rPr>
              <a:t>Initial Work Plan</a:t>
            </a:r>
            <a:br>
              <a:rPr lang="en-US" sz="3600" b="1" dirty="0">
                <a:ea typeface="ＭＳ Ｐゴシック" pitchFamily="34" charset="-128"/>
              </a:rPr>
            </a:br>
            <a:endParaRPr lang="en-US" sz="4000" b="1" dirty="0">
              <a:ea typeface="ＭＳ Ｐゴシック" pitchFamily="34" charset="-128"/>
            </a:endParaRPr>
          </a:p>
        </p:txBody>
      </p:sp>
      <p:sp>
        <p:nvSpPr>
          <p:cNvPr id="2051" name="TextBox 5"/>
          <p:cNvSpPr txBox="1">
            <a:spLocks noChangeArrowheads="1"/>
          </p:cNvSpPr>
          <p:nvPr/>
        </p:nvSpPr>
        <p:spPr bwMode="auto">
          <a:xfrm>
            <a:off x="734940" y="4832008"/>
            <a:ext cx="7924800"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algn="ctr" eaLnBrk="1" hangingPunct="1"/>
            <a:r>
              <a:rPr lang="en-US" dirty="0"/>
              <a:t>September 17, 2019</a:t>
            </a:r>
          </a:p>
          <a:p>
            <a:pPr eaLnBrk="1" hangingPunct="1"/>
            <a:endParaRPr lang="en-US" dirty="0">
              <a:latin typeface="Calibri" pitchFamily="34" charset="0"/>
            </a:endParaRPr>
          </a:p>
          <a:p>
            <a:pPr eaLnBrk="1" hangingPunct="1"/>
            <a:endParaRPr lang="en-US" dirty="0">
              <a:latin typeface="Calibri" pitchFamily="34" charset="0"/>
            </a:endParaRPr>
          </a:p>
          <a:p>
            <a:pPr eaLnBrk="1" hangingPunct="1"/>
            <a:r>
              <a:rPr lang="en-US" dirty="0"/>
              <a:t>Mary A. Boyd, Chair [ Intrado / West Safety Services]	</a:t>
            </a:r>
          </a:p>
          <a:p>
            <a:pPr eaLnBrk="1" hangingPunct="1"/>
            <a:endParaRPr lang="en-US" dirty="0">
              <a:latin typeface="Calibri" pitchFamily="34" charset="0"/>
            </a:endParaRPr>
          </a:p>
        </p:txBody>
      </p:sp>
      <p:pic>
        <p:nvPicPr>
          <p:cNvPr id="2052"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5275" y="204788"/>
            <a:ext cx="3136900" cy="1917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D3CDEE8E-92AF-4081-9E14-333881A36E8A}" type="slidenum">
              <a:rPr lang="en-US" smtClean="0">
                <a:solidFill>
                  <a:srgbClr val="898989"/>
                </a:solidFill>
                <a:latin typeface="Calibri" pitchFamily="34" charset="0"/>
              </a:rPr>
              <a:pPr eaLnBrk="1" hangingPunct="1"/>
              <a:t>10</a:t>
            </a:fld>
            <a:endParaRPr lang="en-US" dirty="0">
              <a:solidFill>
                <a:srgbClr val="898989"/>
              </a:solidFill>
              <a:latin typeface="Calibri" pitchFamily="34" charset="0"/>
            </a:endParaRPr>
          </a:p>
        </p:txBody>
      </p:sp>
      <p:sp>
        <p:nvSpPr>
          <p:cNvPr id="19459" name="Content Placeholder 2"/>
          <p:cNvSpPr>
            <a:spLocks noGrp="1"/>
          </p:cNvSpPr>
          <p:nvPr>
            <p:ph idx="4294967295"/>
          </p:nvPr>
        </p:nvSpPr>
        <p:spPr>
          <a:xfrm>
            <a:off x="457200" y="1327944"/>
            <a:ext cx="8229600" cy="4525963"/>
          </a:xfrm>
        </p:spPr>
        <p:txBody>
          <a:bodyPr/>
          <a:lstStyle/>
          <a:p>
            <a:pPr marL="231775" indent="-231775" eaLnBrk="1" hangingPunct="1">
              <a:lnSpc>
                <a:spcPct val="90000"/>
              </a:lnSpc>
              <a:spcBef>
                <a:spcPts val="600"/>
              </a:spcBef>
            </a:pPr>
            <a:r>
              <a:rPr lang="en-US" sz="2000" b="1" dirty="0"/>
              <a:t>Weekly/Bi-Weekly: Conference Call </a:t>
            </a:r>
            <a:r>
              <a:rPr lang="en-US" sz="2000" dirty="0"/>
              <a:t>Meetings with Task Groups</a:t>
            </a:r>
          </a:p>
          <a:p>
            <a:pPr marL="231775" indent="-231775" eaLnBrk="1" hangingPunct="1">
              <a:lnSpc>
                <a:spcPct val="90000"/>
              </a:lnSpc>
              <a:spcBef>
                <a:spcPts val="600"/>
              </a:spcBef>
            </a:pPr>
            <a:r>
              <a:rPr lang="en-US" sz="2000" b="1" dirty="0"/>
              <a:t>Task Group Reports</a:t>
            </a:r>
          </a:p>
          <a:p>
            <a:pPr marL="631825" lvl="1" indent="-231775" eaLnBrk="1" hangingPunct="1">
              <a:lnSpc>
                <a:spcPct val="90000"/>
              </a:lnSpc>
              <a:spcBef>
                <a:spcPts val="600"/>
              </a:spcBef>
            </a:pPr>
            <a:r>
              <a:rPr lang="en-US" sz="2000" dirty="0"/>
              <a:t>Mid October, 2019 </a:t>
            </a:r>
            <a:r>
              <a:rPr lang="mr-IN" sz="2000" dirty="0"/>
              <a:t>–</a:t>
            </a:r>
            <a:r>
              <a:rPr lang="en-US" sz="2000" dirty="0"/>
              <a:t> Develop Project Plan Schedule based on Presentation Schedules</a:t>
            </a:r>
          </a:p>
          <a:p>
            <a:pPr marL="631825" lvl="1" indent="-231775" eaLnBrk="1" hangingPunct="1">
              <a:lnSpc>
                <a:spcPct val="90000"/>
              </a:lnSpc>
              <a:spcBef>
                <a:spcPts val="600"/>
              </a:spcBef>
            </a:pPr>
            <a:r>
              <a:rPr lang="en-US" sz="2000" dirty="0"/>
              <a:t>[DATE]: Report 1 </a:t>
            </a:r>
            <a:r>
              <a:rPr lang="en-US" sz="2000"/>
              <a:t>(Report 2) Draft </a:t>
            </a:r>
            <a:r>
              <a:rPr lang="en-US" sz="2000" dirty="0"/>
              <a:t>Begun </a:t>
            </a:r>
          </a:p>
          <a:p>
            <a:pPr marL="1031875" lvl="2" indent="-231775" eaLnBrk="1" hangingPunct="1">
              <a:lnSpc>
                <a:spcPct val="90000"/>
              </a:lnSpc>
              <a:spcBef>
                <a:spcPts val="600"/>
              </a:spcBef>
            </a:pPr>
            <a:r>
              <a:rPr lang="en-US" sz="2000" dirty="0"/>
              <a:t>On shared site</a:t>
            </a:r>
          </a:p>
          <a:p>
            <a:pPr marL="1031875" lvl="2" indent="-231775" eaLnBrk="1" hangingPunct="1">
              <a:lnSpc>
                <a:spcPct val="90000"/>
              </a:lnSpc>
              <a:spcBef>
                <a:spcPts val="600"/>
              </a:spcBef>
            </a:pPr>
            <a:r>
              <a:rPr lang="en-US" sz="2000" dirty="0"/>
              <a:t>Tasks assigned to WG members</a:t>
            </a:r>
          </a:p>
          <a:p>
            <a:pPr marL="631825" lvl="1" indent="-231775" eaLnBrk="1" hangingPunct="1">
              <a:lnSpc>
                <a:spcPct val="90000"/>
              </a:lnSpc>
              <a:spcBef>
                <a:spcPts val="600"/>
              </a:spcBef>
            </a:pPr>
            <a:r>
              <a:rPr lang="en-US" sz="2000" dirty="0"/>
              <a:t>[DATE]: Member Input Due</a:t>
            </a:r>
          </a:p>
          <a:p>
            <a:pPr marL="631825" lvl="1" indent="-231775" eaLnBrk="1" hangingPunct="1">
              <a:lnSpc>
                <a:spcPct val="90000"/>
              </a:lnSpc>
              <a:spcBef>
                <a:spcPts val="600"/>
              </a:spcBef>
            </a:pPr>
            <a:r>
              <a:rPr lang="en-US" sz="2000" dirty="0"/>
              <a:t>[DATE]: Draft Complete, Approved by WG Members</a:t>
            </a:r>
          </a:p>
          <a:p>
            <a:pPr marL="631825" lvl="1" indent="-231775" eaLnBrk="1" hangingPunct="1">
              <a:lnSpc>
                <a:spcPct val="90000"/>
              </a:lnSpc>
              <a:spcBef>
                <a:spcPts val="600"/>
              </a:spcBef>
            </a:pPr>
            <a:r>
              <a:rPr lang="en-US" sz="2000" dirty="0"/>
              <a:t>[DATE]: Submission of Report to DFO</a:t>
            </a:r>
          </a:p>
          <a:p>
            <a:pPr marL="631825" lvl="1" indent="-231775" eaLnBrk="1" hangingPunct="1">
              <a:lnSpc>
                <a:spcPct val="90000"/>
              </a:lnSpc>
              <a:spcBef>
                <a:spcPts val="600"/>
              </a:spcBef>
            </a:pPr>
            <a:r>
              <a:rPr lang="en-US" sz="2000" dirty="0"/>
              <a:t>[DATE]: Council</a:t>
            </a:r>
          </a:p>
          <a:p>
            <a:pPr marL="0" indent="0" eaLnBrk="1" hangingPunct="1">
              <a:lnSpc>
                <a:spcPct val="90000"/>
              </a:lnSpc>
              <a:buFont typeface="Arial" charset="0"/>
              <a:buNone/>
            </a:pPr>
            <a:endParaRPr lang="en-US" sz="2200" dirty="0">
              <a:ea typeface="ＭＳ Ｐゴシック" pitchFamily="34" charset="-128"/>
            </a:endParaRPr>
          </a:p>
          <a:p>
            <a:pPr marL="0" indent="0" eaLnBrk="1" hangingPunct="1">
              <a:lnSpc>
                <a:spcPct val="90000"/>
              </a:lnSpc>
              <a:buFont typeface="Arial" charset="0"/>
              <a:buNone/>
            </a:pPr>
            <a:r>
              <a:rPr lang="en-US" sz="3000" dirty="0">
                <a:ea typeface="ＭＳ Ｐゴシック" pitchFamily="34" charset="-128"/>
              </a:rPr>
              <a:t>				</a:t>
            </a:r>
          </a:p>
          <a:p>
            <a:pPr marL="0" indent="0" eaLnBrk="1" hangingPunct="1">
              <a:lnSpc>
                <a:spcPct val="90000"/>
              </a:lnSpc>
              <a:buFont typeface="Arial" charset="0"/>
              <a:buNone/>
            </a:pPr>
            <a:r>
              <a:rPr lang="en-US" sz="3000" dirty="0">
                <a:ea typeface="ＭＳ Ｐゴシック" pitchFamily="34" charset="-128"/>
              </a:rPr>
              <a:t>				</a:t>
            </a:r>
          </a:p>
        </p:txBody>
      </p:sp>
      <p:sp>
        <p:nvSpPr>
          <p:cNvPr id="9220" name="Title 1"/>
          <p:cNvSpPr>
            <a:spLocks/>
          </p:cNvSpPr>
          <p:nvPr/>
        </p:nvSpPr>
        <p:spPr bwMode="auto">
          <a:xfrm>
            <a:off x="179388" y="41536"/>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en-US" sz="4000" b="1" dirty="0">
                <a:latin typeface="Calibri" pitchFamily="34" charset="0"/>
              </a:rPr>
              <a:t>Project Plan Schedule: </a:t>
            </a:r>
            <a:r>
              <a:rPr lang="en-US" sz="4000" b="1" dirty="0">
                <a:solidFill>
                  <a:srgbClr val="FF0000"/>
                </a:solidFill>
                <a:latin typeface="Calibri" pitchFamily="34" charset="0"/>
              </a:rPr>
              <a:t>SAMPLE</a:t>
            </a:r>
            <a:endParaRPr lang="en-US" b="1" dirty="0">
              <a:solidFill>
                <a:srgbClr val="FF0000"/>
              </a:solidFill>
              <a:latin typeface="Calibri" pitchFamily="34" charset="0"/>
            </a:endParaRPr>
          </a:p>
        </p:txBody>
      </p:sp>
      <p:pic>
        <p:nvPicPr>
          <p:cNvPr id="922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388" y="5586413"/>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3862704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9459">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9459">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9459">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9459">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9459">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945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CA3676A8-325C-44AB-AA81-818FB89FA3D3}" type="slidenum">
              <a:rPr lang="en-US" smtClean="0">
                <a:solidFill>
                  <a:srgbClr val="898989"/>
                </a:solidFill>
                <a:latin typeface="Calibri" pitchFamily="34" charset="0"/>
              </a:rPr>
              <a:pPr eaLnBrk="1" hangingPunct="1"/>
              <a:t>11</a:t>
            </a:fld>
            <a:endParaRPr lang="en-US" dirty="0">
              <a:solidFill>
                <a:srgbClr val="898989"/>
              </a:solidFill>
              <a:latin typeface="Calibri" pitchFamily="34" charset="0"/>
            </a:endParaRPr>
          </a:p>
        </p:txBody>
      </p:sp>
      <p:sp>
        <p:nvSpPr>
          <p:cNvPr id="10243" name="Title 1"/>
          <p:cNvSpPr>
            <a:spLocks noGrp="1"/>
          </p:cNvSpPr>
          <p:nvPr>
            <p:ph type="title" idx="4294967295"/>
          </p:nvPr>
        </p:nvSpPr>
        <p:spPr/>
        <p:txBody>
          <a:bodyPr/>
          <a:lstStyle/>
          <a:p>
            <a:pPr eaLnBrk="1" hangingPunct="1"/>
            <a:r>
              <a:rPr lang="en-US" b="1" dirty="0">
                <a:ea typeface="ＭＳ Ｐゴシック" pitchFamily="34" charset="-128"/>
              </a:rPr>
              <a:t>Next Steps</a:t>
            </a:r>
          </a:p>
        </p:txBody>
      </p:sp>
      <p:sp>
        <p:nvSpPr>
          <p:cNvPr id="10244" name="Content Placeholder 2"/>
          <p:cNvSpPr>
            <a:spLocks noGrp="1"/>
          </p:cNvSpPr>
          <p:nvPr>
            <p:ph idx="4294967295"/>
          </p:nvPr>
        </p:nvSpPr>
        <p:spPr>
          <a:xfrm>
            <a:off x="457200" y="1597025"/>
            <a:ext cx="8229600" cy="4525963"/>
          </a:xfrm>
        </p:spPr>
        <p:txBody>
          <a:bodyPr/>
          <a:lstStyle/>
          <a:p>
            <a:pPr marL="231775" indent="-231775" eaLnBrk="1" hangingPunct="1">
              <a:lnSpc>
                <a:spcPct val="90000"/>
              </a:lnSpc>
              <a:spcBef>
                <a:spcPts val="600"/>
              </a:spcBef>
            </a:pPr>
            <a:r>
              <a:rPr lang="en-US" sz="2800" dirty="0">
                <a:ea typeface="ＭＳ Ｐゴシック" pitchFamily="34" charset="-128"/>
              </a:rPr>
              <a:t>Convene Working Group To Review WG4 Charter; and</a:t>
            </a:r>
          </a:p>
          <a:p>
            <a:pPr marL="231775" indent="-231775" eaLnBrk="1" hangingPunct="1">
              <a:lnSpc>
                <a:spcPct val="90000"/>
              </a:lnSpc>
              <a:spcBef>
                <a:spcPts val="600"/>
              </a:spcBef>
            </a:pPr>
            <a:r>
              <a:rPr lang="en-US" sz="2800" dirty="0">
                <a:ea typeface="ＭＳ Ｐゴシック" pitchFamily="34" charset="-128"/>
              </a:rPr>
              <a:t>Establish Monthly Working Group Meeting Schedules</a:t>
            </a:r>
          </a:p>
          <a:p>
            <a:pPr marL="231775" indent="-231775" eaLnBrk="1" hangingPunct="1">
              <a:lnSpc>
                <a:spcPct val="90000"/>
              </a:lnSpc>
              <a:spcBef>
                <a:spcPts val="600"/>
              </a:spcBef>
            </a:pPr>
            <a:r>
              <a:rPr lang="en-US" sz="2800" dirty="0">
                <a:ea typeface="ＭＳ Ｐゴシック" pitchFamily="34" charset="-128"/>
              </a:rPr>
              <a:t>Establish and Conduct Routine </a:t>
            </a:r>
            <a:r>
              <a:rPr lang="en-US" dirty="0"/>
              <a:t>weekly/bi-weekly Task Group </a:t>
            </a:r>
            <a:r>
              <a:rPr lang="en-US" sz="2800" dirty="0">
                <a:ea typeface="ＭＳ Ｐゴシック" pitchFamily="34" charset="-128"/>
              </a:rPr>
              <a:t>conference calls.</a:t>
            </a:r>
          </a:p>
          <a:p>
            <a:pPr marL="231775" indent="-231775" eaLnBrk="1" hangingPunct="1">
              <a:lnSpc>
                <a:spcPct val="90000"/>
              </a:lnSpc>
              <a:spcBef>
                <a:spcPts val="600"/>
              </a:spcBef>
            </a:pPr>
            <a:r>
              <a:rPr lang="en-US" sz="2800" dirty="0">
                <a:ea typeface="ＭＳ Ｐゴシック" pitchFamily="34" charset="-128"/>
              </a:rPr>
              <a:t>Provide periodic status updates to Steering Committee and Council.</a:t>
            </a:r>
          </a:p>
          <a:p>
            <a:pPr marL="231775" indent="-231775" eaLnBrk="1" hangingPunct="1">
              <a:lnSpc>
                <a:spcPct val="90000"/>
              </a:lnSpc>
            </a:pPr>
            <a:endParaRPr lang="en-US" sz="3000" dirty="0">
              <a:ea typeface="ＭＳ Ｐゴシック" pitchFamily="34" charset="-128"/>
            </a:endParaRPr>
          </a:p>
          <a:p>
            <a:pPr marL="231775" indent="-231775" eaLnBrk="1" hangingPunct="1">
              <a:lnSpc>
                <a:spcPct val="90000"/>
              </a:lnSpc>
              <a:buFont typeface="Arial" charset="0"/>
              <a:buNone/>
            </a:pPr>
            <a:endParaRPr lang="en-US" sz="3000" dirty="0">
              <a:ea typeface="ＭＳ Ｐゴシック" pitchFamily="34" charset="-128"/>
            </a:endParaRPr>
          </a:p>
          <a:p>
            <a:pPr marL="0" indent="0" eaLnBrk="1" hangingPunct="1">
              <a:lnSpc>
                <a:spcPct val="90000"/>
              </a:lnSpc>
              <a:buFont typeface="Arial" charset="0"/>
              <a:buNone/>
            </a:pPr>
            <a:r>
              <a:rPr lang="en-US" sz="3000" dirty="0">
                <a:ea typeface="ＭＳ Ｐゴシック" pitchFamily="34" charset="-128"/>
              </a:rPr>
              <a:t>				</a:t>
            </a:r>
          </a:p>
          <a:p>
            <a:pPr marL="0" indent="0" eaLnBrk="1" hangingPunct="1">
              <a:lnSpc>
                <a:spcPct val="90000"/>
              </a:lnSpc>
              <a:buFont typeface="Arial" charset="0"/>
              <a:buNone/>
            </a:pPr>
            <a:r>
              <a:rPr lang="en-US" sz="3000" dirty="0">
                <a:ea typeface="ＭＳ Ｐゴシック" pitchFamily="34" charset="-128"/>
              </a:rPr>
              <a:t>				</a:t>
            </a:r>
          </a:p>
        </p:txBody>
      </p:sp>
      <p:pic>
        <p:nvPicPr>
          <p:cNvPr id="10245"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388" y="5586413"/>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350044" y="3228108"/>
            <a:ext cx="8364465" cy="1115003"/>
          </a:xfrm>
        </p:spPr>
        <p:txBody>
          <a:bodyPr/>
          <a:lstStyle/>
          <a:p>
            <a:pPr eaLnBrk="1" hangingPunct="1"/>
            <a:r>
              <a:rPr lang="en-US" sz="4000" b="1" dirty="0">
                <a:ea typeface="ＭＳ Ｐゴシック" pitchFamily="34" charset="-128"/>
              </a:rPr>
              <a:t>Working Group 4: </a:t>
            </a:r>
            <a:br>
              <a:rPr lang="en-US" sz="4000" b="1" dirty="0">
                <a:ea typeface="ＭＳ Ｐゴシック" pitchFamily="34" charset="-128"/>
              </a:rPr>
            </a:br>
            <a:r>
              <a:rPr lang="en-US" sz="4000" b="1" dirty="0">
                <a:ea typeface="ＭＳ Ｐゴシック" pitchFamily="34" charset="-128"/>
              </a:rPr>
              <a:t>Mary A. Boyd, Chair</a:t>
            </a:r>
            <a:br>
              <a:rPr lang="en-US" sz="4000" b="1" dirty="0">
                <a:ea typeface="ＭＳ Ｐゴシック" pitchFamily="34" charset="-128"/>
              </a:rPr>
            </a:br>
            <a:br>
              <a:rPr lang="en-US" sz="4000" b="1" dirty="0">
                <a:ea typeface="ＭＳ Ｐゴシック" pitchFamily="34" charset="-128"/>
              </a:rPr>
            </a:br>
            <a:r>
              <a:rPr lang="en-US" sz="4000" b="1" dirty="0">
                <a:ea typeface="ＭＳ Ｐゴシック" pitchFamily="34" charset="-128"/>
              </a:rPr>
              <a:t>Questions?</a:t>
            </a:r>
          </a:p>
        </p:txBody>
      </p:sp>
      <p:pic>
        <p:nvPicPr>
          <p:cNvPr id="2052"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5275" y="204788"/>
            <a:ext cx="3136900" cy="1917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38284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DD5A3E25-0842-43EE-901B-BA590748A92E}" type="slidenum">
              <a:rPr lang="en-US" smtClean="0">
                <a:solidFill>
                  <a:srgbClr val="898989"/>
                </a:solidFill>
                <a:latin typeface="Calibri" pitchFamily="34" charset="0"/>
              </a:rPr>
              <a:pPr eaLnBrk="1" hangingPunct="1"/>
              <a:t>2</a:t>
            </a:fld>
            <a:endParaRPr lang="en-US" dirty="0">
              <a:solidFill>
                <a:srgbClr val="898989"/>
              </a:solidFill>
              <a:latin typeface="Calibri" pitchFamily="34" charset="0"/>
            </a:endParaRPr>
          </a:p>
        </p:txBody>
      </p:sp>
      <p:sp>
        <p:nvSpPr>
          <p:cNvPr id="3075" name="Title 1"/>
          <p:cNvSpPr>
            <a:spLocks noGrp="1"/>
          </p:cNvSpPr>
          <p:nvPr>
            <p:ph type="title"/>
          </p:nvPr>
        </p:nvSpPr>
        <p:spPr/>
        <p:txBody>
          <a:bodyPr/>
          <a:lstStyle/>
          <a:p>
            <a:pPr eaLnBrk="1" hangingPunct="1"/>
            <a:r>
              <a:rPr lang="en-US" b="1" dirty="0">
                <a:ea typeface="ＭＳ Ｐゴシック" pitchFamily="34" charset="-128"/>
              </a:rPr>
              <a:t>Working </a:t>
            </a:r>
            <a:r>
              <a:rPr lang="en-US" b="1" dirty="0"/>
              <a:t>Group 4</a:t>
            </a:r>
            <a:r>
              <a:rPr lang="en-US" b="1" dirty="0">
                <a:ea typeface="ＭＳ Ｐゴシック" pitchFamily="34" charset="-128"/>
              </a:rPr>
              <a:t>: Background</a:t>
            </a:r>
          </a:p>
        </p:txBody>
      </p:sp>
      <p:sp>
        <p:nvSpPr>
          <p:cNvPr id="3076" name="Content Placeholder 2"/>
          <p:cNvSpPr>
            <a:spLocks noGrp="1"/>
          </p:cNvSpPr>
          <p:nvPr>
            <p:ph idx="1"/>
          </p:nvPr>
        </p:nvSpPr>
        <p:spPr>
          <a:xfrm>
            <a:off x="592111" y="1052513"/>
            <a:ext cx="8229600" cy="4899025"/>
          </a:xfrm>
        </p:spPr>
        <p:txBody>
          <a:bodyPr/>
          <a:lstStyle/>
          <a:p>
            <a:pPr marL="0" indent="0" eaLnBrk="1" hangingPunct="1">
              <a:spcBef>
                <a:spcPts val="600"/>
              </a:spcBef>
              <a:buNone/>
            </a:pPr>
            <a:endParaRPr lang="en-US" sz="2200" b="1" dirty="0">
              <a:ea typeface="ＭＳ Ｐゴシック" pitchFamily="34" charset="-128"/>
            </a:endParaRPr>
          </a:p>
          <a:p>
            <a:pPr marL="0" indent="0" eaLnBrk="1" hangingPunct="1">
              <a:spcBef>
                <a:spcPts val="600"/>
              </a:spcBef>
              <a:buNone/>
            </a:pPr>
            <a:r>
              <a:rPr lang="en-US" sz="2200" b="1" u="sng" dirty="0">
                <a:ea typeface="ＭＳ Ｐゴシック" pitchFamily="34" charset="-128"/>
              </a:rPr>
              <a:t>Working Group Description: </a:t>
            </a:r>
          </a:p>
          <a:p>
            <a:pPr marL="0" indent="0" eaLnBrk="1" hangingPunct="1">
              <a:spcBef>
                <a:spcPts val="600"/>
              </a:spcBef>
              <a:buNone/>
            </a:pPr>
            <a:endParaRPr lang="en-US" sz="2200" b="1" dirty="0">
              <a:ea typeface="ＭＳ Ｐゴシック" pitchFamily="34" charset="-128"/>
            </a:endParaRPr>
          </a:p>
          <a:p>
            <a:pPr marL="0" indent="0" algn="just">
              <a:buNone/>
            </a:pPr>
            <a:r>
              <a:rPr lang="en-US" sz="2400" dirty="0"/>
              <a:t>The transition from legacy to IP-based networks, may result in hybrid system settings that commingle legacy and IP network elements.  While in this hybrid state, the 911 systems operate at higher risk.  For example, security functions (like data encryption) to protect data traversing through the IP-based networks do not function or are unavailable as the data travels through legacy network elements. </a:t>
            </a:r>
          </a:p>
          <a:p>
            <a:pPr marL="0" indent="0" algn="just">
              <a:buNone/>
            </a:pPr>
            <a:endParaRPr lang="en-US" sz="2000" dirty="0"/>
          </a:p>
          <a:p>
            <a:pPr marL="0" indent="0" algn="just">
              <a:buNone/>
            </a:pPr>
            <a:endParaRPr lang="en-US" sz="2200" b="1" dirty="0">
              <a:ea typeface="ＭＳ Ｐゴシック" pitchFamily="34" charset="-128"/>
            </a:endParaRPr>
          </a:p>
        </p:txBody>
      </p:sp>
      <p:pic>
        <p:nvPicPr>
          <p:cNvPr id="3077"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4379" y="5635626"/>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DD5A3E25-0842-43EE-901B-BA590748A92E}" type="slidenum">
              <a:rPr lang="en-US" smtClean="0">
                <a:solidFill>
                  <a:srgbClr val="898989"/>
                </a:solidFill>
                <a:latin typeface="Calibri" pitchFamily="34" charset="0"/>
              </a:rPr>
              <a:pPr eaLnBrk="1" hangingPunct="1"/>
              <a:t>3</a:t>
            </a:fld>
            <a:endParaRPr lang="en-US" dirty="0">
              <a:solidFill>
                <a:srgbClr val="898989"/>
              </a:solidFill>
              <a:latin typeface="Calibri" pitchFamily="34" charset="0"/>
            </a:endParaRPr>
          </a:p>
        </p:txBody>
      </p:sp>
      <p:sp>
        <p:nvSpPr>
          <p:cNvPr id="3075" name="Title 1"/>
          <p:cNvSpPr>
            <a:spLocks noGrp="1"/>
          </p:cNvSpPr>
          <p:nvPr>
            <p:ph type="title"/>
          </p:nvPr>
        </p:nvSpPr>
        <p:spPr/>
        <p:txBody>
          <a:bodyPr/>
          <a:lstStyle/>
          <a:p>
            <a:pPr eaLnBrk="1" hangingPunct="1"/>
            <a:r>
              <a:rPr lang="en-US" b="1" dirty="0">
                <a:ea typeface="ＭＳ Ｐゴシック" pitchFamily="34" charset="-128"/>
              </a:rPr>
              <a:t>Working </a:t>
            </a:r>
            <a:r>
              <a:rPr lang="en-US" b="1" dirty="0"/>
              <a:t>Group 4: </a:t>
            </a:r>
            <a:r>
              <a:rPr lang="en-US" b="1" dirty="0">
                <a:ea typeface="ＭＳ Ｐゴシック" pitchFamily="34" charset="-128"/>
              </a:rPr>
              <a:t> Objectives</a:t>
            </a:r>
          </a:p>
        </p:txBody>
      </p:sp>
      <p:sp>
        <p:nvSpPr>
          <p:cNvPr id="3076" name="Content Placeholder 2"/>
          <p:cNvSpPr>
            <a:spLocks noGrp="1"/>
          </p:cNvSpPr>
          <p:nvPr>
            <p:ph idx="1"/>
          </p:nvPr>
        </p:nvSpPr>
        <p:spPr>
          <a:xfrm>
            <a:off x="562131" y="1781175"/>
            <a:ext cx="8229600" cy="4899025"/>
          </a:xfrm>
        </p:spPr>
        <p:txBody>
          <a:bodyPr/>
          <a:lstStyle/>
          <a:p>
            <a:pPr marL="0" indent="0" algn="just">
              <a:buNone/>
            </a:pPr>
            <a:r>
              <a:rPr lang="en-US" sz="2800" dirty="0"/>
              <a:t>The FCC directs CSRIC VII to identify security risks in legacy 911 networks, transitional 911 networks, and NG911 networks and recommend best practices to mitigate risks in these three areas.  </a:t>
            </a:r>
          </a:p>
          <a:p>
            <a:pPr marL="0" indent="0" algn="just">
              <a:buNone/>
            </a:pPr>
            <a:endParaRPr lang="en-US" sz="2800" dirty="0"/>
          </a:p>
          <a:p>
            <a:pPr marL="0" indent="0" algn="just">
              <a:buNone/>
            </a:pPr>
            <a:r>
              <a:rPr lang="en-US" sz="2800" dirty="0"/>
              <a:t>In addition, CSRIC VII will place the vulnerabilities on a scale that accounts for both risk level and remediation expense. </a:t>
            </a:r>
          </a:p>
          <a:p>
            <a:pPr marL="0" indent="0" algn="just">
              <a:buNone/>
            </a:pPr>
            <a:endParaRPr lang="en-US" sz="2800" dirty="0"/>
          </a:p>
        </p:txBody>
      </p:sp>
      <p:pic>
        <p:nvPicPr>
          <p:cNvPr id="3077"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388" y="5586413"/>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088783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DD5A3E25-0842-43EE-901B-BA590748A92E}" type="slidenum">
              <a:rPr lang="en-US" smtClean="0">
                <a:solidFill>
                  <a:srgbClr val="898989"/>
                </a:solidFill>
                <a:latin typeface="Calibri" pitchFamily="34" charset="0"/>
              </a:rPr>
              <a:pPr eaLnBrk="1" hangingPunct="1"/>
              <a:t>4</a:t>
            </a:fld>
            <a:endParaRPr lang="en-US" dirty="0">
              <a:solidFill>
                <a:srgbClr val="898989"/>
              </a:solidFill>
              <a:latin typeface="Calibri" pitchFamily="34" charset="0"/>
            </a:endParaRPr>
          </a:p>
        </p:txBody>
      </p:sp>
      <p:sp>
        <p:nvSpPr>
          <p:cNvPr id="3075" name="Title 1"/>
          <p:cNvSpPr>
            <a:spLocks noGrp="1"/>
          </p:cNvSpPr>
          <p:nvPr>
            <p:ph type="title"/>
          </p:nvPr>
        </p:nvSpPr>
        <p:spPr/>
        <p:txBody>
          <a:bodyPr/>
          <a:lstStyle/>
          <a:p>
            <a:pPr eaLnBrk="1" hangingPunct="1"/>
            <a:r>
              <a:rPr lang="en-US" sz="3200" b="1" dirty="0">
                <a:ea typeface="ＭＳ Ｐゴシック" pitchFamily="34" charset="-128"/>
              </a:rPr>
              <a:t>WG 4 Deliverables: Report 1</a:t>
            </a:r>
            <a:br>
              <a:rPr lang="en-US" sz="3200" b="1" dirty="0">
                <a:ea typeface="ＭＳ Ｐゴシック" pitchFamily="34" charset="-128"/>
              </a:rPr>
            </a:br>
            <a:r>
              <a:rPr lang="en-US" sz="3200" b="1" dirty="0">
                <a:ea typeface="ＭＳ Ｐゴシック" pitchFamily="34" charset="-128"/>
              </a:rPr>
              <a:t>911 Security Vulnerabilities During the IP Transition</a:t>
            </a:r>
          </a:p>
        </p:txBody>
      </p:sp>
      <p:sp>
        <p:nvSpPr>
          <p:cNvPr id="3076" name="Content Placeholder 2"/>
          <p:cNvSpPr>
            <a:spLocks noGrp="1"/>
          </p:cNvSpPr>
          <p:nvPr>
            <p:ph idx="1"/>
          </p:nvPr>
        </p:nvSpPr>
        <p:spPr>
          <a:xfrm>
            <a:off x="457200" y="1783283"/>
            <a:ext cx="8229600" cy="5074717"/>
          </a:xfrm>
        </p:spPr>
        <p:txBody>
          <a:bodyPr/>
          <a:lstStyle/>
          <a:p>
            <a:pPr marL="0" indent="0">
              <a:spcBef>
                <a:spcPts val="600"/>
              </a:spcBef>
              <a:buNone/>
            </a:pPr>
            <a:r>
              <a:rPr lang="en-US" sz="2000" dirty="0"/>
              <a:t>The Working Group will review hybrid 911 system architectures that commingle legacy and IP network elements and: </a:t>
            </a:r>
          </a:p>
          <a:p>
            <a:pPr marL="0" indent="0">
              <a:spcBef>
                <a:spcPts val="600"/>
              </a:spcBef>
              <a:buNone/>
            </a:pPr>
            <a:endParaRPr lang="en-US" sz="2000" dirty="0"/>
          </a:p>
          <a:p>
            <a:pPr lvl="1">
              <a:spcBef>
                <a:spcPts val="600"/>
              </a:spcBef>
              <a:buFont typeface="Wingdings" panose="05000000000000000000" pitchFamily="2" charset="2"/>
              <a:buChar char="q"/>
            </a:pPr>
            <a:r>
              <a:rPr lang="en-US" sz="1600" dirty="0"/>
              <a:t>Will identify and study historical 911 outages caused by security risks to a 911 network;</a:t>
            </a:r>
          </a:p>
          <a:p>
            <a:pPr lvl="1">
              <a:spcBef>
                <a:spcPts val="600"/>
              </a:spcBef>
              <a:buFont typeface="Wingdings" panose="05000000000000000000" pitchFamily="2" charset="2"/>
              <a:buChar char="q"/>
            </a:pPr>
            <a:r>
              <a:rPr lang="en-US" sz="1600" dirty="0"/>
              <a:t>Study networks security risks during the transition of 911 networks for hybrid vulnerabilities;</a:t>
            </a:r>
          </a:p>
          <a:p>
            <a:pPr lvl="1">
              <a:spcBef>
                <a:spcPts val="600"/>
              </a:spcBef>
              <a:buFont typeface="Wingdings" panose="05000000000000000000" pitchFamily="2" charset="2"/>
              <a:buChar char="q"/>
            </a:pPr>
            <a:r>
              <a:rPr lang="en-US" sz="1600" dirty="0"/>
              <a:t>Identify security functions to protect data traversing through the IP based networks and impacts through legacy network elements;</a:t>
            </a:r>
          </a:p>
          <a:p>
            <a:pPr lvl="1">
              <a:spcBef>
                <a:spcPts val="600"/>
              </a:spcBef>
              <a:buFont typeface="Wingdings" panose="05000000000000000000" pitchFamily="2" charset="2"/>
              <a:buChar char="q"/>
            </a:pPr>
            <a:r>
              <a:rPr lang="en-US" sz="1600" dirty="0"/>
              <a:t>Evaluate existing best practices and develop recommendations to minimize security risks to the legacy 911 networks, transitional 911 networks, and NG911 networks.</a:t>
            </a:r>
          </a:p>
          <a:p>
            <a:pPr lvl="1">
              <a:spcBef>
                <a:spcPts val="600"/>
              </a:spcBef>
              <a:buFont typeface="Wingdings" panose="05000000000000000000" pitchFamily="2" charset="2"/>
              <a:buChar char="q"/>
            </a:pPr>
            <a:r>
              <a:rPr lang="en-US" sz="1600" dirty="0"/>
              <a:t>Evaluate and barriers to implementation of security recommendations;</a:t>
            </a:r>
          </a:p>
          <a:p>
            <a:pPr lvl="1">
              <a:spcBef>
                <a:spcPts val="600"/>
              </a:spcBef>
              <a:buFont typeface="Wingdings" panose="05000000000000000000" pitchFamily="2" charset="2"/>
              <a:buChar char="q"/>
            </a:pPr>
            <a:endParaRPr lang="en-US" sz="1600" dirty="0"/>
          </a:p>
        </p:txBody>
      </p:sp>
      <p:pic>
        <p:nvPicPr>
          <p:cNvPr id="3077"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388" y="5586413"/>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059311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DD5A3E25-0842-43EE-901B-BA590748A92E}" type="slidenum">
              <a:rPr lang="en-US" smtClean="0">
                <a:solidFill>
                  <a:srgbClr val="898989"/>
                </a:solidFill>
                <a:latin typeface="Calibri" pitchFamily="34" charset="0"/>
              </a:rPr>
              <a:pPr eaLnBrk="1" hangingPunct="1"/>
              <a:t>5</a:t>
            </a:fld>
            <a:endParaRPr lang="en-US" dirty="0">
              <a:solidFill>
                <a:srgbClr val="898989"/>
              </a:solidFill>
              <a:latin typeface="Calibri" pitchFamily="34" charset="0"/>
            </a:endParaRPr>
          </a:p>
        </p:txBody>
      </p:sp>
      <p:sp>
        <p:nvSpPr>
          <p:cNvPr id="3075" name="Title 1"/>
          <p:cNvSpPr>
            <a:spLocks noGrp="1"/>
          </p:cNvSpPr>
          <p:nvPr>
            <p:ph type="title"/>
          </p:nvPr>
        </p:nvSpPr>
        <p:spPr/>
        <p:txBody>
          <a:bodyPr/>
          <a:lstStyle/>
          <a:p>
            <a:pPr eaLnBrk="1" hangingPunct="1"/>
            <a:r>
              <a:rPr lang="en-US" sz="3200" b="1" dirty="0">
                <a:ea typeface="ＭＳ Ｐゴシック" pitchFamily="34" charset="-128"/>
              </a:rPr>
              <a:t>WG 4 Deliverables: Report 2</a:t>
            </a:r>
            <a:br>
              <a:rPr lang="en-US" sz="3200" b="1" dirty="0">
                <a:ea typeface="ＭＳ Ｐゴシック" pitchFamily="34" charset="-128"/>
              </a:rPr>
            </a:br>
            <a:r>
              <a:rPr lang="en-US" sz="3200" b="1" dirty="0">
                <a:ea typeface="ＭＳ Ｐゴシック" pitchFamily="34" charset="-128"/>
              </a:rPr>
              <a:t>911 Security Vulnerabilities During the IP Transition</a:t>
            </a:r>
          </a:p>
        </p:txBody>
      </p:sp>
      <p:sp>
        <p:nvSpPr>
          <p:cNvPr id="3076" name="Content Placeholder 2"/>
          <p:cNvSpPr>
            <a:spLocks noGrp="1"/>
          </p:cNvSpPr>
          <p:nvPr>
            <p:ph idx="1"/>
          </p:nvPr>
        </p:nvSpPr>
        <p:spPr>
          <a:xfrm>
            <a:off x="457200" y="1783283"/>
            <a:ext cx="8229600" cy="5074717"/>
          </a:xfrm>
        </p:spPr>
        <p:txBody>
          <a:bodyPr/>
          <a:lstStyle/>
          <a:p>
            <a:pPr marL="0" indent="0">
              <a:spcBef>
                <a:spcPts val="600"/>
              </a:spcBef>
              <a:buNone/>
            </a:pPr>
            <a:r>
              <a:rPr lang="en-US" sz="2000" dirty="0"/>
              <a:t>In addition to the review of hybrid 911 system architectures that commingle legacy and IP network elements, the Working Group will: </a:t>
            </a:r>
          </a:p>
          <a:p>
            <a:pPr marL="0" indent="0">
              <a:spcBef>
                <a:spcPts val="600"/>
              </a:spcBef>
              <a:buNone/>
            </a:pPr>
            <a:endParaRPr lang="en-US" sz="2000" dirty="0"/>
          </a:p>
          <a:p>
            <a:pPr lvl="1">
              <a:spcBef>
                <a:spcPts val="600"/>
              </a:spcBef>
              <a:buFont typeface="Wingdings" panose="05000000000000000000" pitchFamily="2" charset="2"/>
              <a:buChar char="q"/>
            </a:pPr>
            <a:r>
              <a:rPr lang="en-US" sz="1600" dirty="0"/>
              <a:t>Identify and place vulnerabilities on a scale that accounts for risk level;</a:t>
            </a:r>
          </a:p>
          <a:p>
            <a:pPr lvl="1">
              <a:spcBef>
                <a:spcPts val="600"/>
              </a:spcBef>
              <a:buFont typeface="Wingdings" panose="05000000000000000000" pitchFamily="2" charset="2"/>
              <a:buChar char="q"/>
            </a:pPr>
            <a:r>
              <a:rPr lang="en-US" sz="1600" dirty="0"/>
              <a:t>Study risk levels and develop remediation expense; </a:t>
            </a:r>
          </a:p>
          <a:p>
            <a:pPr lvl="1">
              <a:spcBef>
                <a:spcPts val="600"/>
              </a:spcBef>
              <a:buFont typeface="Wingdings" panose="05000000000000000000" pitchFamily="2" charset="2"/>
              <a:buChar char="q"/>
            </a:pPr>
            <a:r>
              <a:rPr lang="en-US" sz="1600" dirty="0"/>
              <a:t>Review Best Practices and make recommendations to reduce vulnerabilities;</a:t>
            </a:r>
          </a:p>
          <a:p>
            <a:pPr lvl="1">
              <a:spcBef>
                <a:spcPts val="600"/>
              </a:spcBef>
              <a:buFont typeface="Wingdings" panose="05000000000000000000" pitchFamily="2" charset="2"/>
              <a:buChar char="q"/>
            </a:pPr>
            <a:r>
              <a:rPr lang="en-US" sz="1600" dirty="0"/>
              <a:t>Identify any economic disadvantages or risks;</a:t>
            </a:r>
          </a:p>
          <a:p>
            <a:pPr lvl="1">
              <a:spcBef>
                <a:spcPts val="600"/>
              </a:spcBef>
              <a:buFont typeface="Wingdings" panose="05000000000000000000" pitchFamily="2" charset="2"/>
              <a:buChar char="q"/>
            </a:pPr>
            <a:r>
              <a:rPr lang="en-US" sz="1600" dirty="0"/>
              <a:t>Identify any barriers to implementing mitigation measures;</a:t>
            </a:r>
          </a:p>
          <a:p>
            <a:pPr lvl="1">
              <a:spcBef>
                <a:spcPts val="600"/>
              </a:spcBef>
              <a:buFont typeface="Wingdings" panose="05000000000000000000" pitchFamily="2" charset="2"/>
              <a:buChar char="q"/>
            </a:pPr>
            <a:r>
              <a:rPr lang="en-US" sz="1600" dirty="0"/>
              <a:t>Publish a report measuring risk Magnitude and Remediation costs in 911 and NG911 Network.</a:t>
            </a:r>
          </a:p>
        </p:txBody>
      </p:sp>
      <p:pic>
        <p:nvPicPr>
          <p:cNvPr id="3077"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388" y="5586413"/>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76266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algn="r" eaLnBrk="1" hangingPunct="1"/>
            <a:fld id="{6CAE1DE9-F4EF-468D-9116-DB6A9365EEBE}" type="slidenum">
              <a:rPr lang="en-US" sz="1200">
                <a:solidFill>
                  <a:srgbClr val="898989"/>
                </a:solidFill>
                <a:latin typeface="Calibri" pitchFamily="34" charset="0"/>
              </a:rPr>
              <a:pPr algn="r" eaLnBrk="1" hangingPunct="1"/>
              <a:t>6</a:t>
            </a:fld>
            <a:endParaRPr lang="en-US" sz="1200" dirty="0">
              <a:solidFill>
                <a:srgbClr val="898989"/>
              </a:solidFill>
              <a:latin typeface="Calibri" pitchFamily="34" charset="0"/>
            </a:endParaRPr>
          </a:p>
        </p:txBody>
      </p:sp>
      <p:sp>
        <p:nvSpPr>
          <p:cNvPr id="4099" name="Title 1"/>
          <p:cNvSpPr>
            <a:spLocks noGrp="1"/>
          </p:cNvSpPr>
          <p:nvPr>
            <p:ph type="title" idx="4294967295"/>
          </p:nvPr>
        </p:nvSpPr>
        <p:spPr>
          <a:xfrm>
            <a:off x="457200" y="319609"/>
            <a:ext cx="8229600" cy="1143000"/>
          </a:xfrm>
        </p:spPr>
        <p:txBody>
          <a:bodyPr/>
          <a:lstStyle/>
          <a:p>
            <a:pPr eaLnBrk="1" hangingPunct="1"/>
            <a:r>
              <a:rPr lang="en-US" b="1" dirty="0">
                <a:ea typeface="ＭＳ Ｐゴシック" pitchFamily="34" charset="-128"/>
              </a:rPr>
              <a:t>Working Group 4: Members</a:t>
            </a:r>
          </a:p>
        </p:txBody>
      </p:sp>
      <p:pic>
        <p:nvPicPr>
          <p:cNvPr id="410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388" y="5586413"/>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Rectangle 1"/>
          <p:cNvSpPr/>
          <p:nvPr/>
        </p:nvSpPr>
        <p:spPr>
          <a:xfrm>
            <a:off x="457200" y="1885989"/>
            <a:ext cx="8686799" cy="5693866"/>
          </a:xfrm>
          <a:prstGeom prst="rect">
            <a:avLst/>
          </a:prstGeom>
        </p:spPr>
        <p:txBody>
          <a:bodyPr wrap="square" numCol="2">
            <a:spAutoFit/>
          </a:bodyPr>
          <a:lstStyle/>
          <a:p>
            <a:r>
              <a:rPr lang="en-US" sz="1600" b="1" dirty="0"/>
              <a:t>Chair: Mary A. Boyd</a:t>
            </a:r>
            <a:r>
              <a:rPr lang="en-US" sz="1600" dirty="0"/>
              <a:t>,</a:t>
            </a:r>
            <a:r>
              <a:rPr lang="en-US" sz="1200" dirty="0"/>
              <a:t>Intrado/West Safety Services* </a:t>
            </a:r>
            <a:endParaRPr lang="en-US" sz="1600" dirty="0"/>
          </a:p>
          <a:p>
            <a:r>
              <a:rPr lang="en-US" sz="1600" dirty="0"/>
              <a:t>Brandon Abley, </a:t>
            </a:r>
            <a:r>
              <a:rPr lang="en-US" sz="1200" dirty="0"/>
              <a:t>NENA*</a:t>
            </a:r>
            <a:endParaRPr lang="en-US" sz="1600" dirty="0"/>
          </a:p>
          <a:p>
            <a:r>
              <a:rPr lang="en-US" sz="1600" dirty="0"/>
              <a:t>Daryl Branson, </a:t>
            </a:r>
            <a:r>
              <a:rPr lang="en-US" sz="1200" dirty="0"/>
              <a:t>Colorado State 911 Program</a:t>
            </a:r>
          </a:p>
          <a:p>
            <a:r>
              <a:rPr lang="en-US" sz="1600" dirty="0"/>
              <a:t>Tom Breen, </a:t>
            </a:r>
            <a:r>
              <a:rPr lang="en-US" sz="1200" dirty="0"/>
              <a:t>Comtech</a:t>
            </a:r>
            <a:endParaRPr lang="en-US" sz="1400" dirty="0"/>
          </a:p>
          <a:p>
            <a:r>
              <a:rPr lang="en-US" sz="1600" dirty="0"/>
              <a:t>Jay English, </a:t>
            </a:r>
            <a:r>
              <a:rPr lang="en-US" sz="1200" dirty="0"/>
              <a:t>APCO*</a:t>
            </a:r>
          </a:p>
          <a:p>
            <a:r>
              <a:rPr lang="en-US" sz="1600" dirty="0"/>
              <a:t>Laurie Flaherty, </a:t>
            </a:r>
            <a:r>
              <a:rPr lang="en-US" sz="1200" dirty="0"/>
              <a:t>US DOT, NHTSA*</a:t>
            </a:r>
            <a:endParaRPr lang="en-US" sz="1600" dirty="0"/>
          </a:p>
          <a:p>
            <a:r>
              <a:rPr lang="en-US" sz="1600" dirty="0"/>
              <a:t>Jay Gerstner, </a:t>
            </a:r>
            <a:r>
              <a:rPr lang="en-US" sz="1200" dirty="0"/>
              <a:t>Charter</a:t>
            </a:r>
          </a:p>
          <a:p>
            <a:r>
              <a:rPr lang="en-US" sz="1600" dirty="0"/>
              <a:t>Jim Goerke, </a:t>
            </a:r>
            <a:r>
              <a:rPr lang="en-US" sz="1200" dirty="0"/>
              <a:t>Texas 911 Alliance*</a:t>
            </a:r>
          </a:p>
          <a:p>
            <a:r>
              <a:rPr lang="en-US" sz="1600" dirty="0"/>
              <a:t>Jeanna Green, </a:t>
            </a:r>
            <a:r>
              <a:rPr lang="en-US" sz="1200" dirty="0"/>
              <a:t>Sprint</a:t>
            </a:r>
          </a:p>
          <a:p>
            <a:r>
              <a:rPr lang="en-US" sz="1600" dirty="0"/>
              <a:t>Stacy Hartman, </a:t>
            </a:r>
            <a:r>
              <a:rPr lang="en-US" sz="1200" dirty="0" err="1"/>
              <a:t>Centurylink</a:t>
            </a:r>
            <a:endParaRPr lang="en-US" sz="1200" dirty="0"/>
          </a:p>
          <a:p>
            <a:r>
              <a:rPr lang="en-US" sz="1600" dirty="0"/>
              <a:t>Mike Hooker, </a:t>
            </a:r>
            <a:r>
              <a:rPr lang="en-US" sz="1200" dirty="0"/>
              <a:t>T-Mobile</a:t>
            </a:r>
          </a:p>
          <a:p>
            <a:r>
              <a:rPr lang="en-US" sz="1600" dirty="0"/>
              <a:t>Andy Leneweaver, </a:t>
            </a:r>
            <a:r>
              <a:rPr lang="en-US" sz="1200" dirty="0"/>
              <a:t>Washington 911</a:t>
            </a:r>
          </a:p>
          <a:p>
            <a:pPr lvl="1"/>
            <a:endParaRPr lang="en-US" sz="2000" dirty="0"/>
          </a:p>
          <a:p>
            <a:pPr lvl="1"/>
            <a:endParaRPr lang="en-US" sz="2000" dirty="0"/>
          </a:p>
          <a:p>
            <a:pPr lvl="1"/>
            <a:endParaRPr lang="en-US" sz="2000" dirty="0"/>
          </a:p>
          <a:p>
            <a:pPr lvl="1"/>
            <a:endParaRPr lang="en-US" sz="2000" dirty="0"/>
          </a:p>
          <a:p>
            <a:pPr lvl="1"/>
            <a:endParaRPr lang="en-US" sz="2000" dirty="0"/>
          </a:p>
          <a:p>
            <a:pPr lvl="1"/>
            <a:endParaRPr lang="en-US" sz="2000" b="1" dirty="0"/>
          </a:p>
          <a:p>
            <a:pPr lvl="1"/>
            <a:endParaRPr lang="en-US" sz="2000" b="1" dirty="0"/>
          </a:p>
          <a:p>
            <a:pPr lvl="1"/>
            <a:endParaRPr lang="en-US" sz="2000" b="1" dirty="0"/>
          </a:p>
          <a:p>
            <a:pPr lvl="1"/>
            <a:endParaRPr lang="en-US" sz="1400" dirty="0"/>
          </a:p>
          <a:p>
            <a:pPr lvl="1"/>
            <a:r>
              <a:rPr lang="en-US" sz="1600" dirty="0"/>
              <a:t>Tim Lorello, </a:t>
            </a:r>
            <a:r>
              <a:rPr lang="en-US" sz="1100" dirty="0"/>
              <a:t>SecuLore*</a:t>
            </a:r>
          </a:p>
          <a:p>
            <a:pPr lvl="1"/>
            <a:r>
              <a:rPr lang="en-US" sz="1600" dirty="0"/>
              <a:t>Terry Reese</a:t>
            </a:r>
            <a:r>
              <a:rPr lang="en-US" sz="1400" dirty="0"/>
              <a:t>, </a:t>
            </a:r>
            <a:r>
              <a:rPr lang="en-US" sz="1100" dirty="0"/>
              <a:t>Ericsson</a:t>
            </a:r>
          </a:p>
          <a:p>
            <a:pPr lvl="1"/>
            <a:r>
              <a:rPr lang="en-US" sz="1600" dirty="0"/>
              <a:t>Jeff Robertson, </a:t>
            </a:r>
            <a:r>
              <a:rPr lang="en-US" sz="1200" dirty="0"/>
              <a:t>RapidSOS*</a:t>
            </a:r>
          </a:p>
          <a:p>
            <a:pPr lvl="1"/>
            <a:r>
              <a:rPr lang="en-US" sz="1600" dirty="0"/>
              <a:t>Charlie Sasser, </a:t>
            </a:r>
            <a:r>
              <a:rPr lang="en-US" sz="1200" dirty="0"/>
              <a:t>NASTD</a:t>
            </a:r>
          </a:p>
          <a:p>
            <a:pPr lvl="1"/>
            <a:r>
              <a:rPr lang="en-US" sz="1600" dirty="0"/>
              <a:t>Andre Savage, </a:t>
            </a:r>
            <a:r>
              <a:rPr lang="en-US" sz="1200" dirty="0"/>
              <a:t>Cox</a:t>
            </a:r>
          </a:p>
          <a:p>
            <a:pPr lvl="1"/>
            <a:r>
              <a:rPr lang="en-US" sz="1600" dirty="0"/>
              <a:t>Dorothy Spears, Dean, </a:t>
            </a:r>
            <a:r>
              <a:rPr lang="en-US" sz="1200" dirty="0"/>
              <a:t>NASNA*</a:t>
            </a:r>
          </a:p>
          <a:p>
            <a:pPr lvl="1"/>
            <a:r>
              <a:rPr lang="en-US" sz="1600" dirty="0"/>
              <a:t>Leslie Stitch, </a:t>
            </a:r>
            <a:r>
              <a:rPr lang="en-US" sz="1200" dirty="0"/>
              <a:t>State of MN</a:t>
            </a:r>
          </a:p>
          <a:p>
            <a:pPr lvl="1"/>
            <a:r>
              <a:rPr lang="en-US" sz="1600" dirty="0"/>
              <a:t>Gregory Stone, </a:t>
            </a:r>
            <a:r>
              <a:rPr lang="en-US" sz="1200" dirty="0"/>
              <a:t>DHS</a:t>
            </a:r>
          </a:p>
          <a:p>
            <a:pPr lvl="1"/>
            <a:r>
              <a:rPr lang="en-US" sz="1600" dirty="0"/>
              <a:t>Mark Titus, </a:t>
            </a:r>
            <a:r>
              <a:rPr lang="en-US" sz="1200" dirty="0"/>
              <a:t>AT&amp;T</a:t>
            </a:r>
          </a:p>
          <a:p>
            <a:pPr lvl="1"/>
            <a:r>
              <a:rPr lang="en-US" sz="1600" dirty="0"/>
              <a:t>Brian Trosper, </a:t>
            </a:r>
            <a:r>
              <a:rPr lang="en-US" sz="1200" dirty="0"/>
              <a:t>Verizon*</a:t>
            </a:r>
          </a:p>
          <a:p>
            <a:pPr lvl="1"/>
            <a:r>
              <a:rPr lang="en-US" sz="1600" dirty="0"/>
              <a:t>Jeff Wittek, </a:t>
            </a:r>
            <a:r>
              <a:rPr lang="en-US" sz="1200" dirty="0"/>
              <a:t>Motorola Solutions</a:t>
            </a:r>
            <a:endParaRPr lang="en-US" sz="1600" dirty="0"/>
          </a:p>
          <a:p>
            <a:pPr lvl="1"/>
            <a:r>
              <a:rPr lang="en-US" sz="1600" dirty="0"/>
              <a:t>Jackie Wohlgemuth</a:t>
            </a:r>
            <a:r>
              <a:rPr lang="en-US" sz="1200" dirty="0"/>
              <a:t>, ATIS</a:t>
            </a:r>
          </a:p>
          <a:p>
            <a:pPr lvl="1"/>
            <a:endParaRPr lang="en-US" sz="2000" b="1" dirty="0"/>
          </a:p>
          <a:p>
            <a:pPr lvl="1"/>
            <a:endParaRPr lang="en-US" sz="2000" b="1" dirty="0"/>
          </a:p>
          <a:p>
            <a:pPr lvl="1"/>
            <a:r>
              <a:rPr lang="en-US" sz="1600" b="1" dirty="0"/>
              <a:t>FCC Liaison: </a:t>
            </a:r>
            <a:r>
              <a:rPr lang="en-US" sz="1600" dirty="0"/>
              <a:t>Rasoul Safavian</a:t>
            </a:r>
          </a:p>
          <a:p>
            <a:pPr lvl="1"/>
            <a:endParaRPr lang="en-US" sz="1600" dirty="0"/>
          </a:p>
          <a:p>
            <a:pPr lvl="1"/>
            <a:r>
              <a:rPr lang="en-US" sz="1600" dirty="0"/>
              <a:t>*Also CSRIC Member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6729FCF1-003C-4E1E-BDB8-D51394F52A88}" type="slidenum">
              <a:rPr lang="en-US" smtClean="0">
                <a:solidFill>
                  <a:srgbClr val="898989"/>
                </a:solidFill>
                <a:latin typeface="Calibri" pitchFamily="34" charset="0"/>
              </a:rPr>
              <a:pPr eaLnBrk="1" hangingPunct="1"/>
              <a:t>7</a:t>
            </a:fld>
            <a:endParaRPr lang="en-US" dirty="0">
              <a:solidFill>
                <a:srgbClr val="898989"/>
              </a:solidFill>
              <a:latin typeface="Calibri" pitchFamily="34" charset="0"/>
            </a:endParaRPr>
          </a:p>
        </p:txBody>
      </p:sp>
      <p:sp>
        <p:nvSpPr>
          <p:cNvPr id="19459" name="Content Placeholder 2"/>
          <p:cNvSpPr>
            <a:spLocks noGrp="1"/>
          </p:cNvSpPr>
          <p:nvPr>
            <p:ph idx="4294967295"/>
          </p:nvPr>
        </p:nvSpPr>
        <p:spPr>
          <a:xfrm>
            <a:off x="457200" y="1689100"/>
            <a:ext cx="8229600" cy="4525963"/>
          </a:xfrm>
        </p:spPr>
        <p:txBody>
          <a:bodyPr/>
          <a:lstStyle/>
          <a:p>
            <a:pPr marL="231775" indent="-231775" eaLnBrk="1" hangingPunct="1">
              <a:lnSpc>
                <a:spcPct val="90000"/>
              </a:lnSpc>
              <a:spcBef>
                <a:spcPts val="0"/>
              </a:spcBef>
              <a:spcAft>
                <a:spcPts val="600"/>
              </a:spcAft>
            </a:pPr>
            <a:r>
              <a:rPr lang="en-US" sz="2800" b="1" dirty="0">
                <a:ea typeface="ＭＳ Ｐゴシック" pitchFamily="34" charset="-128"/>
              </a:rPr>
              <a:t>Working Group Membership: Finalized</a:t>
            </a:r>
          </a:p>
          <a:p>
            <a:pPr marL="231775" indent="-231775" eaLnBrk="1" hangingPunct="1">
              <a:lnSpc>
                <a:spcPct val="90000"/>
              </a:lnSpc>
              <a:spcBef>
                <a:spcPts val="0"/>
              </a:spcBef>
              <a:spcAft>
                <a:spcPts val="600"/>
              </a:spcAft>
            </a:pPr>
            <a:endParaRPr lang="en-US" sz="2800" dirty="0">
              <a:ea typeface="ＭＳ Ｐゴシック" pitchFamily="34" charset="-128"/>
            </a:endParaRPr>
          </a:p>
          <a:p>
            <a:pPr marL="231775" indent="-231775" eaLnBrk="1" hangingPunct="1">
              <a:lnSpc>
                <a:spcPct val="90000"/>
              </a:lnSpc>
              <a:spcBef>
                <a:spcPts val="0"/>
              </a:spcBef>
              <a:spcAft>
                <a:spcPts val="600"/>
              </a:spcAft>
            </a:pPr>
            <a:r>
              <a:rPr lang="en-US" sz="2800" b="1" dirty="0">
                <a:ea typeface="ＭＳ Ｐゴシック" pitchFamily="34" charset="-128"/>
              </a:rPr>
              <a:t>Task Group Co-Chairs:  To Be Completed By 9/27</a:t>
            </a:r>
            <a:r>
              <a:rPr lang="en-US" sz="2400" dirty="0">
                <a:ea typeface="ＭＳ Ｐゴシック" pitchFamily="34" charset="-128"/>
              </a:rPr>
              <a:t>	</a:t>
            </a:r>
          </a:p>
          <a:p>
            <a:pPr eaLnBrk="1" hangingPunct="1">
              <a:lnSpc>
                <a:spcPct val="90000"/>
              </a:lnSpc>
            </a:pPr>
            <a:endParaRPr lang="en-US" sz="2400" dirty="0">
              <a:ea typeface="ＭＳ Ｐゴシック" pitchFamily="34" charset="-128"/>
            </a:endParaRPr>
          </a:p>
          <a:p>
            <a:pPr eaLnBrk="1" hangingPunct="1">
              <a:lnSpc>
                <a:spcPct val="90000"/>
              </a:lnSpc>
            </a:pPr>
            <a:r>
              <a:rPr lang="en-US" sz="2800" b="1" dirty="0">
                <a:ea typeface="ＭＳ Ｐゴシック" pitchFamily="34" charset="-128"/>
              </a:rPr>
              <a:t>Task Group Membership: To Be Completed By 9/27</a:t>
            </a:r>
          </a:p>
          <a:p>
            <a:pPr eaLnBrk="1" hangingPunct="1">
              <a:lnSpc>
                <a:spcPct val="90000"/>
              </a:lnSpc>
            </a:pPr>
            <a:endParaRPr lang="en-US" sz="2200" dirty="0">
              <a:ea typeface="ＭＳ Ｐゴシック" pitchFamily="34" charset="-128"/>
            </a:endParaRPr>
          </a:p>
          <a:p>
            <a:pPr marL="0" indent="0" eaLnBrk="1" hangingPunct="1">
              <a:lnSpc>
                <a:spcPct val="90000"/>
              </a:lnSpc>
              <a:buFont typeface="Arial" charset="0"/>
              <a:buNone/>
            </a:pPr>
            <a:endParaRPr lang="en-US" sz="2200" dirty="0">
              <a:ea typeface="ＭＳ Ｐゴシック" pitchFamily="34" charset="-128"/>
            </a:endParaRPr>
          </a:p>
          <a:p>
            <a:pPr marL="0" indent="0" eaLnBrk="1" hangingPunct="1">
              <a:lnSpc>
                <a:spcPct val="90000"/>
              </a:lnSpc>
              <a:buFont typeface="Arial" charset="0"/>
              <a:buNone/>
            </a:pPr>
            <a:r>
              <a:rPr lang="en-US" sz="3000" dirty="0">
                <a:ea typeface="ＭＳ Ｐゴシック" pitchFamily="34" charset="-128"/>
              </a:rPr>
              <a:t>				</a:t>
            </a:r>
          </a:p>
          <a:p>
            <a:pPr marL="0" indent="0" eaLnBrk="1" hangingPunct="1">
              <a:lnSpc>
                <a:spcPct val="90000"/>
              </a:lnSpc>
              <a:buFont typeface="Arial" charset="0"/>
              <a:buNone/>
            </a:pPr>
            <a:r>
              <a:rPr lang="en-US" sz="3000" dirty="0">
                <a:ea typeface="ＭＳ Ｐゴシック" pitchFamily="34" charset="-128"/>
              </a:rPr>
              <a:t>				</a:t>
            </a:r>
          </a:p>
        </p:txBody>
      </p:sp>
      <p:sp>
        <p:nvSpPr>
          <p:cNvPr id="7172" name="Title 1"/>
          <p:cNvSpPr>
            <a:spLocks/>
          </p:cNvSpPr>
          <p:nvPr/>
        </p:nvSpPr>
        <p:spPr bwMode="auto">
          <a:xfrm>
            <a:off x="609600" y="4270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en-US" sz="4400" b="1" dirty="0">
                <a:latin typeface="Calibri" pitchFamily="34" charset="0"/>
              </a:rPr>
              <a:t>Working Group 4: Status</a:t>
            </a:r>
            <a:endParaRPr lang="en-US" sz="2000" b="1" dirty="0">
              <a:latin typeface="Calibri" pitchFamily="34" charset="0"/>
            </a:endParaRPr>
          </a:p>
        </p:txBody>
      </p:sp>
      <p:pic>
        <p:nvPicPr>
          <p:cNvPr id="7173"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388" y="5586413"/>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9459">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945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6729FCF1-003C-4E1E-BDB8-D51394F52A88}" type="slidenum">
              <a:rPr lang="en-US" smtClean="0">
                <a:solidFill>
                  <a:srgbClr val="898989"/>
                </a:solidFill>
                <a:latin typeface="Calibri" pitchFamily="34" charset="0"/>
              </a:rPr>
              <a:pPr eaLnBrk="1" hangingPunct="1"/>
              <a:t>8</a:t>
            </a:fld>
            <a:endParaRPr lang="en-US" dirty="0">
              <a:solidFill>
                <a:srgbClr val="898989"/>
              </a:solidFill>
              <a:latin typeface="Calibri" pitchFamily="34" charset="0"/>
            </a:endParaRPr>
          </a:p>
        </p:txBody>
      </p:sp>
      <p:sp>
        <p:nvSpPr>
          <p:cNvPr id="19459" name="Content Placeholder 2"/>
          <p:cNvSpPr>
            <a:spLocks noGrp="1"/>
          </p:cNvSpPr>
          <p:nvPr>
            <p:ph idx="4294967295"/>
          </p:nvPr>
        </p:nvSpPr>
        <p:spPr>
          <a:xfrm>
            <a:off x="494674" y="1454046"/>
            <a:ext cx="8192125" cy="4761017"/>
          </a:xfrm>
        </p:spPr>
        <p:txBody>
          <a:bodyPr/>
          <a:lstStyle/>
          <a:p>
            <a:pPr marL="231775" indent="-231775" eaLnBrk="1" hangingPunct="1">
              <a:lnSpc>
                <a:spcPct val="90000"/>
              </a:lnSpc>
              <a:spcBef>
                <a:spcPts val="0"/>
              </a:spcBef>
              <a:spcAft>
                <a:spcPts val="600"/>
              </a:spcAft>
            </a:pPr>
            <a:r>
              <a:rPr lang="en-US" sz="2800" b="1" dirty="0">
                <a:ea typeface="ＭＳ Ｐゴシック" pitchFamily="34" charset="-128"/>
              </a:rPr>
              <a:t>Working Group Meetings</a:t>
            </a:r>
          </a:p>
          <a:p>
            <a:pPr lvl="1" indent="-342900" eaLnBrk="1" hangingPunct="1">
              <a:lnSpc>
                <a:spcPct val="90000"/>
              </a:lnSpc>
              <a:spcBef>
                <a:spcPts val="0"/>
              </a:spcBef>
              <a:spcAft>
                <a:spcPts val="600"/>
              </a:spcAft>
              <a:buFont typeface="Courier New" panose="02070309020205020404" pitchFamily="49" charset="0"/>
              <a:buChar char="o"/>
            </a:pPr>
            <a:r>
              <a:rPr lang="en-US" sz="2400" dirty="0">
                <a:ea typeface="ＭＳ Ｐゴシック" pitchFamily="34" charset="-128"/>
              </a:rPr>
              <a:t>September 27, 2019</a:t>
            </a:r>
          </a:p>
          <a:p>
            <a:pPr lvl="1" indent="-342900" eaLnBrk="1" hangingPunct="1">
              <a:lnSpc>
                <a:spcPct val="90000"/>
              </a:lnSpc>
              <a:spcBef>
                <a:spcPts val="0"/>
              </a:spcBef>
              <a:spcAft>
                <a:spcPts val="600"/>
              </a:spcAft>
              <a:buFont typeface="Courier New" panose="02070309020205020404" pitchFamily="49" charset="0"/>
              <a:buChar char="o"/>
            </a:pPr>
            <a:r>
              <a:rPr lang="en-US" sz="2400" dirty="0">
                <a:ea typeface="ＭＳ Ｐゴシック" pitchFamily="34" charset="-128"/>
              </a:rPr>
              <a:t>Monthly</a:t>
            </a:r>
          </a:p>
          <a:p>
            <a:pPr lvl="1" indent="-342900" eaLnBrk="1" hangingPunct="1">
              <a:lnSpc>
                <a:spcPct val="90000"/>
              </a:lnSpc>
              <a:spcBef>
                <a:spcPts val="0"/>
              </a:spcBef>
              <a:spcAft>
                <a:spcPts val="600"/>
              </a:spcAft>
              <a:buFont typeface="Courier New" panose="02070309020205020404" pitchFamily="49" charset="0"/>
              <a:buChar char="o"/>
            </a:pPr>
            <a:r>
              <a:rPr lang="en-US" sz="2400" dirty="0">
                <a:ea typeface="ＭＳ Ｐゴシック" pitchFamily="34" charset="-128"/>
              </a:rPr>
              <a:t>Task Group - Weekly</a:t>
            </a:r>
            <a:endParaRPr lang="en-US" sz="2800" dirty="0">
              <a:ea typeface="ＭＳ Ｐゴシック" pitchFamily="34" charset="-128"/>
            </a:endParaRPr>
          </a:p>
          <a:p>
            <a:pPr marL="231775" indent="-231775" eaLnBrk="1" hangingPunct="1">
              <a:lnSpc>
                <a:spcPct val="90000"/>
              </a:lnSpc>
              <a:spcBef>
                <a:spcPts val="0"/>
              </a:spcBef>
              <a:spcAft>
                <a:spcPts val="600"/>
              </a:spcAft>
            </a:pPr>
            <a:endParaRPr lang="en-US" sz="2800" b="1" dirty="0">
              <a:ea typeface="ＭＳ Ｐゴシック" pitchFamily="34" charset="-128"/>
            </a:endParaRPr>
          </a:p>
          <a:p>
            <a:pPr marL="231775" indent="-231775" eaLnBrk="1" hangingPunct="1">
              <a:lnSpc>
                <a:spcPct val="90000"/>
              </a:lnSpc>
              <a:spcBef>
                <a:spcPts val="0"/>
              </a:spcBef>
              <a:spcAft>
                <a:spcPts val="600"/>
              </a:spcAft>
            </a:pPr>
            <a:r>
              <a:rPr lang="en-US" sz="2800" b="1" dirty="0">
                <a:ea typeface="ＭＳ Ｐゴシック" pitchFamily="34" charset="-128"/>
              </a:rPr>
              <a:t>Document Library Established (ATIS)</a:t>
            </a:r>
          </a:p>
          <a:p>
            <a:pPr marL="857250" lvl="1" indent="-457200" eaLnBrk="1" hangingPunct="1">
              <a:lnSpc>
                <a:spcPct val="90000"/>
              </a:lnSpc>
              <a:spcBef>
                <a:spcPts val="0"/>
              </a:spcBef>
              <a:spcAft>
                <a:spcPts val="600"/>
              </a:spcAft>
              <a:buFont typeface="Courier New" panose="02070309020205020404" pitchFamily="49" charset="0"/>
              <a:buChar char="o"/>
            </a:pPr>
            <a:r>
              <a:rPr lang="en-US" sz="2400" dirty="0">
                <a:ea typeface="ＭＳ Ｐゴシック" pitchFamily="34" charset="-128"/>
              </a:rPr>
              <a:t>Contributions / Reference Documents Include Access to Prior CSRIC VI, WG 1</a:t>
            </a:r>
          </a:p>
          <a:p>
            <a:pPr marL="800100" lvl="2" indent="0" eaLnBrk="1" hangingPunct="1">
              <a:lnSpc>
                <a:spcPct val="90000"/>
              </a:lnSpc>
              <a:spcBef>
                <a:spcPts val="0"/>
              </a:spcBef>
              <a:spcAft>
                <a:spcPts val="600"/>
              </a:spcAft>
              <a:buNone/>
            </a:pPr>
            <a:endParaRPr lang="en-US" sz="2400" dirty="0">
              <a:ea typeface="ＭＳ Ｐゴシック" pitchFamily="34" charset="-128"/>
            </a:endParaRPr>
          </a:p>
          <a:p>
            <a:pPr marL="0" indent="0" eaLnBrk="1" hangingPunct="1">
              <a:lnSpc>
                <a:spcPct val="90000"/>
              </a:lnSpc>
              <a:buFont typeface="Arial" charset="0"/>
              <a:buNone/>
            </a:pPr>
            <a:r>
              <a:rPr lang="en-US" sz="3000" dirty="0">
                <a:ea typeface="ＭＳ Ｐゴシック" pitchFamily="34" charset="-128"/>
              </a:rPr>
              <a:t>				</a:t>
            </a:r>
          </a:p>
          <a:p>
            <a:pPr marL="0" indent="0" eaLnBrk="1" hangingPunct="1">
              <a:lnSpc>
                <a:spcPct val="90000"/>
              </a:lnSpc>
              <a:buFont typeface="Arial" charset="0"/>
              <a:buNone/>
            </a:pPr>
            <a:r>
              <a:rPr lang="en-US" sz="3000" dirty="0">
                <a:ea typeface="ＭＳ Ｐゴシック" pitchFamily="34" charset="-128"/>
              </a:rPr>
              <a:t>				</a:t>
            </a:r>
          </a:p>
        </p:txBody>
      </p:sp>
      <p:sp>
        <p:nvSpPr>
          <p:cNvPr id="7172" name="Title 1"/>
          <p:cNvSpPr>
            <a:spLocks/>
          </p:cNvSpPr>
          <p:nvPr/>
        </p:nvSpPr>
        <p:spPr bwMode="auto">
          <a:xfrm>
            <a:off x="494674" y="311046"/>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en-US" sz="4400" b="1" dirty="0">
                <a:latin typeface="Calibri" pitchFamily="34" charset="0"/>
              </a:rPr>
              <a:t>Working Group 4: Status (</a:t>
            </a:r>
            <a:r>
              <a:rPr lang="en-US" sz="2800" b="1" dirty="0">
                <a:latin typeface="Calibri" pitchFamily="34" charset="0"/>
              </a:rPr>
              <a:t>Cont.</a:t>
            </a:r>
            <a:r>
              <a:rPr lang="en-US" sz="4400" b="1" dirty="0">
                <a:latin typeface="Calibri" pitchFamily="34" charset="0"/>
              </a:rPr>
              <a:t>)</a:t>
            </a:r>
            <a:endParaRPr lang="en-US" sz="2000" b="1" dirty="0">
              <a:latin typeface="Calibri" pitchFamily="34" charset="0"/>
            </a:endParaRPr>
          </a:p>
        </p:txBody>
      </p:sp>
      <p:pic>
        <p:nvPicPr>
          <p:cNvPr id="7173"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388" y="5586413"/>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7129970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9459">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9459">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9459">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9459">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945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fld id="{D3CDEE8E-92AF-4081-9E14-333881A36E8A}" type="slidenum">
              <a:rPr lang="en-US" smtClean="0">
                <a:solidFill>
                  <a:srgbClr val="898989"/>
                </a:solidFill>
                <a:latin typeface="Calibri" pitchFamily="34" charset="0"/>
              </a:rPr>
              <a:pPr eaLnBrk="1" hangingPunct="1"/>
              <a:t>9</a:t>
            </a:fld>
            <a:endParaRPr lang="en-US" dirty="0">
              <a:solidFill>
                <a:srgbClr val="898989"/>
              </a:solidFill>
              <a:latin typeface="Calibri" pitchFamily="34" charset="0"/>
            </a:endParaRPr>
          </a:p>
        </p:txBody>
      </p:sp>
      <p:sp>
        <p:nvSpPr>
          <p:cNvPr id="19459" name="Content Placeholder 2"/>
          <p:cNvSpPr>
            <a:spLocks noGrp="1"/>
          </p:cNvSpPr>
          <p:nvPr>
            <p:ph idx="4294967295"/>
          </p:nvPr>
        </p:nvSpPr>
        <p:spPr>
          <a:xfrm>
            <a:off x="457200" y="1689100"/>
            <a:ext cx="8229600" cy="4525963"/>
          </a:xfrm>
        </p:spPr>
        <p:txBody>
          <a:bodyPr/>
          <a:lstStyle/>
          <a:p>
            <a:pPr marL="0" indent="0" eaLnBrk="1" hangingPunct="1">
              <a:lnSpc>
                <a:spcPct val="90000"/>
              </a:lnSpc>
              <a:buFont typeface="Arial" charset="0"/>
              <a:buNone/>
            </a:pPr>
            <a:r>
              <a:rPr lang="en-US" sz="2800" b="1" u="sng" dirty="0">
                <a:ea typeface="ＭＳ Ｐゴシック" pitchFamily="34" charset="-128"/>
              </a:rPr>
              <a:t>Report 1 Title</a:t>
            </a:r>
          </a:p>
          <a:p>
            <a:pPr lvl="0"/>
            <a:r>
              <a:rPr lang="en-US" sz="2800" dirty="0"/>
              <a:t>Security Risks and Best Practices for Mitigation in 911 in Legacy, Transitional, and NG911 Implementations – </a:t>
            </a:r>
            <a:r>
              <a:rPr lang="en-US" sz="2800" dirty="0">
                <a:solidFill>
                  <a:srgbClr val="FF0000"/>
                </a:solidFill>
              </a:rPr>
              <a:t>Finalize By: June 2020</a:t>
            </a:r>
          </a:p>
          <a:p>
            <a:pPr marL="0" indent="0">
              <a:buNone/>
            </a:pPr>
            <a:r>
              <a:rPr lang="en-US" sz="2800" b="1" u="sng" dirty="0">
                <a:ea typeface="ＭＳ Ｐゴシック" pitchFamily="34" charset="-128"/>
              </a:rPr>
              <a:t>Report 2 Title:</a:t>
            </a:r>
            <a:endParaRPr lang="en-US" sz="2800" dirty="0">
              <a:solidFill>
                <a:srgbClr val="FF0000"/>
              </a:solidFill>
            </a:endParaRPr>
          </a:p>
          <a:p>
            <a:pPr lvl="0"/>
            <a:r>
              <a:rPr lang="en-US" sz="2800" dirty="0"/>
              <a:t>Measuring Risk Magnitude and Remediation Costs in 911 and NG911 Networks – </a:t>
            </a:r>
            <a:r>
              <a:rPr lang="en-US" sz="2800" dirty="0">
                <a:solidFill>
                  <a:srgbClr val="FF0000"/>
                </a:solidFill>
              </a:rPr>
              <a:t>Finalize By: December 2020</a:t>
            </a:r>
          </a:p>
          <a:p>
            <a:pPr marL="0" indent="0" eaLnBrk="1" hangingPunct="1">
              <a:lnSpc>
                <a:spcPct val="90000"/>
              </a:lnSpc>
              <a:buFont typeface="Arial" charset="0"/>
              <a:buNone/>
            </a:pPr>
            <a:endParaRPr lang="en-US" sz="3000" dirty="0">
              <a:ea typeface="ＭＳ Ｐゴシック" pitchFamily="34" charset="-128"/>
            </a:endParaRPr>
          </a:p>
        </p:txBody>
      </p:sp>
      <p:sp>
        <p:nvSpPr>
          <p:cNvPr id="9220" name="Title 1"/>
          <p:cNvSpPr>
            <a:spLocks/>
          </p:cNvSpPr>
          <p:nvPr/>
        </p:nvSpPr>
        <p:spPr bwMode="auto">
          <a:xfrm>
            <a:off x="609600" y="4270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en-US" sz="4400" b="1" dirty="0">
                <a:latin typeface="Calibri" pitchFamily="34" charset="0"/>
              </a:rPr>
              <a:t>Deliverables/Schedule</a:t>
            </a:r>
            <a:endParaRPr lang="en-US" sz="2000" b="1" dirty="0">
              <a:latin typeface="Calibri" pitchFamily="34" charset="0"/>
            </a:endParaRPr>
          </a:p>
        </p:txBody>
      </p:sp>
      <p:pic>
        <p:nvPicPr>
          <p:cNvPr id="922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388" y="5586413"/>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761</Words>
  <Application>Microsoft Office PowerPoint</Application>
  <PresentationFormat>On-screen Show (4:3)</PresentationFormat>
  <Paragraphs>143</Paragraphs>
  <Slides>12</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Courier New</vt:lpstr>
      <vt:lpstr>Wingdings</vt:lpstr>
      <vt:lpstr>Office Theme</vt:lpstr>
      <vt:lpstr>Working Group 4:  911 Security Vulnerabilities –  During the IP Transition Initial Work Plan </vt:lpstr>
      <vt:lpstr>Working Group 4: Background</vt:lpstr>
      <vt:lpstr>Working Group 4:  Objectives</vt:lpstr>
      <vt:lpstr>WG 4 Deliverables: Report 1 911 Security Vulnerabilities During the IP Transition</vt:lpstr>
      <vt:lpstr>WG 4 Deliverables: Report 2 911 Security Vulnerabilities During the IP Transition</vt:lpstr>
      <vt:lpstr>Working Group 4: Members</vt:lpstr>
      <vt:lpstr>PowerPoint Presentation</vt:lpstr>
      <vt:lpstr>PowerPoint Presentation</vt:lpstr>
      <vt:lpstr>PowerPoint Presentation</vt:lpstr>
      <vt:lpstr>PowerPoint Presentation</vt:lpstr>
      <vt:lpstr>Next Steps</vt:lpstr>
      <vt:lpstr>Working Group 4:  Mary A. Boyd, Chair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cp:lastPrinted>2019-09-16T16:57:29Z</cp:lastPrinted>
  <dcterms:created xsi:type="dcterms:W3CDTF">2012-09-10T16:23:09Z</dcterms:created>
  <dcterms:modified xsi:type="dcterms:W3CDTF">2019-09-16T18:17:50Z</dcterms:modified>
</cp:coreProperties>
</file>