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7"/>
  </p:notesMasterIdLst>
  <p:sldIdLst>
    <p:sldId id="264" r:id="rId2"/>
    <p:sldId id="258" r:id="rId3"/>
    <p:sldId id="273" r:id="rId4"/>
    <p:sldId id="287" r:id="rId5"/>
    <p:sldId id="260" r:id="rId6"/>
    <p:sldId id="288" r:id="rId7"/>
    <p:sldId id="289" r:id="rId8"/>
    <p:sldId id="290" r:id="rId9"/>
    <p:sldId id="291" r:id="rId10"/>
    <p:sldId id="292" r:id="rId11"/>
    <p:sldId id="294" r:id="rId12"/>
    <p:sldId id="295" r:id="rId13"/>
    <p:sldId id="296" r:id="rId14"/>
    <p:sldId id="297" r:id="rId15"/>
    <p:sldId id="298" r:id="rId16"/>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81" autoAdjust="0"/>
    <p:restoredTop sz="94728" autoAdjust="0"/>
  </p:normalViewPr>
  <p:slideViewPr>
    <p:cSldViewPr snapToGrid="0" snapToObjects="1">
      <p:cViewPr varScale="1">
        <p:scale>
          <a:sx n="108" d="100"/>
          <a:sy n="108" d="100"/>
        </p:scale>
        <p:origin x="2292" y="114"/>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12/12/2018</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3</a:t>
            </a:fld>
            <a:endParaRPr lang="en-US" dirty="0"/>
          </a:p>
        </p:txBody>
      </p:sp>
    </p:spTree>
    <p:extLst>
      <p:ext uri="{BB962C8B-B14F-4D97-AF65-F5344CB8AC3E}">
        <p14:creationId xmlns:p14="http://schemas.microsoft.com/office/powerpoint/2010/main" val="3895737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CE790B4-7631-45F4-9428-964409448364}" type="slidenum">
              <a:rPr lang="en-US" smtClean="0"/>
              <a:pPr eaLnBrk="1" hangingPunct="1"/>
              <a:t>5</a:t>
            </a:fld>
            <a:endParaRPr lang="en-US" dirty="0"/>
          </a:p>
        </p:txBody>
      </p:sp>
    </p:spTree>
    <p:extLst>
      <p:ext uri="{BB962C8B-B14F-4D97-AF65-F5344CB8AC3E}">
        <p14:creationId xmlns:p14="http://schemas.microsoft.com/office/powerpoint/2010/main" val="2173881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12/12/2018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12/12/2018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12/12/2018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12/12/2018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12/12/2018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12/12/2018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12/12/2018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fcc.gov/document/fcc-promotes-emergency-alert-reliability-0"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01638" y="3089275"/>
            <a:ext cx="8443912" cy="1143000"/>
          </a:xfrm>
        </p:spPr>
        <p:txBody>
          <a:bodyPr/>
          <a:lstStyle/>
          <a:p>
            <a:pPr eaLnBrk="1" hangingPunct="1"/>
            <a:r>
              <a:rPr lang="en-US" sz="4000" b="1" dirty="0">
                <a:ea typeface="ＭＳ Ｐゴシック" pitchFamily="34" charset="-128"/>
              </a:rPr>
              <a:t>Working Group 2: Comprehensive </a:t>
            </a:r>
            <a:br>
              <a:rPr lang="en-US" sz="4000" b="1" dirty="0">
                <a:ea typeface="ＭＳ Ｐゴシック" pitchFamily="34" charset="-128"/>
              </a:rPr>
            </a:br>
            <a:r>
              <a:rPr lang="en-US" sz="4000" b="1" dirty="0">
                <a:ea typeface="ＭＳ Ｐゴシック" pitchFamily="34" charset="-128"/>
              </a:rPr>
              <a:t>Re-imagining of Emergency Alerting </a:t>
            </a:r>
            <a:br>
              <a:rPr lang="en-US" sz="4000" b="1" dirty="0">
                <a:ea typeface="ＭＳ Ｐゴシック" pitchFamily="34" charset="-128"/>
              </a:rPr>
            </a:br>
            <a:br>
              <a:rPr lang="en-US" sz="4000" b="1" dirty="0">
                <a:ea typeface="ＭＳ Ｐゴシック" pitchFamily="34" charset="-128"/>
              </a:rPr>
            </a:b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606925"/>
            <a:ext cx="79248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3200" dirty="0">
                <a:latin typeface="Calibri" pitchFamily="34" charset="0"/>
              </a:rPr>
              <a:t>December 13</a:t>
            </a:r>
            <a:r>
              <a:rPr lang="en-US" sz="3200" baseline="30000" dirty="0">
                <a:latin typeface="Calibri" pitchFamily="34" charset="0"/>
              </a:rPr>
              <a:t>th</a:t>
            </a:r>
            <a:r>
              <a:rPr lang="en-US" sz="3200" dirty="0">
                <a:latin typeface="Calibri" pitchFamily="34" charset="0"/>
              </a:rPr>
              <a:t>, 2018</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latin typeface="Calibri" pitchFamily="34" charset="0"/>
              </a:rPr>
              <a:t>Dr. Farrokh Khatibi, Chair (Qualcomm Technologies, Inc.)	</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3DBD9-489A-4A29-91D1-AAC0214E6E1B}"/>
              </a:ext>
            </a:extLst>
          </p:cNvPr>
          <p:cNvSpPr>
            <a:spLocks noGrp="1"/>
          </p:cNvSpPr>
          <p:nvPr>
            <p:ph type="title"/>
          </p:nvPr>
        </p:nvSpPr>
        <p:spPr/>
        <p:txBody>
          <a:bodyPr/>
          <a:lstStyle/>
          <a:p>
            <a:r>
              <a:rPr lang="en-US" dirty="0"/>
              <a:t>Types of False EAS</a:t>
            </a:r>
          </a:p>
        </p:txBody>
      </p:sp>
      <p:sp>
        <p:nvSpPr>
          <p:cNvPr id="3" name="Content Placeholder 2">
            <a:extLst>
              <a:ext uri="{FF2B5EF4-FFF2-40B4-BE49-F238E27FC236}">
                <a16:creationId xmlns:a16="http://schemas.microsoft.com/office/drawing/2014/main" id="{D7B3DC5C-0D84-4168-B318-67B85FF08583}"/>
              </a:ext>
            </a:extLst>
          </p:cNvPr>
          <p:cNvSpPr>
            <a:spLocks noGrp="1"/>
          </p:cNvSpPr>
          <p:nvPr>
            <p:ph idx="1"/>
          </p:nvPr>
        </p:nvSpPr>
        <p:spPr>
          <a:xfrm>
            <a:off x="457200" y="1600200"/>
            <a:ext cx="8229600" cy="4525963"/>
          </a:xfrm>
          <a:ln>
            <a:noFill/>
          </a:ln>
        </p:spPr>
        <p:txBody>
          <a:bodyPr/>
          <a:lstStyle/>
          <a:p>
            <a:r>
              <a:rPr lang="en-US" dirty="0"/>
              <a:t>Alert from an unauthorized source</a:t>
            </a:r>
          </a:p>
          <a:p>
            <a:pPr lvl="1"/>
            <a:r>
              <a:rPr lang="en-US" dirty="0"/>
              <a:t>CAP</a:t>
            </a:r>
          </a:p>
          <a:p>
            <a:pPr lvl="2"/>
            <a:r>
              <a:rPr lang="en-US" sz="2000" dirty="0"/>
              <a:t>Spoofed CAP messages that somehow make their way through the FEMA IPAWS OPEN system, or are presented to an EAS Participant from a system pretending to be the IPAWS system, or from legitimate, third-party </a:t>
            </a:r>
            <a:r>
              <a:rPr lang="en-US" sz="2000" dirty="0" err="1"/>
              <a:t>relayer</a:t>
            </a:r>
            <a:r>
              <a:rPr lang="en-US" sz="2000" dirty="0"/>
              <a:t> of IPAWS CAP messages.</a:t>
            </a:r>
          </a:p>
          <a:p>
            <a:pPr lvl="3"/>
            <a:r>
              <a:rPr lang="en-US" sz="1800" dirty="0"/>
              <a:t>The group conducted analysis of the CAP authentication on its validity, the source of digital certificate, and the security of the multimedia content.</a:t>
            </a:r>
          </a:p>
          <a:p>
            <a:pPr lvl="1"/>
            <a:r>
              <a:rPr lang="en-US" dirty="0"/>
              <a:t>EAS</a:t>
            </a:r>
          </a:p>
          <a:p>
            <a:pPr lvl="2"/>
            <a:r>
              <a:rPr lang="en-US" sz="2000" dirty="0"/>
              <a:t>Use of some type of digital signature as a remedy to a secure EAS.</a:t>
            </a:r>
          </a:p>
          <a:p>
            <a:pPr lvl="3"/>
            <a:r>
              <a:rPr lang="en-US" sz="1800" dirty="0"/>
              <a:t>The group conducted analysis of the EAS digital signature including advantages, costs, risks, new limitations, and risk mitigation. </a:t>
            </a:r>
          </a:p>
        </p:txBody>
      </p:sp>
      <p:sp>
        <p:nvSpPr>
          <p:cNvPr id="4" name="Slide Number Placeholder 3">
            <a:extLst>
              <a:ext uri="{FF2B5EF4-FFF2-40B4-BE49-F238E27FC236}">
                <a16:creationId xmlns:a16="http://schemas.microsoft.com/office/drawing/2014/main" id="{0549C082-C769-43E0-8C6D-10D68620E6E2}"/>
              </a:ext>
            </a:extLst>
          </p:cNvPr>
          <p:cNvSpPr>
            <a:spLocks noGrp="1"/>
          </p:cNvSpPr>
          <p:nvPr>
            <p:ph type="sldNum" sz="quarter" idx="12"/>
          </p:nvPr>
        </p:nvSpPr>
        <p:spPr/>
        <p:txBody>
          <a:bodyPr/>
          <a:lstStyle/>
          <a:p>
            <a:pPr>
              <a:defRPr/>
            </a:pPr>
            <a:fld id="{6EC53501-A59C-492B-A4C7-04A4F75D57BB}" type="slidenum">
              <a:rPr lang="en-US" smtClean="0"/>
              <a:pPr>
                <a:defRPr/>
              </a:pPr>
              <a:t>10</a:t>
            </a:fld>
            <a:endParaRPr lang="en-US" dirty="0"/>
          </a:p>
        </p:txBody>
      </p:sp>
    </p:spTree>
    <p:extLst>
      <p:ext uri="{BB962C8B-B14F-4D97-AF65-F5344CB8AC3E}">
        <p14:creationId xmlns:p14="http://schemas.microsoft.com/office/powerpoint/2010/main" val="3373368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3DBD9-489A-4A29-91D1-AAC0214E6E1B}"/>
              </a:ext>
            </a:extLst>
          </p:cNvPr>
          <p:cNvSpPr>
            <a:spLocks noGrp="1"/>
          </p:cNvSpPr>
          <p:nvPr>
            <p:ph type="title"/>
          </p:nvPr>
        </p:nvSpPr>
        <p:spPr/>
        <p:txBody>
          <a:bodyPr/>
          <a:lstStyle/>
          <a:p>
            <a:r>
              <a:rPr lang="en-US" dirty="0"/>
              <a:t>Broadcast EAS Authentication</a:t>
            </a:r>
          </a:p>
        </p:txBody>
      </p:sp>
      <p:sp>
        <p:nvSpPr>
          <p:cNvPr id="3" name="Content Placeholder 2">
            <a:extLst>
              <a:ext uri="{FF2B5EF4-FFF2-40B4-BE49-F238E27FC236}">
                <a16:creationId xmlns:a16="http://schemas.microsoft.com/office/drawing/2014/main" id="{D7B3DC5C-0D84-4168-B318-67B85FF08583}"/>
              </a:ext>
            </a:extLst>
          </p:cNvPr>
          <p:cNvSpPr>
            <a:spLocks noGrp="1"/>
          </p:cNvSpPr>
          <p:nvPr>
            <p:ph idx="1"/>
          </p:nvPr>
        </p:nvSpPr>
        <p:spPr>
          <a:xfrm>
            <a:off x="457200" y="1600200"/>
            <a:ext cx="8229600" cy="4525963"/>
          </a:xfrm>
          <a:ln>
            <a:noFill/>
          </a:ln>
        </p:spPr>
        <p:txBody>
          <a:bodyPr/>
          <a:lstStyle/>
          <a:p>
            <a:r>
              <a:rPr lang="en-US" sz="2800" dirty="0"/>
              <a:t>Requirement for internet access to verify signatures</a:t>
            </a:r>
          </a:p>
          <a:p>
            <a:r>
              <a:rPr lang="en-US" sz="2800" dirty="0"/>
              <a:t>Background on EAS Headers and SAME Protocol</a:t>
            </a:r>
          </a:p>
          <a:p>
            <a:r>
              <a:rPr lang="en-US" sz="2800" dirty="0"/>
              <a:t>Inserting a Digital Signature into the EAS Header</a:t>
            </a:r>
          </a:p>
          <a:p>
            <a:r>
              <a:rPr lang="en-US" sz="2800" dirty="0"/>
              <a:t>Additional concepts for EAS message security</a:t>
            </a:r>
          </a:p>
          <a:p>
            <a:pPr lvl="1"/>
            <a:r>
              <a:rPr lang="en-US" sz="2000" dirty="0"/>
              <a:t>Concept 1:  EAS security can be enhanced through inclusion of a YY or YYYY year code.</a:t>
            </a:r>
          </a:p>
          <a:p>
            <a:pPr lvl="1"/>
            <a:r>
              <a:rPr lang="en-US" sz="2000" dirty="0"/>
              <a:t>Concept 2:  EAS security can be potentially enhanced through a repurposing of the station ID element (LLLLLLLL) in the EAS header.</a:t>
            </a:r>
          </a:p>
          <a:p>
            <a:r>
              <a:rPr lang="en-US" sz="2800" dirty="0"/>
              <a:t>Alternative methods of inserting additional data into the EAS header</a:t>
            </a:r>
          </a:p>
        </p:txBody>
      </p:sp>
      <p:sp>
        <p:nvSpPr>
          <p:cNvPr id="4" name="Slide Number Placeholder 3">
            <a:extLst>
              <a:ext uri="{FF2B5EF4-FFF2-40B4-BE49-F238E27FC236}">
                <a16:creationId xmlns:a16="http://schemas.microsoft.com/office/drawing/2014/main" id="{0549C082-C769-43E0-8C6D-10D68620E6E2}"/>
              </a:ext>
            </a:extLst>
          </p:cNvPr>
          <p:cNvSpPr>
            <a:spLocks noGrp="1"/>
          </p:cNvSpPr>
          <p:nvPr>
            <p:ph type="sldNum" sz="quarter" idx="12"/>
          </p:nvPr>
        </p:nvSpPr>
        <p:spPr/>
        <p:txBody>
          <a:bodyPr/>
          <a:lstStyle/>
          <a:p>
            <a:pPr>
              <a:defRPr/>
            </a:pPr>
            <a:fld id="{6EC53501-A59C-492B-A4C7-04A4F75D57BB}" type="slidenum">
              <a:rPr lang="en-US" smtClean="0"/>
              <a:pPr>
                <a:defRPr/>
              </a:pPr>
              <a:t>11</a:t>
            </a:fld>
            <a:endParaRPr lang="en-US" dirty="0"/>
          </a:p>
        </p:txBody>
      </p:sp>
    </p:spTree>
    <p:extLst>
      <p:ext uri="{BB962C8B-B14F-4D97-AF65-F5344CB8AC3E}">
        <p14:creationId xmlns:p14="http://schemas.microsoft.com/office/powerpoint/2010/main" val="1924988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C7097-A756-4065-9EA5-09A620647FFC}"/>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0D686715-2E34-4048-BAB1-0150B41B197C}"/>
              </a:ext>
            </a:extLst>
          </p:cNvPr>
          <p:cNvSpPr>
            <a:spLocks noGrp="1"/>
          </p:cNvSpPr>
          <p:nvPr>
            <p:ph idx="1"/>
          </p:nvPr>
        </p:nvSpPr>
        <p:spPr/>
        <p:txBody>
          <a:bodyPr/>
          <a:lstStyle/>
          <a:p>
            <a:r>
              <a:rPr lang="en-US" sz="2800" dirty="0"/>
              <a:t>All CAP messages that are intended for transmission as EAS messages must have a valid digital signature.</a:t>
            </a:r>
          </a:p>
          <a:p>
            <a:r>
              <a:rPr lang="en-US" sz="2800" dirty="0"/>
              <a:t>The Commission should evaluate whether digitally signed CAP messages processed by EAS Participants should only rely on digital certificates issued by FEMA IPAWS, relying on the on the Federal PKI and chain of trust</a:t>
            </a:r>
          </a:p>
          <a:p>
            <a:pPr lvl="1"/>
            <a:r>
              <a:rPr lang="en-US" sz="2400" dirty="0"/>
              <a:t>Compared to allowing alternative (State, Territorial, Tribal, and Local) digital certificate sources. </a:t>
            </a:r>
          </a:p>
        </p:txBody>
      </p:sp>
      <p:sp>
        <p:nvSpPr>
          <p:cNvPr id="4" name="Slide Number Placeholder 3">
            <a:extLst>
              <a:ext uri="{FF2B5EF4-FFF2-40B4-BE49-F238E27FC236}">
                <a16:creationId xmlns:a16="http://schemas.microsoft.com/office/drawing/2014/main" id="{80031CAA-B0A4-418C-9FEE-1149FE2A9460}"/>
              </a:ext>
            </a:extLst>
          </p:cNvPr>
          <p:cNvSpPr>
            <a:spLocks noGrp="1"/>
          </p:cNvSpPr>
          <p:nvPr>
            <p:ph type="sldNum" sz="quarter" idx="12"/>
          </p:nvPr>
        </p:nvSpPr>
        <p:spPr/>
        <p:txBody>
          <a:bodyPr/>
          <a:lstStyle/>
          <a:p>
            <a:pPr>
              <a:defRPr/>
            </a:pPr>
            <a:fld id="{6EC53501-A59C-492B-A4C7-04A4F75D57BB}" type="slidenum">
              <a:rPr lang="en-US" smtClean="0"/>
              <a:pPr>
                <a:defRPr/>
              </a:pPr>
              <a:t>12</a:t>
            </a:fld>
            <a:endParaRPr lang="en-US" dirty="0"/>
          </a:p>
        </p:txBody>
      </p:sp>
    </p:spTree>
    <p:extLst>
      <p:ext uri="{BB962C8B-B14F-4D97-AF65-F5344CB8AC3E}">
        <p14:creationId xmlns:p14="http://schemas.microsoft.com/office/powerpoint/2010/main" val="3492872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FBAD3-41C7-49A3-95B1-2A53A905CC51}"/>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2BE3306F-1DD5-4304-BF02-6FD110B4AC5A}"/>
              </a:ext>
            </a:extLst>
          </p:cNvPr>
          <p:cNvSpPr>
            <a:spLocks noGrp="1"/>
          </p:cNvSpPr>
          <p:nvPr>
            <p:ph idx="1"/>
          </p:nvPr>
        </p:nvSpPr>
        <p:spPr/>
        <p:txBody>
          <a:bodyPr/>
          <a:lstStyle/>
          <a:p>
            <a:r>
              <a:rPr lang="en-US" dirty="0"/>
              <a:t>Additional investigation be conducted into the use of digital signatures as a solution to EAS security, comparing risks vs cost.</a:t>
            </a:r>
          </a:p>
          <a:p>
            <a:r>
              <a:rPr lang="en-US" dirty="0"/>
              <a:t>Additional investigation be conducted into technical or system impacts – if any - to allowing the usage of embedded audio files in CAP alert messages. </a:t>
            </a:r>
          </a:p>
        </p:txBody>
      </p:sp>
      <p:sp>
        <p:nvSpPr>
          <p:cNvPr id="4" name="Slide Number Placeholder 3">
            <a:extLst>
              <a:ext uri="{FF2B5EF4-FFF2-40B4-BE49-F238E27FC236}">
                <a16:creationId xmlns:a16="http://schemas.microsoft.com/office/drawing/2014/main" id="{74A12ED6-B8D8-4B1C-A3B7-8CAD1A3A3743}"/>
              </a:ext>
            </a:extLst>
          </p:cNvPr>
          <p:cNvSpPr>
            <a:spLocks noGrp="1"/>
          </p:cNvSpPr>
          <p:nvPr>
            <p:ph type="sldNum" sz="quarter" idx="12"/>
          </p:nvPr>
        </p:nvSpPr>
        <p:spPr/>
        <p:txBody>
          <a:bodyPr/>
          <a:lstStyle/>
          <a:p>
            <a:pPr>
              <a:defRPr/>
            </a:pPr>
            <a:fld id="{6EC53501-A59C-492B-A4C7-04A4F75D57BB}" type="slidenum">
              <a:rPr lang="en-US" smtClean="0"/>
              <a:pPr>
                <a:defRPr/>
              </a:pPr>
              <a:t>13</a:t>
            </a:fld>
            <a:endParaRPr lang="en-US" dirty="0"/>
          </a:p>
        </p:txBody>
      </p:sp>
    </p:spTree>
    <p:extLst>
      <p:ext uri="{BB962C8B-B14F-4D97-AF65-F5344CB8AC3E}">
        <p14:creationId xmlns:p14="http://schemas.microsoft.com/office/powerpoint/2010/main" val="626705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157D3-4B7C-4389-AAD0-0C94B5653058}"/>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1BFC8A8F-15AF-45D6-B5A0-05CBB93C046B}"/>
              </a:ext>
            </a:extLst>
          </p:cNvPr>
          <p:cNvSpPr>
            <a:spLocks noGrp="1"/>
          </p:cNvSpPr>
          <p:nvPr>
            <p:ph idx="1"/>
          </p:nvPr>
        </p:nvSpPr>
        <p:spPr/>
        <p:txBody>
          <a:bodyPr/>
          <a:lstStyle/>
          <a:p>
            <a:r>
              <a:rPr lang="en-US" dirty="0"/>
              <a:t>In general, the Commission should engage with its Federal and Industry partners to evaluate the technical feasibility and system impacts of solutions discussed by the working group.</a:t>
            </a:r>
          </a:p>
        </p:txBody>
      </p:sp>
      <p:sp>
        <p:nvSpPr>
          <p:cNvPr id="4" name="Slide Number Placeholder 3">
            <a:extLst>
              <a:ext uri="{FF2B5EF4-FFF2-40B4-BE49-F238E27FC236}">
                <a16:creationId xmlns:a16="http://schemas.microsoft.com/office/drawing/2014/main" id="{D4C4166C-DBA2-40C9-81B3-0EC0ABAD4C07}"/>
              </a:ext>
            </a:extLst>
          </p:cNvPr>
          <p:cNvSpPr>
            <a:spLocks noGrp="1"/>
          </p:cNvSpPr>
          <p:nvPr>
            <p:ph type="sldNum" sz="quarter" idx="12"/>
          </p:nvPr>
        </p:nvSpPr>
        <p:spPr/>
        <p:txBody>
          <a:bodyPr/>
          <a:lstStyle/>
          <a:p>
            <a:pPr>
              <a:defRPr/>
            </a:pPr>
            <a:fld id="{6EC53501-A59C-492B-A4C7-04A4F75D57BB}" type="slidenum">
              <a:rPr lang="en-US" smtClean="0"/>
              <a:pPr>
                <a:defRPr/>
              </a:pPr>
              <a:t>14</a:t>
            </a:fld>
            <a:endParaRPr lang="en-US" dirty="0"/>
          </a:p>
        </p:txBody>
      </p:sp>
    </p:spTree>
    <p:extLst>
      <p:ext uri="{BB962C8B-B14F-4D97-AF65-F5344CB8AC3E}">
        <p14:creationId xmlns:p14="http://schemas.microsoft.com/office/powerpoint/2010/main" val="1791352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333-EC7B-4AD6-BE85-44AA950FE9EC}"/>
              </a:ext>
            </a:extLst>
          </p:cNvPr>
          <p:cNvSpPr>
            <a:spLocks noGrp="1"/>
          </p:cNvSpPr>
          <p:nvPr>
            <p:ph type="title"/>
          </p:nvPr>
        </p:nvSpPr>
        <p:spPr/>
        <p:txBody>
          <a:bodyPr/>
          <a:lstStyle/>
          <a:p>
            <a:r>
              <a:rPr lang="en-US" dirty="0"/>
              <a:t>Personal Note</a:t>
            </a:r>
          </a:p>
        </p:txBody>
      </p:sp>
      <p:sp>
        <p:nvSpPr>
          <p:cNvPr id="3" name="Content Placeholder 2">
            <a:extLst>
              <a:ext uri="{FF2B5EF4-FFF2-40B4-BE49-F238E27FC236}">
                <a16:creationId xmlns:a16="http://schemas.microsoft.com/office/drawing/2014/main" id="{0704B469-8C12-409D-AA76-9C481BC31D1A}"/>
              </a:ext>
            </a:extLst>
          </p:cNvPr>
          <p:cNvSpPr>
            <a:spLocks noGrp="1"/>
          </p:cNvSpPr>
          <p:nvPr>
            <p:ph idx="1"/>
          </p:nvPr>
        </p:nvSpPr>
        <p:spPr/>
        <p:txBody>
          <a:bodyPr/>
          <a:lstStyle/>
          <a:p>
            <a:pPr marL="0" indent="0" algn="ctr">
              <a:buNone/>
            </a:pPr>
            <a:r>
              <a:rPr lang="en-US" dirty="0"/>
              <a:t>I would like to thank all the WG2 members, alternates, and participating SMEs without whom the work could not have completed.</a:t>
            </a:r>
          </a:p>
          <a:p>
            <a:pPr marL="0" indent="0" algn="ctr">
              <a:buNone/>
            </a:pPr>
            <a:endParaRPr lang="en-US" dirty="0"/>
          </a:p>
          <a:p>
            <a:pPr marL="0" indent="0" algn="ctr">
              <a:buNone/>
            </a:pPr>
            <a:r>
              <a:rPr lang="en-US" dirty="0"/>
              <a:t>I would also like to thank ATIS for providing meeting tools that facilitated the work progress. </a:t>
            </a:r>
          </a:p>
          <a:p>
            <a:pPr marL="0" indent="0" algn="ctr">
              <a:buNone/>
            </a:pPr>
            <a:endParaRPr lang="en-US" dirty="0"/>
          </a:p>
          <a:p>
            <a:pPr marL="0" indent="0" algn="ctr">
              <a:buNone/>
            </a:pPr>
            <a:r>
              <a:rPr lang="en-US" dirty="0"/>
              <a:t>It was a privilege chairing CSRIC VI Working Group 2.</a:t>
            </a:r>
          </a:p>
        </p:txBody>
      </p:sp>
      <p:sp>
        <p:nvSpPr>
          <p:cNvPr id="4" name="Slide Number Placeholder 3">
            <a:extLst>
              <a:ext uri="{FF2B5EF4-FFF2-40B4-BE49-F238E27FC236}">
                <a16:creationId xmlns:a16="http://schemas.microsoft.com/office/drawing/2014/main" id="{ECCF2C05-6969-4700-8700-AFFFB50A2455}"/>
              </a:ext>
            </a:extLst>
          </p:cNvPr>
          <p:cNvSpPr>
            <a:spLocks noGrp="1"/>
          </p:cNvSpPr>
          <p:nvPr>
            <p:ph type="sldNum" sz="quarter" idx="12"/>
          </p:nvPr>
        </p:nvSpPr>
        <p:spPr/>
        <p:txBody>
          <a:bodyPr/>
          <a:lstStyle/>
          <a:p>
            <a:pPr>
              <a:defRPr/>
            </a:pPr>
            <a:fld id="{6EC53501-A59C-492B-A4C7-04A4F75D57BB}" type="slidenum">
              <a:rPr lang="en-US" smtClean="0"/>
              <a:pPr>
                <a:defRPr/>
              </a:pPr>
              <a:t>15</a:t>
            </a:fld>
            <a:endParaRPr lang="en-US" dirty="0"/>
          </a:p>
        </p:txBody>
      </p:sp>
    </p:spTree>
    <p:extLst>
      <p:ext uri="{BB962C8B-B14F-4D97-AF65-F5344CB8AC3E}">
        <p14:creationId xmlns:p14="http://schemas.microsoft.com/office/powerpoint/2010/main" val="31637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dirty="0">
                <a:ea typeface="ＭＳ Ｐゴシック" pitchFamily="34" charset="-128"/>
              </a:rPr>
              <a:t>WG2 Objectives</a:t>
            </a:r>
          </a:p>
        </p:txBody>
      </p:sp>
      <p:sp>
        <p:nvSpPr>
          <p:cNvPr id="3076" name="Content Placeholder 2"/>
          <p:cNvSpPr>
            <a:spLocks noGrp="1"/>
          </p:cNvSpPr>
          <p:nvPr>
            <p:ph idx="1"/>
          </p:nvPr>
        </p:nvSpPr>
        <p:spPr>
          <a:xfrm>
            <a:off x="457200" y="1417638"/>
            <a:ext cx="8229600" cy="4899025"/>
          </a:xfrm>
        </p:spPr>
        <p:txBody>
          <a:bodyPr/>
          <a:lstStyle/>
          <a:p>
            <a:pPr marL="0" indent="0" eaLnBrk="1" hangingPunct="1">
              <a:spcBef>
                <a:spcPts val="600"/>
              </a:spcBef>
              <a:buFont typeface="Arial" charset="0"/>
              <a:buNone/>
            </a:pPr>
            <a:r>
              <a:rPr lang="en-US" sz="1600" b="1" dirty="0">
                <a:ea typeface="ＭＳ Ｐゴシック" pitchFamily="34" charset="-128"/>
              </a:rPr>
              <a:t>  </a:t>
            </a:r>
            <a:r>
              <a:rPr lang="en-US" sz="2400" b="1" dirty="0">
                <a:ea typeface="ＭＳ Ｐゴシック" pitchFamily="34" charset="-128"/>
              </a:rPr>
              <a:t>Working Group Description:  </a:t>
            </a:r>
          </a:p>
          <a:p>
            <a:pPr>
              <a:spcBef>
                <a:spcPts val="600"/>
              </a:spcBef>
            </a:pPr>
            <a:r>
              <a:rPr lang="en-US" sz="1200" dirty="0"/>
              <a:t>The Commission directs CSRIC to conduct a comprehensive evaluation of emergency alerting and emerging technologies (such as the ATSC 3.0 broadcast standard and 5G) that may result in new alerting capabilities.  As part of this evaluation, this Working Group would develop recommendations for CSRIC’s consideration on ways to streamline, simplify (by reducing burdens on licensees), and modernize existing systems, including the Emergency Alert System (EAS).  This Working Group will review the processes and requirements for the EAS and related systems, and develop recommendations for CSRIC’s consideration regarding any necessary technical protocols and processes to improve </a:t>
            </a:r>
            <a:r>
              <a:rPr lang="en-US" sz="1200" dirty="0">
                <a:solidFill>
                  <a:srgbClr val="FF0000"/>
                </a:solidFill>
              </a:rPr>
              <a:t>the functionality of EAS, including coordination of messages formatted in both the CAP and EAS protocol, as well as</a:t>
            </a:r>
            <a:r>
              <a:rPr lang="en-US" sz="1200" dirty="0"/>
              <a:t> the reliability of emergency alerts by strengthening the authentication and integrity of these systems, including the EAS.  </a:t>
            </a:r>
            <a:r>
              <a:rPr lang="en-US" sz="1200" dirty="0">
                <a:highlight>
                  <a:srgbClr val="FFFF00"/>
                </a:highlight>
              </a:rPr>
              <a:t>As part of this overall evaluation, this Working Group develop recommendations on any technical solutions to support authentication of alerts through digital signatures for both the Internet-based IPAWS and the broadcast-based legacy “daisy chain” to ensure that the alert retransmitted by an EAS Participant was generated by an authorized alert originator and has not been modified since its generation.  This Working Group also will examine whether any amendments or changes to existing technical protocols (including the Commission’s rules or existing technical standards) are necessary to ensure the alert is only retransmitted during its valid period (e.g., during its current year, day, and time) and, if so, provide corresponding recommendations.</a:t>
            </a:r>
          </a:p>
          <a:p>
            <a:pPr>
              <a:spcBef>
                <a:spcPts val="600"/>
              </a:spcBef>
            </a:pPr>
            <a:r>
              <a:rPr lang="en-US" sz="1600" b="1" dirty="0">
                <a:ea typeface="ＭＳ Ｐゴシック" pitchFamily="34" charset="-128"/>
              </a:rPr>
              <a:t>Deliverables:</a:t>
            </a:r>
            <a:r>
              <a:rPr lang="en-US" sz="1600" dirty="0">
                <a:ea typeface="ＭＳ Ｐゴシック" pitchFamily="34" charset="-128"/>
              </a:rPr>
              <a:t>  </a:t>
            </a:r>
          </a:p>
          <a:p>
            <a:pPr lvl="1">
              <a:spcBef>
                <a:spcPts val="600"/>
              </a:spcBef>
              <a:buFont typeface="+mj-lt"/>
              <a:buAutoNum type="arabicPeriod"/>
            </a:pPr>
            <a:r>
              <a:rPr lang="en-US" sz="1800" dirty="0">
                <a:ea typeface="ＭＳ Ｐゴシック" pitchFamily="34" charset="-128"/>
              </a:rPr>
              <a:t>Report on Re-imagining Alerting – June 2018 (completed).</a:t>
            </a:r>
          </a:p>
          <a:p>
            <a:pPr lvl="1">
              <a:spcBef>
                <a:spcPts val="600"/>
              </a:spcBef>
              <a:buFont typeface="+mj-lt"/>
              <a:buAutoNum type="arabicPeriod"/>
            </a:pPr>
            <a:r>
              <a:rPr lang="en-US" sz="1800" dirty="0">
                <a:ea typeface="ＭＳ Ｐゴシック" pitchFamily="34" charset="-128"/>
              </a:rPr>
              <a:t>Report on Security Aspects of EAS – December 2018.</a:t>
            </a:r>
          </a:p>
          <a:p>
            <a:pPr lvl="1">
              <a:spcBef>
                <a:spcPts val="600"/>
              </a:spcBef>
              <a:buFont typeface="+mj-lt"/>
              <a:buAutoNum type="arabicPeriod"/>
            </a:pPr>
            <a:r>
              <a:rPr lang="en-US" sz="1800" dirty="0">
                <a:solidFill>
                  <a:srgbClr val="FF0000"/>
                </a:solidFill>
                <a:ea typeface="ＭＳ Ｐゴシック" pitchFamily="34" charset="-128"/>
              </a:rPr>
              <a:t>Report on Re-Imagining Alerting – Amended </a:t>
            </a:r>
            <a:r>
              <a:rPr lang="en-US" sz="1800" dirty="0">
                <a:ea typeface="ＭＳ Ｐゴシック" pitchFamily="34" charset="-128"/>
              </a:rPr>
              <a:t>– December 2018.</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6475" y="522287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584E0A1-E057-4728-A892-940EE85716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3</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p:txBody>
          <a:bodyPr/>
          <a:lstStyle/>
          <a:p>
            <a:pPr eaLnBrk="1" hangingPunct="1"/>
            <a:r>
              <a:rPr lang="en-US" dirty="0">
                <a:ea typeface="ＭＳ Ｐゴシック" pitchFamily="34" charset="-128"/>
              </a:rPr>
              <a:t>WG2 Members</a:t>
            </a:r>
          </a:p>
        </p:txBody>
      </p:sp>
      <p:sp>
        <p:nvSpPr>
          <p:cNvPr id="2" name="Rectangle 1"/>
          <p:cNvSpPr/>
          <p:nvPr/>
        </p:nvSpPr>
        <p:spPr>
          <a:xfrm>
            <a:off x="2828059" y="6543530"/>
            <a:ext cx="1927789" cy="276999"/>
          </a:xfrm>
          <a:prstGeom prst="rect">
            <a:avLst/>
          </a:prstGeom>
        </p:spPr>
        <p:txBody>
          <a:bodyPr wrap="square">
            <a:spAutoFit/>
          </a:bodyPr>
          <a:lstStyle/>
          <a:p>
            <a:pPr marL="231775" indent="-231775"/>
            <a:r>
              <a:rPr lang="en-US" sz="1200" dirty="0">
                <a:latin typeface="Calibri" pitchFamily="34" charset="0"/>
                <a:cs typeface="Calibri" pitchFamily="34" charset="0"/>
              </a:rPr>
              <a:t>*	Also a CSRIC member</a:t>
            </a:r>
          </a:p>
        </p:txBody>
      </p:sp>
      <p:graphicFrame>
        <p:nvGraphicFramePr>
          <p:cNvPr id="7" name="Table 6">
            <a:extLst>
              <a:ext uri="{FF2B5EF4-FFF2-40B4-BE49-F238E27FC236}">
                <a16:creationId xmlns:a16="http://schemas.microsoft.com/office/drawing/2014/main" id="{68504331-8BB8-48EC-8EC4-713078433640}"/>
              </a:ext>
            </a:extLst>
          </p:cNvPr>
          <p:cNvGraphicFramePr>
            <a:graphicFrameLocks noGrp="1"/>
          </p:cNvGraphicFramePr>
          <p:nvPr>
            <p:extLst>
              <p:ext uri="{D42A27DB-BD31-4B8C-83A1-F6EECF244321}">
                <p14:modId xmlns:p14="http://schemas.microsoft.com/office/powerpoint/2010/main" val="138489704"/>
              </p:ext>
            </p:extLst>
          </p:nvPr>
        </p:nvGraphicFramePr>
        <p:xfrm>
          <a:off x="740641" y="1169595"/>
          <a:ext cx="7476836" cy="3680822"/>
        </p:xfrm>
        <a:graphic>
          <a:graphicData uri="http://schemas.openxmlformats.org/drawingml/2006/table">
            <a:tbl>
              <a:tblPr firstRow="1" firstCol="1" bandRow="1">
                <a:tableStyleId>{5C22544A-7EE6-4342-B048-85BDC9FD1C3A}</a:tableStyleId>
              </a:tblPr>
              <a:tblGrid>
                <a:gridCol w="1681018">
                  <a:extLst>
                    <a:ext uri="{9D8B030D-6E8A-4147-A177-3AD203B41FA5}">
                      <a16:colId xmlns:a16="http://schemas.microsoft.com/office/drawing/2014/main" val="2329883782"/>
                    </a:ext>
                  </a:extLst>
                </a:gridCol>
                <a:gridCol w="5795818">
                  <a:extLst>
                    <a:ext uri="{9D8B030D-6E8A-4147-A177-3AD203B41FA5}">
                      <a16:colId xmlns:a16="http://schemas.microsoft.com/office/drawing/2014/main" val="701254785"/>
                    </a:ext>
                  </a:extLst>
                </a:gridCol>
              </a:tblGrid>
              <a:tr h="88744">
                <a:tc>
                  <a:txBody>
                    <a:bodyPr/>
                    <a:lstStyle/>
                    <a:p>
                      <a:pPr marL="0" marR="0" algn="ctr">
                        <a:spcBef>
                          <a:spcPts val="0"/>
                        </a:spcBef>
                        <a:spcAft>
                          <a:spcPts val="0"/>
                        </a:spcAft>
                      </a:pPr>
                      <a:r>
                        <a:rPr lang="en-US" sz="800" dirty="0">
                          <a:effectLst/>
                        </a:rPr>
                        <a:t>Name</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lgn="ctr">
                        <a:spcBef>
                          <a:spcPts val="0"/>
                        </a:spcBef>
                        <a:spcAft>
                          <a:spcPts val="0"/>
                        </a:spcAft>
                      </a:pPr>
                      <a:r>
                        <a:rPr lang="en-US" sz="800">
                          <a:effectLst/>
                        </a:rPr>
                        <a:t>Company</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661286016"/>
                  </a:ext>
                </a:extLst>
              </a:tr>
              <a:tr h="88744">
                <a:tc>
                  <a:txBody>
                    <a:bodyPr/>
                    <a:lstStyle/>
                    <a:p>
                      <a:pPr marL="0" marR="0">
                        <a:spcBef>
                          <a:spcPts val="0"/>
                        </a:spcBef>
                        <a:spcAft>
                          <a:spcPts val="0"/>
                        </a:spcAft>
                      </a:pPr>
                      <a:r>
                        <a:rPr lang="en-US" sz="800" dirty="0">
                          <a:effectLst/>
                        </a:rPr>
                        <a:t>Farrokh Khatibi* - Chair</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Qualcomm Technologies, Inc.</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175246433"/>
                  </a:ext>
                </a:extLst>
              </a:tr>
              <a:tr h="177489">
                <a:tc>
                  <a:txBody>
                    <a:bodyPr/>
                    <a:lstStyle/>
                    <a:p>
                      <a:pPr marL="0" marR="0">
                        <a:spcBef>
                          <a:spcPts val="0"/>
                        </a:spcBef>
                        <a:spcAft>
                          <a:spcPts val="0"/>
                        </a:spcAft>
                      </a:pPr>
                      <a:r>
                        <a:rPr lang="en-US" sz="800">
                          <a:effectLst/>
                        </a:rPr>
                        <a:t>Brian Daly</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AT&amp;T Access Architecture &amp; Devices</a:t>
                      </a:r>
                      <a:br>
                        <a:rPr lang="en-US" sz="800">
                          <a:effectLst/>
                        </a:rPr>
                      </a:br>
                      <a:r>
                        <a:rPr lang="en-US" sz="800">
                          <a:effectLst/>
                        </a:rPr>
                        <a:t>Wireless Network Architecture &amp; Design</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468423251"/>
                  </a:ext>
                </a:extLst>
              </a:tr>
              <a:tr h="88744">
                <a:tc>
                  <a:txBody>
                    <a:bodyPr/>
                    <a:lstStyle/>
                    <a:p>
                      <a:pPr marL="0" marR="0">
                        <a:spcBef>
                          <a:spcPts val="0"/>
                        </a:spcBef>
                        <a:spcAft>
                          <a:spcPts val="0"/>
                        </a:spcAft>
                      </a:pPr>
                      <a:r>
                        <a:rPr lang="en-US" sz="800">
                          <a:effectLst/>
                        </a:rPr>
                        <a:t>Charlotte Field </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Charter Communications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414330230"/>
                  </a:ext>
                </a:extLst>
              </a:tr>
              <a:tr h="177489">
                <a:tc>
                  <a:txBody>
                    <a:bodyPr/>
                    <a:lstStyle/>
                    <a:p>
                      <a:pPr marL="0" marR="0">
                        <a:spcBef>
                          <a:spcPts val="0"/>
                        </a:spcBef>
                        <a:spcAft>
                          <a:spcPts val="0"/>
                        </a:spcAft>
                      </a:pPr>
                      <a:r>
                        <a:rPr lang="en-US" sz="800">
                          <a:effectLst/>
                        </a:rPr>
                        <a:t>Claude Stout</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TDI -Telecommunications for the Deaf and Hard of Hearing</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4094035190"/>
                  </a:ext>
                </a:extLst>
              </a:tr>
              <a:tr h="266233">
                <a:tc>
                  <a:txBody>
                    <a:bodyPr/>
                    <a:lstStyle/>
                    <a:p>
                      <a:pPr marL="0" marR="0">
                        <a:spcBef>
                          <a:spcPts val="0"/>
                        </a:spcBef>
                        <a:spcAft>
                          <a:spcPts val="0"/>
                        </a:spcAft>
                      </a:pPr>
                      <a:r>
                        <a:rPr lang="en-US" sz="800">
                          <a:effectLst/>
                        </a:rPr>
                        <a:t>Dana Golub</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Public Broadcasting Service</a:t>
                      </a:r>
                      <a:br>
                        <a:rPr lang="en-US" sz="800">
                          <a:effectLst/>
                        </a:rPr>
                      </a:br>
                      <a:r>
                        <a:rPr lang="en-US" sz="800">
                          <a:effectLst/>
                        </a:rPr>
                        <a:t>Warning, Alert, Response Network project “WARN”</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709790377"/>
                  </a:ext>
                </a:extLst>
              </a:tr>
              <a:tr h="88744">
                <a:tc>
                  <a:txBody>
                    <a:bodyPr/>
                    <a:lstStyle/>
                    <a:p>
                      <a:pPr marL="0" marR="0">
                        <a:spcBef>
                          <a:spcPts val="0"/>
                        </a:spcBef>
                        <a:spcAft>
                          <a:spcPts val="0"/>
                        </a:spcAft>
                      </a:pPr>
                      <a:r>
                        <a:rPr lang="en-US" sz="800">
                          <a:effectLst/>
                        </a:rPr>
                        <a:t>Denis Gusty</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Department of Homeland Security</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113907256"/>
                  </a:ext>
                </a:extLst>
              </a:tr>
              <a:tr h="88744">
                <a:tc>
                  <a:txBody>
                    <a:bodyPr/>
                    <a:lstStyle/>
                    <a:p>
                      <a:pPr marL="0" marR="0">
                        <a:spcBef>
                          <a:spcPts val="0"/>
                        </a:spcBef>
                        <a:spcAft>
                          <a:spcPts val="0"/>
                        </a:spcAft>
                      </a:pPr>
                      <a:r>
                        <a:rPr lang="en-US" sz="800">
                          <a:effectLst/>
                        </a:rPr>
                        <a:t>Edward Czarnecki*</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Monroe Electronics Inc.</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805657591"/>
                  </a:ext>
                </a:extLst>
              </a:tr>
              <a:tr h="177489">
                <a:tc>
                  <a:txBody>
                    <a:bodyPr/>
                    <a:lstStyle/>
                    <a:p>
                      <a:pPr marL="0" marR="0">
                        <a:spcBef>
                          <a:spcPts val="0"/>
                        </a:spcBef>
                        <a:spcAft>
                          <a:spcPts val="0"/>
                        </a:spcAft>
                      </a:pPr>
                      <a:r>
                        <a:rPr lang="en-US" sz="800">
                          <a:effectLst/>
                        </a:rPr>
                        <a:t>Francisco Sanchez*</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Harris County Office of Homeland Security &amp; Emergency Management</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394206541"/>
                  </a:ext>
                </a:extLst>
              </a:tr>
              <a:tr h="88744">
                <a:tc>
                  <a:txBody>
                    <a:bodyPr/>
                    <a:lstStyle/>
                    <a:p>
                      <a:pPr marL="0" marR="0">
                        <a:spcBef>
                          <a:spcPts val="0"/>
                        </a:spcBef>
                        <a:spcAft>
                          <a:spcPts val="0"/>
                        </a:spcAft>
                      </a:pPr>
                      <a:r>
                        <a:rPr lang="en-US" sz="800">
                          <a:effectLst/>
                        </a:rPr>
                        <a:t>Gary Smith*</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Cherry Creek Radio </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53717816"/>
                  </a:ext>
                </a:extLst>
              </a:tr>
              <a:tr h="0">
                <a:tc>
                  <a:txBody>
                    <a:bodyPr/>
                    <a:lstStyle/>
                    <a:p>
                      <a:pPr marL="0" marR="0">
                        <a:spcBef>
                          <a:spcPts val="0"/>
                        </a:spcBef>
                        <a:spcAft>
                          <a:spcPts val="0"/>
                        </a:spcAft>
                      </a:pPr>
                      <a:r>
                        <a:rPr lang="en-US" sz="800">
                          <a:effectLst/>
                        </a:rPr>
                        <a:t>Glenn Edwards</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Bayou City Broadcasting</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95341291"/>
                  </a:ext>
                </a:extLst>
              </a:tr>
              <a:tr h="88744">
                <a:tc>
                  <a:txBody>
                    <a:bodyPr/>
                    <a:lstStyle/>
                    <a:p>
                      <a:pPr marL="0" marR="0">
                        <a:spcBef>
                          <a:spcPts val="0"/>
                        </a:spcBef>
                        <a:spcAft>
                          <a:spcPts val="0"/>
                        </a:spcAft>
                      </a:pPr>
                      <a:r>
                        <a:rPr lang="en-US" sz="800">
                          <a:effectLst/>
                        </a:rPr>
                        <a:t>Harold Price </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Sage Alerting Systems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878276751"/>
                  </a:ext>
                </a:extLst>
              </a:tr>
              <a:tr h="88744">
                <a:tc>
                  <a:txBody>
                    <a:bodyPr/>
                    <a:lstStyle/>
                    <a:p>
                      <a:pPr marL="0" marR="0">
                        <a:spcBef>
                          <a:spcPts val="0"/>
                        </a:spcBef>
                        <a:spcAft>
                          <a:spcPts val="0"/>
                        </a:spcAft>
                      </a:pPr>
                      <a:r>
                        <a:rPr lang="en-US" sz="800">
                          <a:effectLst/>
                        </a:rPr>
                        <a:t>Kelly Williams</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National Association of Broadcasters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170182874"/>
                  </a:ext>
                </a:extLst>
              </a:tr>
              <a:tr h="88744">
                <a:tc>
                  <a:txBody>
                    <a:bodyPr/>
                    <a:lstStyle/>
                    <a:p>
                      <a:pPr marL="0" marR="0">
                        <a:spcBef>
                          <a:spcPts val="0"/>
                        </a:spcBef>
                        <a:spcAft>
                          <a:spcPts val="0"/>
                        </a:spcAft>
                      </a:pPr>
                      <a:r>
                        <a:rPr lang="en-US" sz="800">
                          <a:effectLst/>
                        </a:rPr>
                        <a:t>Kevin Gage*</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One Media LLC.  </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456512349"/>
                  </a:ext>
                </a:extLst>
              </a:tr>
              <a:tr h="177489">
                <a:tc>
                  <a:txBody>
                    <a:bodyPr/>
                    <a:lstStyle/>
                    <a:p>
                      <a:pPr marL="0" marR="0">
                        <a:spcBef>
                          <a:spcPts val="0"/>
                        </a:spcBef>
                        <a:spcAft>
                          <a:spcPts val="0"/>
                        </a:spcAft>
                      </a:pPr>
                      <a:r>
                        <a:rPr lang="en-US" sz="800">
                          <a:effectLst/>
                        </a:rPr>
                        <a:t>Mark D. Annas</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City of Riverside - Office of Emergency Management</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848138999"/>
                  </a:ext>
                </a:extLst>
              </a:tr>
              <a:tr h="443722">
                <a:tc>
                  <a:txBody>
                    <a:bodyPr/>
                    <a:lstStyle/>
                    <a:p>
                      <a:pPr marL="0" marR="0">
                        <a:spcBef>
                          <a:spcPts val="0"/>
                        </a:spcBef>
                        <a:spcAft>
                          <a:spcPts val="0"/>
                        </a:spcAft>
                      </a:pPr>
                      <a:r>
                        <a:rPr lang="en-US" sz="800">
                          <a:effectLst/>
                        </a:rPr>
                        <a:t>Mark Paese</a:t>
                      </a:r>
                      <a:br>
                        <a:rPr lang="en-US" sz="800">
                          <a:effectLst/>
                        </a:rPr>
                      </a:b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U.S. Department of Commerce</a:t>
                      </a:r>
                      <a:br>
                        <a:rPr lang="en-US" sz="800" dirty="0">
                          <a:effectLst/>
                        </a:rPr>
                      </a:br>
                      <a:r>
                        <a:rPr lang="en-US" sz="800" dirty="0">
                          <a:effectLst/>
                        </a:rPr>
                        <a:t>National Oceanic and Atmospheric Administration (NOAA)</a:t>
                      </a:r>
                      <a:br>
                        <a:rPr lang="en-US" sz="800" dirty="0">
                          <a:effectLst/>
                        </a:rPr>
                      </a:br>
                      <a:r>
                        <a:rPr lang="en-US" sz="800" dirty="0">
                          <a:effectLst/>
                        </a:rPr>
                        <a:t>National  Environmental Satellite &amp; Information Service</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509266505"/>
                  </a:ext>
                </a:extLst>
              </a:tr>
              <a:tr h="88744">
                <a:tc>
                  <a:txBody>
                    <a:bodyPr/>
                    <a:lstStyle/>
                    <a:p>
                      <a:pPr marL="0" marR="0">
                        <a:spcBef>
                          <a:spcPts val="0"/>
                        </a:spcBef>
                        <a:spcAft>
                          <a:spcPts val="0"/>
                        </a:spcAft>
                      </a:pPr>
                      <a:r>
                        <a:rPr lang="en-US" sz="800">
                          <a:effectLst/>
                        </a:rPr>
                        <a:t>Robert Gessner*</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American Cable Association </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906530896"/>
                  </a:ext>
                </a:extLst>
              </a:tr>
              <a:tr h="177489">
                <a:tc>
                  <a:txBody>
                    <a:bodyPr/>
                    <a:lstStyle/>
                    <a:p>
                      <a:pPr marL="0" marR="0">
                        <a:spcBef>
                          <a:spcPts val="0"/>
                        </a:spcBef>
                        <a:spcAft>
                          <a:spcPts val="0"/>
                        </a:spcAft>
                      </a:pPr>
                      <a:r>
                        <a:rPr lang="en-US" sz="800" dirty="0">
                          <a:effectLst/>
                        </a:rPr>
                        <a:t>Roger Stone*</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Federal Emergency Management Agency</a:t>
                      </a:r>
                      <a:br>
                        <a:rPr lang="en-US" sz="800">
                          <a:effectLst/>
                        </a:rPr>
                      </a:br>
                      <a:r>
                        <a:rPr lang="en-US" sz="800">
                          <a:effectLst/>
                        </a:rPr>
                        <a:t>DHS-FEMA</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903017110"/>
                  </a:ext>
                </a:extLst>
              </a:tr>
              <a:tr h="177489">
                <a:tc>
                  <a:txBody>
                    <a:bodyPr/>
                    <a:lstStyle/>
                    <a:p>
                      <a:pPr marL="0" marR="0">
                        <a:spcBef>
                          <a:spcPts val="0"/>
                        </a:spcBef>
                        <a:spcAft>
                          <a:spcPts val="0"/>
                        </a:spcAft>
                      </a:pPr>
                      <a:r>
                        <a:rPr lang="en-US" sz="800">
                          <a:effectLst/>
                        </a:rPr>
                        <a:t>Susan Miller*</a:t>
                      </a:r>
                      <a:br>
                        <a:rPr lang="en-US" sz="800">
                          <a:effectLst/>
                        </a:rPr>
                      </a:b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Alliance for Telecom Industry Solutions (ATIS)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095430890"/>
                  </a:ext>
                </a:extLst>
              </a:tr>
              <a:tr h="88744">
                <a:tc>
                  <a:txBody>
                    <a:bodyPr/>
                    <a:lstStyle/>
                    <a:p>
                      <a:pPr marL="0" marR="0">
                        <a:spcBef>
                          <a:spcPts val="0"/>
                        </a:spcBef>
                        <a:spcAft>
                          <a:spcPts val="0"/>
                        </a:spcAft>
                      </a:pPr>
                      <a:r>
                        <a:rPr lang="en-US" sz="800">
                          <a:effectLst/>
                        </a:rPr>
                        <a:t>William A. Check</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NCTA – The Internet &amp; Television Association</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799056607"/>
                  </a:ext>
                </a:extLst>
              </a:tr>
              <a:tr h="88744">
                <a:tc>
                  <a:txBody>
                    <a:bodyPr/>
                    <a:lstStyle/>
                    <a:p>
                      <a:pPr marL="0" marR="0">
                        <a:spcBef>
                          <a:spcPts val="0"/>
                        </a:spcBef>
                        <a:spcAft>
                          <a:spcPts val="0"/>
                        </a:spcAft>
                      </a:pPr>
                      <a:r>
                        <a:rPr lang="en-US" sz="800" dirty="0">
                          <a:effectLst/>
                        </a:rPr>
                        <a:t>Steven Carpenter </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FCC</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890595760"/>
                  </a:ext>
                </a:extLst>
              </a:tr>
              <a:tr h="88744">
                <a:tc>
                  <a:txBody>
                    <a:bodyPr/>
                    <a:lstStyle/>
                    <a:p>
                      <a:pPr marL="0" marR="0">
                        <a:spcBef>
                          <a:spcPts val="0"/>
                        </a:spcBef>
                        <a:spcAft>
                          <a:spcPts val="0"/>
                        </a:spcAft>
                      </a:pPr>
                      <a:r>
                        <a:rPr lang="en-US" sz="800">
                          <a:effectLst/>
                        </a:rPr>
                        <a:t>Austin Randazzo</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FCC</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1253576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415492-8594-4F54-B311-4ABBB97A7E68}"/>
              </a:ext>
            </a:extLst>
          </p:cNvPr>
          <p:cNvSpPr>
            <a:spLocks noGrp="1"/>
          </p:cNvSpPr>
          <p:nvPr>
            <p:ph type="title"/>
          </p:nvPr>
        </p:nvSpPr>
        <p:spPr/>
        <p:txBody>
          <a:bodyPr/>
          <a:lstStyle/>
          <a:p>
            <a:r>
              <a:rPr lang="en-US" dirty="0"/>
              <a:t>WG2 Alternate Members*</a:t>
            </a:r>
          </a:p>
        </p:txBody>
      </p:sp>
      <p:sp>
        <p:nvSpPr>
          <p:cNvPr id="2" name="Slide Number Placeholder 1">
            <a:extLst>
              <a:ext uri="{FF2B5EF4-FFF2-40B4-BE49-F238E27FC236}">
                <a16:creationId xmlns:a16="http://schemas.microsoft.com/office/drawing/2014/main" id="{8F762FAD-B2D6-4152-A1D3-BCEF0886D6EA}"/>
              </a:ext>
            </a:extLst>
          </p:cNvPr>
          <p:cNvSpPr>
            <a:spLocks noGrp="1"/>
          </p:cNvSpPr>
          <p:nvPr>
            <p:ph type="sldNum" sz="quarter" idx="12"/>
          </p:nvPr>
        </p:nvSpPr>
        <p:spPr/>
        <p:txBody>
          <a:bodyPr/>
          <a:lstStyle/>
          <a:p>
            <a:pPr>
              <a:defRPr/>
            </a:pPr>
            <a:fld id="{B4AB33F2-7EE2-4519-8D13-CB9CFFD5F81E}" type="slidenum">
              <a:rPr lang="en-US" smtClean="0"/>
              <a:pPr>
                <a:defRPr/>
              </a:pPr>
              <a:t>4</a:t>
            </a:fld>
            <a:endParaRPr lang="en-US" dirty="0"/>
          </a:p>
        </p:txBody>
      </p:sp>
      <p:graphicFrame>
        <p:nvGraphicFramePr>
          <p:cNvPr id="6" name="Table 5">
            <a:extLst>
              <a:ext uri="{FF2B5EF4-FFF2-40B4-BE49-F238E27FC236}">
                <a16:creationId xmlns:a16="http://schemas.microsoft.com/office/drawing/2014/main" id="{ABCBB4DB-F1BB-4226-BFFB-7F9588BDF8F6}"/>
              </a:ext>
            </a:extLst>
          </p:cNvPr>
          <p:cNvGraphicFramePr>
            <a:graphicFrameLocks noGrp="1"/>
          </p:cNvGraphicFramePr>
          <p:nvPr>
            <p:extLst>
              <p:ext uri="{D42A27DB-BD31-4B8C-83A1-F6EECF244321}">
                <p14:modId xmlns:p14="http://schemas.microsoft.com/office/powerpoint/2010/main" val="1971114444"/>
              </p:ext>
            </p:extLst>
          </p:nvPr>
        </p:nvGraphicFramePr>
        <p:xfrm>
          <a:off x="752764" y="1645920"/>
          <a:ext cx="7476836" cy="1277620"/>
        </p:xfrm>
        <a:graphic>
          <a:graphicData uri="http://schemas.openxmlformats.org/drawingml/2006/table">
            <a:tbl>
              <a:tblPr firstRow="1" firstCol="1" bandRow="1">
                <a:tableStyleId>{5C22544A-7EE6-4342-B048-85BDC9FD1C3A}</a:tableStyleId>
              </a:tblPr>
              <a:tblGrid>
                <a:gridCol w="1675534">
                  <a:extLst>
                    <a:ext uri="{9D8B030D-6E8A-4147-A177-3AD203B41FA5}">
                      <a16:colId xmlns:a16="http://schemas.microsoft.com/office/drawing/2014/main" val="3560015224"/>
                    </a:ext>
                  </a:extLst>
                </a:gridCol>
                <a:gridCol w="5801302">
                  <a:extLst>
                    <a:ext uri="{9D8B030D-6E8A-4147-A177-3AD203B41FA5}">
                      <a16:colId xmlns:a16="http://schemas.microsoft.com/office/drawing/2014/main" val="1792345994"/>
                    </a:ext>
                  </a:extLst>
                </a:gridCol>
              </a:tblGrid>
              <a:tr h="30163">
                <a:tc>
                  <a:txBody>
                    <a:bodyPr/>
                    <a:lstStyle/>
                    <a:p>
                      <a:pPr marL="0" marR="0" algn="ctr">
                        <a:spcBef>
                          <a:spcPts val="0"/>
                        </a:spcBef>
                        <a:spcAft>
                          <a:spcPts val="0"/>
                        </a:spcAft>
                      </a:pPr>
                      <a:r>
                        <a:rPr lang="en-US" sz="800">
                          <a:effectLst/>
                        </a:rPr>
                        <a:t>Name</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Company</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7126276"/>
                  </a:ext>
                </a:extLst>
              </a:tr>
              <a:tr h="136525">
                <a:tc>
                  <a:txBody>
                    <a:bodyPr/>
                    <a:lstStyle/>
                    <a:p>
                      <a:pPr marL="0" marR="0">
                        <a:spcBef>
                          <a:spcPts val="0"/>
                        </a:spcBef>
                        <a:spcAft>
                          <a:spcPts val="0"/>
                        </a:spcAft>
                      </a:pPr>
                      <a:r>
                        <a:rPr lang="en-US" sz="800">
                          <a:effectLst/>
                        </a:rPr>
                        <a:t>Andy Scott</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NCTA – The Internet &amp; Television Association</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56544071"/>
                  </a:ext>
                </a:extLst>
              </a:tr>
              <a:tr h="136525">
                <a:tc>
                  <a:txBody>
                    <a:bodyPr/>
                    <a:lstStyle/>
                    <a:p>
                      <a:pPr marL="0" marR="0">
                        <a:spcBef>
                          <a:spcPts val="0"/>
                        </a:spcBef>
                        <a:spcAft>
                          <a:spcPts val="0"/>
                        </a:spcAft>
                      </a:pPr>
                      <a:r>
                        <a:rPr lang="en-US" sz="800">
                          <a:effectLst/>
                        </a:rPr>
                        <a:t>Craig Saari</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Charter Communications</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12875803"/>
                  </a:ext>
                </a:extLst>
              </a:tr>
              <a:tr h="136525">
                <a:tc>
                  <a:txBody>
                    <a:bodyPr/>
                    <a:lstStyle/>
                    <a:p>
                      <a:pPr marL="0" marR="0">
                        <a:spcBef>
                          <a:spcPts val="0"/>
                        </a:spcBef>
                        <a:spcAft>
                          <a:spcPts val="0"/>
                        </a:spcAft>
                      </a:pPr>
                      <a:r>
                        <a:rPr lang="en-US" sz="800" dirty="0">
                          <a:effectLst/>
                        </a:rPr>
                        <a:t>Mark Lucero</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Federal Emergency Management Agency</a:t>
                      </a:r>
                      <a:br>
                        <a:rPr lang="en-US" sz="800" dirty="0">
                          <a:effectLst/>
                        </a:rPr>
                      </a:br>
                      <a:r>
                        <a:rPr lang="en-US" sz="800" dirty="0">
                          <a:effectLst/>
                        </a:rPr>
                        <a:t>DHS-FEMA</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89465339"/>
                  </a:ext>
                </a:extLst>
              </a:tr>
              <a:tr h="136525">
                <a:tc>
                  <a:txBody>
                    <a:bodyPr/>
                    <a:lstStyle/>
                    <a:p>
                      <a:pPr marL="0" marR="0">
                        <a:spcBef>
                          <a:spcPts val="0"/>
                        </a:spcBef>
                        <a:spcAft>
                          <a:spcPts val="0"/>
                        </a:spcAft>
                      </a:pPr>
                      <a:r>
                        <a:rPr lang="en-US" sz="800" dirty="0">
                          <a:effectLst/>
                        </a:rPr>
                        <a:t>Mary Lovejoy</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American Cable Association </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39087589"/>
                  </a:ext>
                </a:extLst>
              </a:tr>
              <a:tr h="136525">
                <a:tc>
                  <a:txBody>
                    <a:bodyPr/>
                    <a:lstStyle/>
                    <a:p>
                      <a:pPr marL="0" marR="0">
                        <a:spcBef>
                          <a:spcPts val="0"/>
                        </a:spcBef>
                        <a:spcAft>
                          <a:spcPts val="0"/>
                        </a:spcAft>
                      </a:pPr>
                      <a:r>
                        <a:rPr lang="en-US" sz="800" dirty="0">
                          <a:effectLst/>
                        </a:rPr>
                        <a:t>Mike Gerber</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National Oceanic and Atmospheric Administration (NOAA)</a:t>
                      </a:r>
                      <a:br>
                        <a:rPr lang="en-US" sz="800" dirty="0">
                          <a:effectLst/>
                        </a:rPr>
                      </a:br>
                      <a:r>
                        <a:rPr lang="en-US" sz="800" dirty="0">
                          <a:effectLst/>
                        </a:rPr>
                        <a:t>U.S. Department of Commerce</a:t>
                      </a:r>
                      <a:br>
                        <a:rPr lang="en-US" sz="800" dirty="0">
                          <a:effectLst/>
                        </a:rPr>
                      </a:br>
                      <a:r>
                        <a:rPr lang="en-US" sz="800" dirty="0">
                          <a:effectLst/>
                        </a:rPr>
                        <a:t>National Environmental Satellite &amp; Information Service</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900479"/>
                  </a:ext>
                </a:extLst>
              </a:tr>
              <a:tr h="136525">
                <a:tc>
                  <a:txBody>
                    <a:bodyPr/>
                    <a:lstStyle/>
                    <a:p>
                      <a:pPr marL="0" marR="0">
                        <a:spcBef>
                          <a:spcPts val="0"/>
                        </a:spcBef>
                        <a:spcAft>
                          <a:spcPts val="0"/>
                        </a:spcAft>
                      </a:pPr>
                      <a:r>
                        <a:rPr lang="en-US" sz="800" dirty="0">
                          <a:effectLst/>
                        </a:rPr>
                        <a:t>Steve Barclay</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Alliance for Telecom Industry Solutions (ATIS)</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06869122"/>
                  </a:ext>
                </a:extLst>
              </a:tr>
            </a:tbl>
          </a:graphicData>
        </a:graphic>
      </p:graphicFrame>
      <p:sp>
        <p:nvSpPr>
          <p:cNvPr id="7" name="Rectangle 6">
            <a:extLst>
              <a:ext uri="{FF2B5EF4-FFF2-40B4-BE49-F238E27FC236}">
                <a16:creationId xmlns:a16="http://schemas.microsoft.com/office/drawing/2014/main" id="{1E20E886-1414-4C18-BBC1-D9B64A57ABFE}"/>
              </a:ext>
            </a:extLst>
          </p:cNvPr>
          <p:cNvSpPr/>
          <p:nvPr/>
        </p:nvSpPr>
        <p:spPr>
          <a:xfrm>
            <a:off x="752764" y="3720376"/>
            <a:ext cx="7476836" cy="523220"/>
          </a:xfrm>
          <a:prstGeom prst="rect">
            <a:avLst/>
          </a:prstGeom>
        </p:spPr>
        <p:txBody>
          <a:bodyPr wrap="square">
            <a:spAutoFit/>
          </a:bodyPr>
          <a:lstStyle/>
          <a:p>
            <a:r>
              <a:rPr lang="en-US" sz="1400" dirty="0">
                <a:latin typeface="Times New Roman" panose="02020603050405020304" pitchFamily="18" charset="0"/>
                <a:ea typeface="Times New Roman" panose="02020603050405020304" pitchFamily="18" charset="0"/>
              </a:rPr>
              <a:t>* Although the alternates are not a member of the Working Group and may not vote, they provided valuable input towards the completion of this report that should be acknowledged.</a:t>
            </a:r>
            <a:endParaRPr lang="en-US" sz="1400" dirty="0"/>
          </a:p>
        </p:txBody>
      </p:sp>
      <p:pic>
        <p:nvPicPr>
          <p:cNvPr id="8" name="Picture 7">
            <a:extLst>
              <a:ext uri="{FF2B5EF4-FFF2-40B4-BE49-F238E27FC236}">
                <a16:creationId xmlns:a16="http://schemas.microsoft.com/office/drawing/2014/main" id="{047D6D7A-05BF-4E23-9E86-19941FF80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425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4B6857B-B0B5-4BE6-BAA5-301997582C37}"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5123" name="Title 1"/>
          <p:cNvSpPr>
            <a:spLocks noGrp="1"/>
          </p:cNvSpPr>
          <p:nvPr>
            <p:ph type="title" idx="4294967295"/>
          </p:nvPr>
        </p:nvSpPr>
        <p:spPr/>
        <p:txBody>
          <a:bodyPr/>
          <a:lstStyle/>
          <a:p>
            <a:pPr eaLnBrk="1" hangingPunct="1"/>
            <a:r>
              <a:rPr lang="en-US" dirty="0">
                <a:ea typeface="ＭＳ Ｐゴシック" pitchFamily="34" charset="-128"/>
              </a:rPr>
              <a:t>Background</a:t>
            </a:r>
          </a:p>
        </p:txBody>
      </p:sp>
      <p:sp>
        <p:nvSpPr>
          <p:cNvPr id="10" name="Content Placeholder 2"/>
          <p:cNvSpPr txBox="1">
            <a:spLocks/>
          </p:cNvSpPr>
          <p:nvPr/>
        </p:nvSpPr>
        <p:spPr bwMode="auto">
          <a:xfrm>
            <a:off x="457200" y="15970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4000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231775" indent="-231775" eaLnBrk="1" hangingPunct="1">
              <a:lnSpc>
                <a:spcPct val="90000"/>
              </a:lnSpc>
              <a:spcBef>
                <a:spcPts val="600"/>
              </a:spcBef>
              <a:buFont typeface="Arial" charset="0"/>
              <a:buChar char="•"/>
            </a:pPr>
            <a:r>
              <a:rPr lang="en-US" sz="2200" dirty="0">
                <a:latin typeface="+mn-lt"/>
              </a:rPr>
              <a:t>It is critical to send the relevant emergency information in a timely fashion to the targeted individuals in an affected area </a:t>
            </a:r>
            <a:r>
              <a:rPr lang="en-US" sz="2200" u="sng" dirty="0">
                <a:latin typeface="+mn-lt"/>
              </a:rPr>
              <a:t>in a secured manner</a:t>
            </a:r>
            <a:r>
              <a:rPr lang="en-US" sz="2200" dirty="0">
                <a:latin typeface="+mn-lt"/>
              </a:rPr>
              <a:t>.</a:t>
            </a:r>
          </a:p>
          <a:p>
            <a:pPr marL="231775" indent="-231775" eaLnBrk="1" hangingPunct="1">
              <a:lnSpc>
                <a:spcPct val="90000"/>
              </a:lnSpc>
              <a:spcBef>
                <a:spcPts val="600"/>
              </a:spcBef>
              <a:buFont typeface="Arial" charset="0"/>
              <a:buChar char="•"/>
            </a:pPr>
            <a:r>
              <a:rPr lang="en-US" sz="2200" dirty="0">
                <a:latin typeface="+mn-lt"/>
              </a:rPr>
              <a:t>Authentication of EAS through digital signatures for the Internet-based IPAWS using CAP in all messages received by EAS Participants is being investigated, to ensure that the alert retransmitted by an EAS Participant was generated by an authorized Alert Originator (AO) and has not been modified since it's generation.  This requirement should be expanded to all CAP messages received and retransmitted by an EAS Participant.</a:t>
            </a:r>
          </a:p>
          <a:p>
            <a:pPr marL="231775" indent="-231775" eaLnBrk="1" hangingPunct="1">
              <a:lnSpc>
                <a:spcPct val="90000"/>
              </a:lnSpc>
              <a:spcBef>
                <a:spcPts val="600"/>
              </a:spcBef>
              <a:buFont typeface="Arial" charset="0"/>
              <a:buChar char="•"/>
            </a:pPr>
            <a:r>
              <a:rPr lang="en-US" sz="2200" dirty="0">
                <a:latin typeface="+mn-lt"/>
              </a:rPr>
              <a:t>Specific requests from FCC for Recommendations in “Amendment of Part 11 of the Commission's Rules Regarding the Emergency Alert System; Wireless Emergency Alerts (</a:t>
            </a:r>
            <a:r>
              <a:rPr lang="en-US" sz="2200" u="sng" dirty="0">
                <a:latin typeface="+mn-lt"/>
                <a:hlinkClick r:id="rId3"/>
              </a:rPr>
              <a:t>FCC</a:t>
            </a:r>
            <a:r>
              <a:rPr lang="en-US" sz="2200" dirty="0">
                <a:latin typeface="+mn-lt"/>
              </a:rPr>
              <a:t>)”</a:t>
            </a:r>
          </a:p>
          <a:p>
            <a:pPr marL="231775" indent="-231775" eaLnBrk="1" hangingPunct="1">
              <a:lnSpc>
                <a:spcPct val="90000"/>
              </a:lnSpc>
              <a:spcBef>
                <a:spcPts val="600"/>
              </a:spcBef>
              <a:buFont typeface="Arial" charset="0"/>
              <a:buChar char="•"/>
            </a:pPr>
            <a:endParaRPr lang="en-US" dirty="0">
              <a:latin typeface="Calibri" pitchFamily="34" charset="0"/>
            </a:endParaRPr>
          </a:p>
          <a:p>
            <a:pPr marL="231775" indent="-231775" eaLnBrk="1" hangingPunct="1">
              <a:lnSpc>
                <a:spcPct val="90000"/>
              </a:lnSpc>
              <a:spcBef>
                <a:spcPts val="600"/>
              </a:spcBef>
              <a:buFont typeface="Arial" charset="0"/>
              <a:buChar char="•"/>
            </a:pPr>
            <a:endParaRPr lang="en-US" sz="2000" dirty="0">
              <a:latin typeface="Calibri" pitchFamily="34" charset="0"/>
            </a:endParaRPr>
          </a:p>
        </p:txBody>
      </p:sp>
      <p:pic>
        <p:nvPicPr>
          <p:cNvPr id="512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5763837"/>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2C09DC9-8A1B-4A54-BCC3-04AAE83CCE38}"/>
              </a:ext>
            </a:extLst>
          </p:cNvPr>
          <p:cNvSpPr>
            <a:spLocks noGrp="1"/>
          </p:cNvSpPr>
          <p:nvPr>
            <p:ph type="title"/>
          </p:nvPr>
        </p:nvSpPr>
        <p:spPr/>
        <p:txBody>
          <a:bodyPr/>
          <a:lstStyle/>
          <a:p>
            <a:r>
              <a:rPr lang="en-US" dirty="0"/>
              <a:t>Types of False EAS</a:t>
            </a:r>
          </a:p>
        </p:txBody>
      </p:sp>
      <p:sp>
        <p:nvSpPr>
          <p:cNvPr id="4" name="Content Placeholder 3">
            <a:extLst>
              <a:ext uri="{FF2B5EF4-FFF2-40B4-BE49-F238E27FC236}">
                <a16:creationId xmlns:a16="http://schemas.microsoft.com/office/drawing/2014/main" id="{6CC51190-4FE8-41D9-93B4-E2EBC81A1B77}"/>
              </a:ext>
            </a:extLst>
          </p:cNvPr>
          <p:cNvSpPr>
            <a:spLocks noGrp="1"/>
          </p:cNvSpPr>
          <p:nvPr>
            <p:ph idx="1"/>
          </p:nvPr>
        </p:nvSpPr>
        <p:spPr/>
        <p:txBody>
          <a:bodyPr/>
          <a:lstStyle/>
          <a:p>
            <a:r>
              <a:rPr lang="en-US" dirty="0"/>
              <a:t>From Authorized Sources</a:t>
            </a:r>
          </a:p>
          <a:p>
            <a:pPr lvl="1"/>
            <a:r>
              <a:rPr lang="en-US" dirty="0"/>
              <a:t>Generated by a person or persons (e.g., Hawaii)</a:t>
            </a:r>
          </a:p>
          <a:p>
            <a:pPr lvl="1"/>
            <a:r>
              <a:rPr lang="en-US" dirty="0"/>
              <a:t>Automated cross-platform software</a:t>
            </a:r>
          </a:p>
          <a:p>
            <a:pPr lvl="2"/>
            <a:r>
              <a:rPr lang="en-US" dirty="0"/>
              <a:t>Automated software sends a message in error (Test Tsunami warning from a non-EAS source incorrectly interpreted as live event and then sent via EAS)</a:t>
            </a:r>
          </a:p>
          <a:p>
            <a:pPr lvl="1"/>
            <a:r>
              <a:rPr lang="en-US" dirty="0"/>
              <a:t>Misconfigured Test</a:t>
            </a:r>
          </a:p>
          <a:p>
            <a:pPr marL="457200" lvl="1" indent="0">
              <a:buNone/>
            </a:pPr>
            <a:endParaRPr lang="en-US" dirty="0"/>
          </a:p>
          <a:p>
            <a:pPr marL="57150" indent="0" algn="ctr">
              <a:buNone/>
            </a:pPr>
            <a:endParaRPr lang="en-US" sz="2000" dirty="0"/>
          </a:p>
          <a:p>
            <a:pPr marL="57150" indent="0" algn="ctr">
              <a:buNone/>
            </a:pPr>
            <a:r>
              <a:rPr lang="en-US" sz="2000" dirty="0"/>
              <a:t>No changes to the EAS protocol will help in these cases.</a:t>
            </a:r>
          </a:p>
        </p:txBody>
      </p:sp>
      <p:sp>
        <p:nvSpPr>
          <p:cNvPr id="2" name="Slide Number Placeholder 1">
            <a:extLst>
              <a:ext uri="{FF2B5EF4-FFF2-40B4-BE49-F238E27FC236}">
                <a16:creationId xmlns:a16="http://schemas.microsoft.com/office/drawing/2014/main" id="{D2B421E5-0078-4667-9E7C-367D6191B4E4}"/>
              </a:ext>
            </a:extLst>
          </p:cNvPr>
          <p:cNvSpPr>
            <a:spLocks noGrp="1"/>
          </p:cNvSpPr>
          <p:nvPr>
            <p:ph type="sldNum" sz="quarter" idx="12"/>
          </p:nvPr>
        </p:nvSpPr>
        <p:spPr/>
        <p:txBody>
          <a:bodyPr/>
          <a:lstStyle/>
          <a:p>
            <a:pPr>
              <a:defRPr/>
            </a:pPr>
            <a:fld id="{B4AB33F2-7EE2-4519-8D13-CB9CFFD5F81E}" type="slidenum">
              <a:rPr lang="en-US" smtClean="0"/>
              <a:pPr>
                <a:defRPr/>
              </a:pPr>
              <a:t>6</a:t>
            </a:fld>
            <a:endParaRPr lang="en-US" dirty="0"/>
          </a:p>
        </p:txBody>
      </p:sp>
      <p:sp>
        <p:nvSpPr>
          <p:cNvPr id="5" name="Rectangle 4">
            <a:extLst>
              <a:ext uri="{FF2B5EF4-FFF2-40B4-BE49-F238E27FC236}">
                <a16:creationId xmlns:a16="http://schemas.microsoft.com/office/drawing/2014/main" id="{FAC9D65B-253D-44FD-9525-6767445B426A}"/>
              </a:ext>
            </a:extLst>
          </p:cNvPr>
          <p:cNvSpPr/>
          <p:nvPr/>
        </p:nvSpPr>
        <p:spPr>
          <a:xfrm>
            <a:off x="457200" y="5178286"/>
            <a:ext cx="8229600" cy="1381539"/>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5967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3DBD9-489A-4A29-91D1-AAC0214E6E1B}"/>
              </a:ext>
            </a:extLst>
          </p:cNvPr>
          <p:cNvSpPr>
            <a:spLocks noGrp="1"/>
          </p:cNvSpPr>
          <p:nvPr>
            <p:ph type="title"/>
          </p:nvPr>
        </p:nvSpPr>
        <p:spPr/>
        <p:txBody>
          <a:bodyPr/>
          <a:lstStyle/>
          <a:p>
            <a:r>
              <a:rPr lang="en-US" dirty="0"/>
              <a:t>Types of False EAS</a:t>
            </a:r>
          </a:p>
        </p:txBody>
      </p:sp>
      <p:sp>
        <p:nvSpPr>
          <p:cNvPr id="3" name="Content Placeholder 2">
            <a:extLst>
              <a:ext uri="{FF2B5EF4-FFF2-40B4-BE49-F238E27FC236}">
                <a16:creationId xmlns:a16="http://schemas.microsoft.com/office/drawing/2014/main" id="{D7B3DC5C-0D84-4168-B318-67B85FF08583}"/>
              </a:ext>
            </a:extLst>
          </p:cNvPr>
          <p:cNvSpPr>
            <a:spLocks noGrp="1"/>
          </p:cNvSpPr>
          <p:nvPr>
            <p:ph idx="1"/>
          </p:nvPr>
        </p:nvSpPr>
        <p:spPr>
          <a:ln>
            <a:noFill/>
          </a:ln>
        </p:spPr>
        <p:txBody>
          <a:bodyPr/>
          <a:lstStyle/>
          <a:p>
            <a:r>
              <a:rPr lang="en-US" dirty="0"/>
              <a:t>Unauthorized Access to authorized location</a:t>
            </a:r>
          </a:p>
          <a:p>
            <a:pPr lvl="1"/>
            <a:r>
              <a:rPr lang="en-US" dirty="0"/>
              <a:t>Unauthorized person sends a message from an agency that the agency did not authorize (Zombie)</a:t>
            </a:r>
          </a:p>
          <a:p>
            <a:pPr lvl="1"/>
            <a:endParaRPr lang="en-US" dirty="0"/>
          </a:p>
          <a:p>
            <a:pPr lvl="1"/>
            <a:endParaRPr lang="en-US" dirty="0"/>
          </a:p>
          <a:p>
            <a:pPr lvl="1"/>
            <a:endParaRPr lang="en-US" dirty="0"/>
          </a:p>
          <a:p>
            <a:pPr lvl="1"/>
            <a:endParaRPr lang="en-US" dirty="0"/>
          </a:p>
          <a:p>
            <a:pPr marL="57150" indent="0" algn="ctr">
              <a:buNone/>
            </a:pPr>
            <a:r>
              <a:rPr lang="en-US" sz="2000" dirty="0"/>
              <a:t>No changes to the EAS protocol will help in these cases.  Identified mitigations include maintaining sensitive equipment behind firewall protection, changing default passwords, maintaining a strong password policy on the part of end users (EAS Participants).</a:t>
            </a:r>
          </a:p>
        </p:txBody>
      </p:sp>
      <p:sp>
        <p:nvSpPr>
          <p:cNvPr id="4" name="Slide Number Placeholder 3">
            <a:extLst>
              <a:ext uri="{FF2B5EF4-FFF2-40B4-BE49-F238E27FC236}">
                <a16:creationId xmlns:a16="http://schemas.microsoft.com/office/drawing/2014/main" id="{0549C082-C769-43E0-8C6D-10D68620E6E2}"/>
              </a:ext>
            </a:extLst>
          </p:cNvPr>
          <p:cNvSpPr>
            <a:spLocks noGrp="1"/>
          </p:cNvSpPr>
          <p:nvPr>
            <p:ph type="sldNum" sz="quarter" idx="12"/>
          </p:nvPr>
        </p:nvSpPr>
        <p:spPr/>
        <p:txBody>
          <a:bodyPr/>
          <a:lstStyle/>
          <a:p>
            <a:pPr>
              <a:defRPr/>
            </a:pPr>
            <a:fld id="{6EC53501-A59C-492B-A4C7-04A4F75D57BB}" type="slidenum">
              <a:rPr lang="en-US" smtClean="0"/>
              <a:pPr>
                <a:defRPr/>
              </a:pPr>
              <a:t>7</a:t>
            </a:fld>
            <a:endParaRPr lang="en-US" dirty="0"/>
          </a:p>
        </p:txBody>
      </p:sp>
      <p:sp>
        <p:nvSpPr>
          <p:cNvPr id="6" name="Rectangle 5">
            <a:extLst>
              <a:ext uri="{FF2B5EF4-FFF2-40B4-BE49-F238E27FC236}">
                <a16:creationId xmlns:a16="http://schemas.microsoft.com/office/drawing/2014/main" id="{BD0B8FEB-5B65-40EB-8A4B-B74AFBC01B5F}"/>
              </a:ext>
            </a:extLst>
          </p:cNvPr>
          <p:cNvSpPr/>
          <p:nvPr/>
        </p:nvSpPr>
        <p:spPr>
          <a:xfrm>
            <a:off x="457200" y="5178286"/>
            <a:ext cx="8229600" cy="1381539"/>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5005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3DBD9-489A-4A29-91D1-AAC0214E6E1B}"/>
              </a:ext>
            </a:extLst>
          </p:cNvPr>
          <p:cNvSpPr>
            <a:spLocks noGrp="1"/>
          </p:cNvSpPr>
          <p:nvPr>
            <p:ph type="title"/>
          </p:nvPr>
        </p:nvSpPr>
        <p:spPr/>
        <p:txBody>
          <a:bodyPr/>
          <a:lstStyle/>
          <a:p>
            <a:r>
              <a:rPr lang="en-US" dirty="0"/>
              <a:t>Types of False EAS</a:t>
            </a:r>
          </a:p>
        </p:txBody>
      </p:sp>
      <p:sp>
        <p:nvSpPr>
          <p:cNvPr id="3" name="Content Placeholder 2">
            <a:extLst>
              <a:ext uri="{FF2B5EF4-FFF2-40B4-BE49-F238E27FC236}">
                <a16:creationId xmlns:a16="http://schemas.microsoft.com/office/drawing/2014/main" id="{D7B3DC5C-0D84-4168-B318-67B85FF08583}"/>
              </a:ext>
            </a:extLst>
          </p:cNvPr>
          <p:cNvSpPr>
            <a:spLocks noGrp="1"/>
          </p:cNvSpPr>
          <p:nvPr>
            <p:ph idx="1"/>
          </p:nvPr>
        </p:nvSpPr>
        <p:spPr>
          <a:ln>
            <a:noFill/>
          </a:ln>
        </p:spPr>
        <p:txBody>
          <a:bodyPr/>
          <a:lstStyle/>
          <a:p>
            <a:r>
              <a:rPr lang="en-US" dirty="0"/>
              <a:t>Replay</a:t>
            </a:r>
          </a:p>
          <a:p>
            <a:pPr lvl="1"/>
            <a:r>
              <a:rPr lang="en-US" sz="2400" dirty="0"/>
              <a:t>Valid alert resent outside of its valid time period that fits inside the JJJHHMM of the original message – no intentional cases known.</a:t>
            </a:r>
          </a:p>
          <a:p>
            <a:pPr lvl="1"/>
            <a:r>
              <a:rPr lang="en-US" sz="2400" dirty="0"/>
              <a:t>Valid alert resent outside of its valid time period that does not fit inside the JJJHHMM of the original message (Bobby Bones, replay in “best of” reruns)</a:t>
            </a:r>
          </a:p>
          <a:p>
            <a:pPr lvl="1"/>
            <a:endParaRPr lang="en-US" sz="2400" dirty="0"/>
          </a:p>
          <a:p>
            <a:pPr lvl="1"/>
            <a:endParaRPr lang="en-US" sz="2400" dirty="0"/>
          </a:p>
          <a:p>
            <a:pPr marL="57150" indent="0" algn="ctr">
              <a:buNone/>
            </a:pPr>
            <a:r>
              <a:rPr lang="en-US" sz="2000" dirty="0"/>
              <a:t>The intent of mitigations for replay events is to keep other EAS participants from relaying the alert.  This replay alert still appears on the source, where it can cause audience confusion.</a:t>
            </a:r>
          </a:p>
        </p:txBody>
      </p:sp>
      <p:sp>
        <p:nvSpPr>
          <p:cNvPr id="4" name="Slide Number Placeholder 3">
            <a:extLst>
              <a:ext uri="{FF2B5EF4-FFF2-40B4-BE49-F238E27FC236}">
                <a16:creationId xmlns:a16="http://schemas.microsoft.com/office/drawing/2014/main" id="{0549C082-C769-43E0-8C6D-10D68620E6E2}"/>
              </a:ext>
            </a:extLst>
          </p:cNvPr>
          <p:cNvSpPr>
            <a:spLocks noGrp="1"/>
          </p:cNvSpPr>
          <p:nvPr>
            <p:ph type="sldNum" sz="quarter" idx="12"/>
          </p:nvPr>
        </p:nvSpPr>
        <p:spPr/>
        <p:txBody>
          <a:bodyPr/>
          <a:lstStyle/>
          <a:p>
            <a:pPr>
              <a:defRPr/>
            </a:pPr>
            <a:fld id="{6EC53501-A59C-492B-A4C7-04A4F75D57BB}" type="slidenum">
              <a:rPr lang="en-US" smtClean="0"/>
              <a:pPr>
                <a:defRPr/>
              </a:pPr>
              <a:t>8</a:t>
            </a:fld>
            <a:endParaRPr lang="en-US" dirty="0"/>
          </a:p>
        </p:txBody>
      </p:sp>
      <p:sp>
        <p:nvSpPr>
          <p:cNvPr id="6" name="Rectangle 5">
            <a:extLst>
              <a:ext uri="{FF2B5EF4-FFF2-40B4-BE49-F238E27FC236}">
                <a16:creationId xmlns:a16="http://schemas.microsoft.com/office/drawing/2014/main" id="{BD0B8FEB-5B65-40EB-8A4B-B74AFBC01B5F}"/>
              </a:ext>
            </a:extLst>
          </p:cNvPr>
          <p:cNvSpPr/>
          <p:nvPr/>
        </p:nvSpPr>
        <p:spPr>
          <a:xfrm>
            <a:off x="457200" y="5178286"/>
            <a:ext cx="8229600" cy="1381539"/>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6851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3DBD9-489A-4A29-91D1-AAC0214E6E1B}"/>
              </a:ext>
            </a:extLst>
          </p:cNvPr>
          <p:cNvSpPr>
            <a:spLocks noGrp="1"/>
          </p:cNvSpPr>
          <p:nvPr>
            <p:ph type="title"/>
          </p:nvPr>
        </p:nvSpPr>
        <p:spPr/>
        <p:txBody>
          <a:bodyPr/>
          <a:lstStyle/>
          <a:p>
            <a:r>
              <a:rPr lang="en-US" dirty="0"/>
              <a:t>Types of False EAS</a:t>
            </a:r>
          </a:p>
        </p:txBody>
      </p:sp>
      <p:sp>
        <p:nvSpPr>
          <p:cNvPr id="3" name="Content Placeholder 2">
            <a:extLst>
              <a:ext uri="{FF2B5EF4-FFF2-40B4-BE49-F238E27FC236}">
                <a16:creationId xmlns:a16="http://schemas.microsoft.com/office/drawing/2014/main" id="{D7B3DC5C-0D84-4168-B318-67B85FF08583}"/>
              </a:ext>
            </a:extLst>
          </p:cNvPr>
          <p:cNvSpPr>
            <a:spLocks noGrp="1"/>
          </p:cNvSpPr>
          <p:nvPr>
            <p:ph idx="1"/>
          </p:nvPr>
        </p:nvSpPr>
        <p:spPr>
          <a:ln>
            <a:noFill/>
          </a:ln>
        </p:spPr>
        <p:txBody>
          <a:bodyPr/>
          <a:lstStyle/>
          <a:p>
            <a:r>
              <a:rPr lang="en-US" dirty="0"/>
              <a:t>Audience confusion</a:t>
            </a:r>
          </a:p>
          <a:p>
            <a:pPr lvl="1"/>
            <a:r>
              <a:rPr lang="en-US" dirty="0"/>
              <a:t>Audio presented to the audience that “sounds like” an alert, but isn’t.  Affects listeners, but is not relayed. (Advertising intentionally intended to sound like an alert)</a:t>
            </a:r>
          </a:p>
          <a:p>
            <a:pPr lvl="1"/>
            <a:endParaRPr lang="en-US" dirty="0"/>
          </a:p>
          <a:p>
            <a:pPr lvl="1"/>
            <a:endParaRPr lang="en-US" dirty="0"/>
          </a:p>
          <a:p>
            <a:pPr lvl="1"/>
            <a:endParaRPr lang="en-US" dirty="0"/>
          </a:p>
          <a:p>
            <a:pPr marL="57150" indent="0" algn="ctr">
              <a:buNone/>
            </a:pPr>
            <a:r>
              <a:rPr lang="en-US" sz="2000" dirty="0"/>
              <a:t>No changes to the EAS protocol will help in these cases.</a:t>
            </a:r>
          </a:p>
        </p:txBody>
      </p:sp>
      <p:sp>
        <p:nvSpPr>
          <p:cNvPr id="4" name="Slide Number Placeholder 3">
            <a:extLst>
              <a:ext uri="{FF2B5EF4-FFF2-40B4-BE49-F238E27FC236}">
                <a16:creationId xmlns:a16="http://schemas.microsoft.com/office/drawing/2014/main" id="{0549C082-C769-43E0-8C6D-10D68620E6E2}"/>
              </a:ext>
            </a:extLst>
          </p:cNvPr>
          <p:cNvSpPr>
            <a:spLocks noGrp="1"/>
          </p:cNvSpPr>
          <p:nvPr>
            <p:ph type="sldNum" sz="quarter" idx="12"/>
          </p:nvPr>
        </p:nvSpPr>
        <p:spPr/>
        <p:txBody>
          <a:bodyPr/>
          <a:lstStyle/>
          <a:p>
            <a:pPr>
              <a:defRPr/>
            </a:pPr>
            <a:fld id="{6EC53501-A59C-492B-A4C7-04A4F75D57BB}" type="slidenum">
              <a:rPr lang="en-US" smtClean="0"/>
              <a:pPr>
                <a:defRPr/>
              </a:pPr>
              <a:t>9</a:t>
            </a:fld>
            <a:endParaRPr lang="en-US" dirty="0"/>
          </a:p>
        </p:txBody>
      </p:sp>
      <p:sp>
        <p:nvSpPr>
          <p:cNvPr id="6" name="Rectangle 5">
            <a:extLst>
              <a:ext uri="{FF2B5EF4-FFF2-40B4-BE49-F238E27FC236}">
                <a16:creationId xmlns:a16="http://schemas.microsoft.com/office/drawing/2014/main" id="{BD0B8FEB-5B65-40EB-8A4B-B74AFBC01B5F}"/>
              </a:ext>
            </a:extLst>
          </p:cNvPr>
          <p:cNvSpPr/>
          <p:nvPr/>
        </p:nvSpPr>
        <p:spPr>
          <a:xfrm>
            <a:off x="457200" y="5178286"/>
            <a:ext cx="8229600" cy="1381539"/>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4281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1092</Words>
  <Application>Microsoft Office PowerPoint</Application>
  <PresentationFormat>On-screen Show (4:3)</PresentationFormat>
  <Paragraphs>158</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ＭＳ Ｐゴシック</vt:lpstr>
      <vt:lpstr>Arial</vt:lpstr>
      <vt:lpstr>Calibri</vt:lpstr>
      <vt:lpstr>Times New Roman</vt:lpstr>
      <vt:lpstr>Office Theme</vt:lpstr>
      <vt:lpstr>Working Group 2: Comprehensive  Re-imagining of Emergency Alerting    </vt:lpstr>
      <vt:lpstr>WG2 Objectives</vt:lpstr>
      <vt:lpstr>WG2 Members</vt:lpstr>
      <vt:lpstr>WG2 Alternate Members*</vt:lpstr>
      <vt:lpstr>Background</vt:lpstr>
      <vt:lpstr>Types of False EAS</vt:lpstr>
      <vt:lpstr>Types of False EAS</vt:lpstr>
      <vt:lpstr>Types of False EAS</vt:lpstr>
      <vt:lpstr>Types of False EAS</vt:lpstr>
      <vt:lpstr>Types of False EAS</vt:lpstr>
      <vt:lpstr>Broadcast EAS Authentication</vt:lpstr>
      <vt:lpstr>Recommendations</vt:lpstr>
      <vt:lpstr>Recommendations</vt:lpstr>
      <vt:lpstr>Recommendations</vt:lpstr>
      <vt:lpstr>Personal 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2018-12-12T19:46:32Z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