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bookmarkIdSeed="2">
  <p:sldMasterIdLst>
    <p:sldMasterId id="2147483648" r:id="rId1"/>
  </p:sldMasterIdLst>
  <p:notesMasterIdLst>
    <p:notesMasterId r:id="rId11"/>
  </p:notesMasterIdLst>
  <p:sldIdLst>
    <p:sldId id="264" r:id="rId2"/>
    <p:sldId id="333" r:id="rId3"/>
    <p:sldId id="258" r:id="rId4"/>
    <p:sldId id="320" r:id="rId5"/>
    <p:sldId id="318" r:id="rId6"/>
    <p:sldId id="321" r:id="rId7"/>
    <p:sldId id="322" r:id="rId8"/>
    <p:sldId id="323" r:id="rId9"/>
    <p:sldId id="324" r:id="rId10"/>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4F81BD"/>
    <a:srgbClr val="D0D8E8"/>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34570" autoAdjust="0"/>
    <p:restoredTop sz="97778" autoAdjust="0"/>
  </p:normalViewPr>
  <p:slideViewPr>
    <p:cSldViewPr snapToGrid="0" snapToObjects="1">
      <p:cViewPr varScale="1">
        <p:scale>
          <a:sx n="110" d="100"/>
          <a:sy n="110" d="100"/>
        </p:scale>
        <p:origin x="2334" y="108"/>
      </p:cViewPr>
      <p:guideLst>
        <p:guide orient="horz" pos="108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12/13/2018</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7</a:t>
            </a:fld>
            <a:endParaRPr lang="en-US" dirty="0"/>
          </a:p>
        </p:txBody>
      </p:sp>
    </p:spTree>
    <p:extLst>
      <p:ext uri="{BB962C8B-B14F-4D97-AF65-F5344CB8AC3E}">
        <p14:creationId xmlns:p14="http://schemas.microsoft.com/office/powerpoint/2010/main" val="4079495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8</a:t>
            </a:fld>
            <a:endParaRPr lang="en-US" dirty="0"/>
          </a:p>
        </p:txBody>
      </p:sp>
    </p:spTree>
    <p:extLst>
      <p:ext uri="{BB962C8B-B14F-4D97-AF65-F5344CB8AC3E}">
        <p14:creationId xmlns:p14="http://schemas.microsoft.com/office/powerpoint/2010/main" val="1739761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9</a:t>
            </a:fld>
            <a:endParaRPr lang="en-US" dirty="0"/>
          </a:p>
        </p:txBody>
      </p:sp>
    </p:spTree>
    <p:extLst>
      <p:ext uri="{BB962C8B-B14F-4D97-AF65-F5344CB8AC3E}">
        <p14:creationId xmlns:p14="http://schemas.microsoft.com/office/powerpoint/2010/main" val="200513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12/13/2018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12/13/2018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12/13/2018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12/13/2018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12/13/2018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12/13/2018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12/13/2018</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12/13/2018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12/13/2018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12/13/2018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12/13/2018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12/13/2018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pic>
        <p:nvPicPr>
          <p:cNvPr id="7"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755846" y="3658"/>
            <a:ext cx="1258272" cy="7699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401638" y="3217022"/>
            <a:ext cx="8443912" cy="1143000"/>
          </a:xfrm>
        </p:spPr>
        <p:txBody>
          <a:bodyPr/>
          <a:lstStyle/>
          <a:p>
            <a:r>
              <a:rPr lang="en-US" sz="2800" b="1" dirty="0">
                <a:latin typeface="Arial" panose="020B0604020202020204" pitchFamily="34" charset="0"/>
                <a:ea typeface="ＭＳ Ｐゴシック" pitchFamily="34" charset="-128"/>
                <a:cs typeface="Arial" panose="020B0604020202020204" pitchFamily="34" charset="0"/>
              </a:rPr>
              <a:t>Working Group 3:</a:t>
            </a:r>
            <a:br>
              <a:rPr lang="en-US" sz="2800" b="1" dirty="0">
                <a:latin typeface="Arial" panose="020B0604020202020204" pitchFamily="34" charset="0"/>
                <a:ea typeface="ＭＳ Ｐゴシック" pitchFamily="34" charset="-128"/>
                <a:cs typeface="Arial" panose="020B0604020202020204" pitchFamily="34" charset="0"/>
              </a:rPr>
            </a:br>
            <a:r>
              <a:rPr lang="en-US" sz="2800" b="1" dirty="0"/>
              <a:t>Network Reliability and Security Risk Reduction</a:t>
            </a:r>
            <a:r>
              <a:rPr lang="en-US" sz="2800" dirty="0"/>
              <a:t> </a:t>
            </a:r>
            <a:r>
              <a:rPr lang="en-US" sz="2800" b="1" dirty="0">
                <a:latin typeface="Arial" panose="020B0604020202020204" pitchFamily="34" charset="0"/>
                <a:ea typeface="ＭＳ Ｐゴシック" pitchFamily="34" charset="-128"/>
                <a:cs typeface="Arial" panose="020B0604020202020204" pitchFamily="34" charset="0"/>
              </a:rPr>
              <a:t> </a:t>
            </a:r>
            <a:br>
              <a:rPr lang="en-US" sz="2800" b="1" dirty="0">
                <a:latin typeface="Arial" panose="020B0604020202020204" pitchFamily="34" charset="0"/>
                <a:ea typeface="ＭＳ Ｐゴシック" pitchFamily="34" charset="-128"/>
                <a:cs typeface="Arial" panose="020B0604020202020204" pitchFamily="34" charset="0"/>
              </a:rPr>
            </a:br>
            <a:br>
              <a:rPr lang="en-US" sz="2800" b="1" dirty="0">
                <a:latin typeface="Arial" panose="020B0604020202020204" pitchFamily="34" charset="0"/>
                <a:ea typeface="ＭＳ Ｐゴシック" pitchFamily="34" charset="-128"/>
                <a:cs typeface="Arial" panose="020B0604020202020204" pitchFamily="34" charset="0"/>
              </a:rPr>
            </a:br>
            <a:r>
              <a:rPr lang="en-US" sz="2800" b="1" dirty="0"/>
              <a:t>Report on Best Practices and Recommendations to Mitigate Security Risks to Current IP-based Internet Protocols </a:t>
            </a:r>
            <a:endParaRPr lang="en-US" sz="2800" b="1" dirty="0">
              <a:latin typeface="Arial" panose="020B0604020202020204" pitchFamily="34" charset="0"/>
              <a:ea typeface="ＭＳ Ｐゴシック" pitchFamily="34" charset="-128"/>
              <a:cs typeface="Arial" panose="020B0604020202020204" pitchFamily="34" charset="0"/>
            </a:endParaRPr>
          </a:p>
        </p:txBody>
      </p:sp>
      <p:sp>
        <p:nvSpPr>
          <p:cNvPr id="2051" name="TextBox 5"/>
          <p:cNvSpPr txBox="1">
            <a:spLocks noChangeArrowheads="1"/>
          </p:cNvSpPr>
          <p:nvPr/>
        </p:nvSpPr>
        <p:spPr bwMode="auto">
          <a:xfrm>
            <a:off x="673100" y="5070475"/>
            <a:ext cx="792480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dirty="0">
                <a:latin typeface="Arial" panose="020B0604020202020204" pitchFamily="34" charset="0"/>
                <a:cs typeface="Arial" panose="020B0604020202020204" pitchFamily="34" charset="0"/>
              </a:rPr>
              <a:t>December 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3293"/>
            <a:ext cx="8229600" cy="895414"/>
          </a:xfrm>
        </p:spPr>
        <p:txBody>
          <a:bodyPr/>
          <a:lstStyle/>
          <a:p>
            <a:r>
              <a:rPr lang="en-US" dirty="0"/>
              <a:t>CSRIC VI WG3 Members</a:t>
            </a:r>
          </a:p>
        </p:txBody>
      </p:sp>
      <p:sp>
        <p:nvSpPr>
          <p:cNvPr id="2" name="Slide Number Placeholder 1"/>
          <p:cNvSpPr>
            <a:spLocks noGrp="1"/>
          </p:cNvSpPr>
          <p:nvPr>
            <p:ph type="sldNum" sz="quarter" idx="12"/>
          </p:nvPr>
        </p:nvSpPr>
        <p:spPr/>
        <p:txBody>
          <a:bodyPr/>
          <a:lstStyle/>
          <a:p>
            <a:pPr>
              <a:defRPr/>
            </a:pPr>
            <a:fld id="{B4AB33F2-7EE2-4519-8D13-CB9CFFD5F81E}" type="slidenum">
              <a:rPr lang="en-US" smtClean="0"/>
              <a:pPr>
                <a:defRPr/>
              </a:pPr>
              <a:t>2</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31914992"/>
              </p:ext>
            </p:extLst>
          </p:nvPr>
        </p:nvGraphicFramePr>
        <p:xfrm>
          <a:off x="457200" y="1488743"/>
          <a:ext cx="8229600" cy="4541519"/>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228600">
                <a:tc>
                  <a:txBody>
                    <a:bodyPr/>
                    <a:lstStyle/>
                    <a:p>
                      <a:pPr marL="228600" marR="0"/>
                      <a:r>
                        <a:rPr lang="en-US" sz="1400" dirty="0">
                          <a:effectLst/>
                          <a:latin typeface="Times New Roman"/>
                          <a:ea typeface="Times New Roman"/>
                        </a:rPr>
                        <a:t>- Chair Travis Russell, Director, Cyber Security </a:t>
                      </a:r>
                      <a:endParaRPr lang="en-US" sz="2000" dirty="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Oracle Communications</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0"/>
                  </a:ext>
                </a:extLst>
              </a:tr>
              <a:tr h="228600">
                <a:tc>
                  <a:txBody>
                    <a:bodyPr/>
                    <a:lstStyle/>
                    <a:p>
                      <a:pPr marL="0" marR="0"/>
                      <a:r>
                        <a:rPr lang="en-US" sz="1400">
                          <a:effectLst/>
                          <a:latin typeface="Times New Roman"/>
                          <a:ea typeface="Times New Roman"/>
                        </a:rPr>
                        <a:t>Shirley Bloomfield, CEO</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NTCA–The Rural Broadband Association</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228600">
                <a:tc>
                  <a:txBody>
                    <a:bodyPr/>
                    <a:lstStyle/>
                    <a:p>
                      <a:pPr marL="0" marR="0"/>
                      <a:r>
                        <a:rPr lang="en-US" sz="1400">
                          <a:effectLst/>
                          <a:latin typeface="Times New Roman"/>
                          <a:ea typeface="Times New Roman"/>
                        </a:rPr>
                        <a:t>Don Brittingham, VP, Public Safety Policy</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Verizon Communications</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228600">
                <a:tc>
                  <a:txBody>
                    <a:bodyPr/>
                    <a:lstStyle/>
                    <a:p>
                      <a:pPr marL="0" marR="0"/>
                      <a:r>
                        <a:rPr lang="en-US" sz="1400">
                          <a:effectLst/>
                          <a:latin typeface="Times New Roman"/>
                          <a:ea typeface="Times New Roman"/>
                        </a:rPr>
                        <a:t>Charlotte Field, SVP, Application Platform Operations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Charter Communications</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228600">
                <a:tc>
                  <a:txBody>
                    <a:bodyPr/>
                    <a:lstStyle/>
                    <a:p>
                      <a:pPr marL="0" marR="0"/>
                      <a:r>
                        <a:rPr lang="en-US" sz="1400">
                          <a:effectLst/>
                          <a:latin typeface="Times New Roman"/>
                          <a:ea typeface="Times New Roman"/>
                        </a:rPr>
                        <a:t>Bob Gessner, Chairman</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American Cable Association</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228600">
                <a:tc>
                  <a:txBody>
                    <a:bodyPr/>
                    <a:lstStyle/>
                    <a:p>
                      <a:pPr marL="0" marR="0"/>
                      <a:r>
                        <a:rPr lang="en-US" sz="1400">
                          <a:effectLst/>
                          <a:latin typeface="Times New Roman"/>
                          <a:ea typeface="Times New Roman"/>
                        </a:rPr>
                        <a:t>Michael Iwanoff, SVP and CISO</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iconectiv</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228600">
                <a:tc>
                  <a:txBody>
                    <a:bodyPr/>
                    <a:lstStyle/>
                    <a:p>
                      <a:pPr marL="0" marR="0"/>
                      <a:r>
                        <a:rPr lang="en-US" sz="1400">
                          <a:effectLst/>
                          <a:latin typeface="Times New Roman"/>
                          <a:ea typeface="Times New Roman"/>
                        </a:rPr>
                        <a:t>Mohammad Khaled, Senior Security Specialist</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Nokia Bell Labs</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6"/>
                  </a:ext>
                </a:extLst>
              </a:tr>
              <a:tr h="228600">
                <a:tc>
                  <a:txBody>
                    <a:bodyPr/>
                    <a:lstStyle/>
                    <a:p>
                      <a:pPr marL="0" marR="0"/>
                      <a:r>
                        <a:rPr lang="en-US" sz="1400">
                          <a:effectLst/>
                          <a:latin typeface="Times New Roman"/>
                          <a:ea typeface="Times New Roman"/>
                        </a:rPr>
                        <a:t>Jason Livingood, VP, Technology Policy &amp; Standards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Comcast Cable</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7"/>
                  </a:ext>
                </a:extLst>
              </a:tr>
              <a:tr h="228600">
                <a:tc>
                  <a:txBody>
                    <a:bodyPr/>
                    <a:lstStyle/>
                    <a:p>
                      <a:pPr marL="0" marR="0"/>
                      <a:r>
                        <a:rPr lang="en-US" sz="1400" dirty="0">
                          <a:effectLst/>
                          <a:latin typeface="Times New Roman"/>
                          <a:ea typeface="Times New Roman"/>
                        </a:rPr>
                        <a:t>Jennifer A. Manner, SVP Regulatory Affairs</a:t>
                      </a:r>
                      <a:endParaRPr lang="en-US" sz="2000" dirty="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EchoStar</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8"/>
                  </a:ext>
                </a:extLst>
              </a:tr>
              <a:tr h="228600">
                <a:tc>
                  <a:txBody>
                    <a:bodyPr/>
                    <a:lstStyle/>
                    <a:p>
                      <a:pPr marL="0" marR="0"/>
                      <a:r>
                        <a:rPr lang="en-US" sz="1400">
                          <a:effectLst/>
                          <a:latin typeface="Times New Roman"/>
                          <a:ea typeface="Times New Roman"/>
                        </a:rPr>
                        <a:t>Robert Mayer, VP – Industry and State Affairs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USTelecom</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09"/>
                  </a:ext>
                </a:extLst>
              </a:tr>
              <a:tr h="228600">
                <a:tc>
                  <a:txBody>
                    <a:bodyPr/>
                    <a:lstStyle/>
                    <a:p>
                      <a:pPr marL="0" marR="0"/>
                      <a:r>
                        <a:rPr lang="en-US" sz="1400">
                          <a:effectLst/>
                          <a:latin typeface="Times New Roman"/>
                          <a:ea typeface="Times New Roman"/>
                        </a:rPr>
                        <a:t>Susan Miller, President &amp; CEO</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Alliance for Telecom Industry Solutions (ATIS)</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10"/>
                  </a:ext>
                </a:extLst>
              </a:tr>
              <a:tr h="228600">
                <a:tc>
                  <a:txBody>
                    <a:bodyPr/>
                    <a:lstStyle/>
                    <a:p>
                      <a:pPr marL="0" marR="0"/>
                      <a:r>
                        <a:rPr lang="en-US" sz="1400">
                          <a:effectLst/>
                          <a:latin typeface="Times New Roman"/>
                          <a:ea typeface="Times New Roman"/>
                        </a:rPr>
                        <a:t>Drew Morin, Director, Federal Cyber Security Technology and Engineering Programs</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T-Mobile</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11"/>
                  </a:ext>
                </a:extLst>
              </a:tr>
              <a:tr h="228600">
                <a:tc>
                  <a:txBody>
                    <a:bodyPr/>
                    <a:lstStyle/>
                    <a:p>
                      <a:pPr marL="0" marR="0"/>
                      <a:r>
                        <a:rPr lang="en-US" sz="1400">
                          <a:effectLst/>
                          <a:latin typeface="Times New Roman"/>
                          <a:ea typeface="Times New Roman"/>
                        </a:rPr>
                        <a:t>Sara Mosley, Acting CTO, OCC/NPP*</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Department of Homeland Security</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12"/>
                  </a:ext>
                </a:extLst>
              </a:tr>
              <a:tr h="228600">
                <a:tc>
                  <a:txBody>
                    <a:bodyPr/>
                    <a:lstStyle/>
                    <a:p>
                      <a:pPr marL="0" marR="0"/>
                      <a:r>
                        <a:rPr lang="en-US" sz="1400">
                          <a:effectLst/>
                          <a:latin typeface="Times New Roman"/>
                          <a:ea typeface="Times New Roman"/>
                        </a:rPr>
                        <a:t>Greg Schumacher, Technology Development Strategist</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Sprint Corporation</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13"/>
                  </a:ext>
                </a:extLst>
              </a:tr>
              <a:tr h="228600">
                <a:tc>
                  <a:txBody>
                    <a:bodyPr/>
                    <a:lstStyle/>
                    <a:p>
                      <a:pPr marL="0" marR="0"/>
                      <a:r>
                        <a:rPr lang="en-US" sz="1400">
                          <a:effectLst/>
                          <a:latin typeface="Times New Roman"/>
                          <a:ea typeface="Times New Roman"/>
                        </a:rPr>
                        <a:t>Lee Thibaudeau, CTO &amp; VP of Engineering</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Nsight</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14"/>
                  </a:ext>
                </a:extLst>
              </a:tr>
              <a:tr h="228600">
                <a:tc>
                  <a:txBody>
                    <a:bodyPr/>
                    <a:lstStyle/>
                    <a:p>
                      <a:pPr marL="0" marR="0"/>
                      <a:r>
                        <a:rPr lang="en-US" sz="1400">
                          <a:effectLst/>
                          <a:latin typeface="Times New Roman"/>
                          <a:ea typeface="Times New Roman"/>
                        </a:rPr>
                        <a:t>Tim Walden, SVP of Engineering and Construction</a:t>
                      </a:r>
                      <a:endParaRPr lang="en-US" sz="2000">
                        <a:effectLst/>
                        <a:latin typeface="Times New Roman"/>
                        <a:ea typeface="Times New Roman"/>
                      </a:endParaRPr>
                    </a:p>
                  </a:txBody>
                  <a:tcPr marL="68580" marR="68580" marT="0" marB="0"/>
                </a:tc>
                <a:tc>
                  <a:txBody>
                    <a:bodyPr/>
                    <a:lstStyle/>
                    <a:p>
                      <a:pPr marL="0" marR="0"/>
                      <a:r>
                        <a:rPr lang="en-US" sz="1400" dirty="0" err="1">
                          <a:effectLst/>
                          <a:latin typeface="Times New Roman"/>
                          <a:ea typeface="Times New Roman"/>
                        </a:rPr>
                        <a:t>CenturyLink</a:t>
                      </a:r>
                      <a:endParaRPr lang="en-US" sz="2000" dirty="0">
                        <a:effectLst/>
                        <a:latin typeface="Times New Roman"/>
                        <a:ea typeface="Times New Roman"/>
                      </a:endParaRPr>
                    </a:p>
                  </a:txBody>
                  <a:tcPr marL="68580" marR="68580" marT="0" marB="0"/>
                </a:tc>
                <a:extLst>
                  <a:ext uri="{0D108BD9-81ED-4DB2-BD59-A6C34878D82A}">
                    <a16:rowId xmlns:a16="http://schemas.microsoft.com/office/drawing/2014/main" val="10015"/>
                  </a:ext>
                </a:extLst>
              </a:tr>
              <a:tr h="228600">
                <a:tc>
                  <a:txBody>
                    <a:bodyPr/>
                    <a:lstStyle/>
                    <a:p>
                      <a:pPr marL="0" marR="0"/>
                      <a:r>
                        <a:rPr lang="en-US" sz="1400">
                          <a:effectLst/>
                          <a:latin typeface="Times New Roman"/>
                          <a:ea typeface="Times New Roman"/>
                        </a:rPr>
                        <a:t>Jeremy Larson, Network Manager</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USConnect</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16"/>
                  </a:ext>
                </a:extLst>
              </a:tr>
              <a:tr h="228600">
                <a:tc>
                  <a:txBody>
                    <a:bodyPr/>
                    <a:lstStyle/>
                    <a:p>
                      <a:pPr marL="0" marR="0"/>
                      <a:r>
                        <a:rPr lang="en-US" sz="1400">
                          <a:effectLst/>
                          <a:latin typeface="Times New Roman"/>
                          <a:ea typeface="Times New Roman"/>
                        </a:rPr>
                        <a:t>Martin Dolly, Lead Member of Technical Staff</a:t>
                      </a:r>
                      <a:endParaRPr lang="en-US" sz="2000">
                        <a:effectLst/>
                        <a:latin typeface="Times New Roman"/>
                        <a:ea typeface="Times New Roman"/>
                      </a:endParaRPr>
                    </a:p>
                  </a:txBody>
                  <a:tcPr marL="68580" marR="68580" marT="0" marB="0"/>
                </a:tc>
                <a:tc>
                  <a:txBody>
                    <a:bodyPr/>
                    <a:lstStyle/>
                    <a:p>
                      <a:pPr marL="0" marR="0"/>
                      <a:r>
                        <a:rPr lang="en-US" sz="1400">
                          <a:effectLst/>
                          <a:latin typeface="Times New Roman"/>
                          <a:ea typeface="Times New Roman"/>
                        </a:rPr>
                        <a:t>AT&amp;T Services Inc.</a:t>
                      </a:r>
                      <a:endParaRPr lang="en-US" sz="2000">
                        <a:effectLst/>
                        <a:latin typeface="Times New Roman"/>
                        <a:ea typeface="Times New Roman"/>
                      </a:endParaRPr>
                    </a:p>
                  </a:txBody>
                  <a:tcPr marL="68580" marR="68580" marT="0" marB="0"/>
                </a:tc>
                <a:extLst>
                  <a:ext uri="{0D108BD9-81ED-4DB2-BD59-A6C34878D82A}">
                    <a16:rowId xmlns:a16="http://schemas.microsoft.com/office/drawing/2014/main" val="10017"/>
                  </a:ext>
                </a:extLst>
              </a:tr>
              <a:tr h="228600">
                <a:tc>
                  <a:txBody>
                    <a:bodyPr/>
                    <a:lstStyle/>
                    <a:p>
                      <a:pPr marL="0" marR="0"/>
                      <a:r>
                        <a:rPr lang="en-US" sz="1400">
                          <a:effectLst/>
                          <a:latin typeface="Times New Roman"/>
                          <a:ea typeface="Times New Roman"/>
                        </a:rPr>
                        <a:t>John A. Marinho, VP Technology &amp; Cybersecurity</a:t>
                      </a:r>
                      <a:endParaRPr lang="en-US" sz="2000">
                        <a:effectLst/>
                        <a:latin typeface="Times New Roman"/>
                        <a:ea typeface="Times New Roman"/>
                      </a:endParaRPr>
                    </a:p>
                  </a:txBody>
                  <a:tcPr marL="68580" marR="68580" marT="0" marB="0"/>
                </a:tc>
                <a:tc>
                  <a:txBody>
                    <a:bodyPr/>
                    <a:lstStyle/>
                    <a:p>
                      <a:pPr marL="0" marR="0"/>
                      <a:r>
                        <a:rPr lang="en-US" sz="1400" dirty="0">
                          <a:effectLst/>
                          <a:latin typeface="Times New Roman"/>
                          <a:ea typeface="Times New Roman"/>
                        </a:rPr>
                        <a:t>CTIA</a:t>
                      </a:r>
                      <a:endParaRPr lang="en-US" sz="2000" dirty="0">
                        <a:effectLst/>
                        <a:latin typeface="Times New Roman"/>
                        <a:ea typeface="Times New Roman"/>
                      </a:endParaRPr>
                    </a:p>
                  </a:txBody>
                  <a:tcPr marL="68580" marR="68580" marT="0" marB="0"/>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3908469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z="1800" smtClean="0">
                <a:solidFill>
                  <a:srgbClr val="898989"/>
                </a:solidFill>
                <a:latin typeface="Arial" panose="020B0604020202020204" pitchFamily="34" charset="0"/>
                <a:cs typeface="Arial" panose="020B0604020202020204" pitchFamily="34" charset="0"/>
              </a:rPr>
              <a:pPr eaLnBrk="1" hangingPunct="1"/>
              <a:t>3</a:t>
            </a:fld>
            <a:endParaRPr lang="en-US" sz="1800" dirty="0">
              <a:solidFill>
                <a:srgbClr val="898989"/>
              </a:solidFill>
              <a:latin typeface="Arial" panose="020B0604020202020204" pitchFamily="34" charset="0"/>
              <a:cs typeface="Arial" panose="020B0604020202020204" pitchFamily="34" charset="0"/>
            </a:endParaRPr>
          </a:p>
        </p:txBody>
      </p:sp>
      <p:sp>
        <p:nvSpPr>
          <p:cNvPr id="3075" name="Title 1"/>
          <p:cNvSpPr>
            <a:spLocks noGrp="1"/>
          </p:cNvSpPr>
          <p:nvPr>
            <p:ph type="title"/>
          </p:nvPr>
        </p:nvSpPr>
        <p:spPr>
          <a:xfrm>
            <a:off x="457200" y="156733"/>
            <a:ext cx="8229600" cy="695746"/>
          </a:xfrm>
        </p:spPr>
        <p:txBody>
          <a:bodyPr/>
          <a:lstStyle/>
          <a:p>
            <a:pPr algn="l" eaLnBrk="1" hangingPunct="1"/>
            <a:r>
              <a:rPr lang="en-US" sz="2400" dirty="0">
                <a:latin typeface="Arial" panose="020B0604020202020204" pitchFamily="34" charset="0"/>
                <a:ea typeface="ＭＳ Ｐゴシック" pitchFamily="34" charset="-128"/>
                <a:cs typeface="Arial" panose="020B0604020202020204" pitchFamily="34" charset="0"/>
              </a:rPr>
              <a:t>CSRIC VI WG3 Description/Timeline</a:t>
            </a:r>
          </a:p>
        </p:txBody>
      </p:sp>
      <p:sp>
        <p:nvSpPr>
          <p:cNvPr id="3076" name="Content Placeholder 2"/>
          <p:cNvSpPr>
            <a:spLocks noGrp="1"/>
          </p:cNvSpPr>
          <p:nvPr>
            <p:ph idx="1"/>
          </p:nvPr>
        </p:nvSpPr>
        <p:spPr>
          <a:xfrm>
            <a:off x="556463" y="995914"/>
            <a:ext cx="8364889" cy="4661483"/>
          </a:xfrm>
        </p:spPr>
        <p:txBody>
          <a:bodyPr/>
          <a:lstStyle/>
          <a:p>
            <a:pPr marL="0" indent="0">
              <a:buNone/>
            </a:pPr>
            <a:r>
              <a:rPr lang="en-US" sz="1600" b="1" i="1" dirty="0"/>
              <a:t>Description</a:t>
            </a:r>
            <a:r>
              <a:rPr lang="en-US" sz="1600" b="1" dirty="0"/>
              <a:t>: </a:t>
            </a:r>
            <a:r>
              <a:rPr lang="en-US" sz="1600" dirty="0"/>
              <a:t>The FCC directs CSRIC to recommend mechanisms to reduce risks to network reliability and security, including:  </a:t>
            </a:r>
            <a:r>
              <a:rPr lang="en-US" sz="1600" b="1" dirty="0"/>
              <a:t>(</a:t>
            </a:r>
            <a:r>
              <a:rPr lang="en-US" sz="1600" b="1" dirty="0" err="1"/>
              <a:t>i</a:t>
            </a:r>
            <a:r>
              <a:rPr lang="en-US" sz="1600" b="1" dirty="0"/>
              <a:t>) best practices to mitigate the network reliability and security risks associated with the Diameter protocol, an industry standard for connecting and authenticating subscribers on mobile networks, </a:t>
            </a:r>
            <a:r>
              <a:rPr lang="en-US" sz="1600" dirty="0"/>
              <a:t>(ii) mechanisms to best design and deploy 5G networks to mitigate risks to network reliability and security posed by the proliferation of Internet of Things devices, vulnerable supply chains, and open-source software platforms used in 5G networks, and (iii) best practices and tools to improve reliability and reduce security risks in IP-based networks and protocols.</a:t>
            </a:r>
          </a:p>
          <a:p>
            <a:pPr marL="0" indent="0">
              <a:buNone/>
            </a:pPr>
            <a:r>
              <a:rPr lang="en-US" sz="1600" dirty="0"/>
              <a:t>The working group will identify and examine the security risks to wireless protocols (e.g., Diameter) impacting network reliability. Once the security risks have been identified and examined for their impact on network reliability, the working group will propose to CSRIC recommendations, including best practices, to mitigate the identified risks.</a:t>
            </a:r>
          </a:p>
          <a:p>
            <a:r>
              <a:rPr lang="en-US" sz="1600" dirty="0"/>
              <a:t>March 2018 - Report on Best Practices and Recommendations to Mitigate Security Risks to Wireless Protocols.</a:t>
            </a:r>
          </a:p>
          <a:p>
            <a:r>
              <a:rPr lang="en-US" sz="1600" dirty="0"/>
              <a:t>Sept 2018 - Report on Best Practices and Recommendations to Mitigate Security Risks to Emerging 5G Wireless Networks.</a:t>
            </a:r>
          </a:p>
          <a:p>
            <a:r>
              <a:rPr lang="en-US" sz="1600" b="1" dirty="0"/>
              <a:t>March 2019 - Report Best Practices and Recommendations to Mitigate Security Risks to Current IP-based Protocols.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DNS and BGP</a:t>
            </a:r>
          </a:p>
        </p:txBody>
      </p:sp>
      <p:sp>
        <p:nvSpPr>
          <p:cNvPr id="3" name="Content Placeholder 2"/>
          <p:cNvSpPr>
            <a:spLocks noGrp="1"/>
          </p:cNvSpPr>
          <p:nvPr>
            <p:ph idx="1"/>
          </p:nvPr>
        </p:nvSpPr>
        <p:spPr>
          <a:xfrm>
            <a:off x="457200" y="1436725"/>
            <a:ext cx="8229600" cy="4525963"/>
          </a:xfrm>
        </p:spPr>
        <p:txBody>
          <a:bodyPr/>
          <a:lstStyle/>
          <a:p>
            <a:r>
              <a:rPr lang="en-US" sz="2400" dirty="0"/>
              <a:t>This report focuses on risks and vulnerabilities introduced in:</a:t>
            </a:r>
          </a:p>
          <a:p>
            <a:pPr lvl="1"/>
            <a:r>
              <a:rPr lang="en-US" sz="2000" dirty="0"/>
              <a:t>The DNS network</a:t>
            </a:r>
          </a:p>
          <a:p>
            <a:pPr lvl="1"/>
            <a:r>
              <a:rPr lang="en-US" sz="2000" dirty="0"/>
              <a:t>The Border Gateway Protocol (BGP)</a:t>
            </a:r>
          </a:p>
          <a:p>
            <a:pPr lvl="1"/>
            <a:r>
              <a:rPr lang="en-US" sz="2000" dirty="0"/>
              <a:t>It was determined that the SIP protocol would require a report on its own given the many issues around the SIP technology, and would not be well served as part of this report.</a:t>
            </a:r>
          </a:p>
          <a:p>
            <a:r>
              <a:rPr lang="en-US" sz="2400" dirty="0"/>
              <a:t>The WG took into consideration the previous work on this topic in CSRIC III</a:t>
            </a:r>
          </a:p>
          <a:p>
            <a:pPr lvl="1"/>
            <a:r>
              <a:rPr lang="en-US" sz="2000" dirty="0"/>
              <a:t>An analysis of the previous recommendations is being conducted</a:t>
            </a:r>
          </a:p>
          <a:p>
            <a:pPr lvl="1"/>
            <a:r>
              <a:rPr lang="en-US" sz="2000" dirty="0"/>
              <a:t>Review of current implementations of previous recommendations is underway</a:t>
            </a:r>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4</a:t>
            </a:fld>
            <a:endParaRPr lang="en-US" dirty="0"/>
          </a:p>
        </p:txBody>
      </p:sp>
    </p:spTree>
    <p:extLst>
      <p:ext uri="{BB962C8B-B14F-4D97-AF65-F5344CB8AC3E}">
        <p14:creationId xmlns:p14="http://schemas.microsoft.com/office/powerpoint/2010/main" val="298744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6508"/>
          </a:xfrm>
        </p:spPr>
        <p:txBody>
          <a:bodyPr/>
          <a:lstStyle/>
          <a:p>
            <a:pPr algn="l"/>
            <a:r>
              <a:rPr lang="en-US" sz="3600" dirty="0"/>
              <a:t>Source of WG3 Research</a:t>
            </a:r>
          </a:p>
        </p:txBody>
      </p:sp>
      <p:sp>
        <p:nvSpPr>
          <p:cNvPr id="3" name="Content Placeholder 2"/>
          <p:cNvSpPr>
            <a:spLocks noGrp="1"/>
          </p:cNvSpPr>
          <p:nvPr>
            <p:ph idx="1"/>
          </p:nvPr>
        </p:nvSpPr>
        <p:spPr>
          <a:xfrm>
            <a:off x="211667" y="1600200"/>
            <a:ext cx="8706555" cy="4525963"/>
          </a:xfrm>
        </p:spPr>
        <p:txBody>
          <a:bodyPr/>
          <a:lstStyle/>
          <a:p>
            <a:pPr marL="0" indent="0">
              <a:buNone/>
            </a:pPr>
            <a:r>
              <a:rPr lang="en-US" sz="2000" dirty="0"/>
              <a:t>The WG is currently reviewing the work from CSRIC III, WG 4 and 6, and looking for any gaps that may exist due to a changed environment. In addition, the WG has heard from two SMEs to date, and will hear from others based on relevance.</a:t>
            </a:r>
          </a:p>
          <a:p>
            <a:pPr marL="0" indent="0">
              <a:buNone/>
            </a:pPr>
            <a:endParaRPr lang="en-US" sz="2000" dirty="0"/>
          </a:p>
          <a:p>
            <a:pPr lvl="0"/>
            <a:r>
              <a:rPr lang="en-US" sz="2000" dirty="0"/>
              <a:t>Doug Montgomery, NIST</a:t>
            </a:r>
          </a:p>
          <a:p>
            <a:pPr lvl="0"/>
            <a:r>
              <a:rPr lang="en-US" sz="2000" dirty="0"/>
              <a:t>Tale Lawrence, Oracle + </a:t>
            </a:r>
            <a:r>
              <a:rPr lang="en-US" sz="2000" dirty="0" err="1"/>
              <a:t>Dyn</a:t>
            </a:r>
            <a:endParaRPr lang="en-US" sz="2000" dirty="0"/>
          </a:p>
          <a:p>
            <a:pPr lvl="0"/>
            <a:endParaRPr lang="en-US" sz="2000" dirty="0"/>
          </a:p>
          <a:p>
            <a:pPr marL="0" lvl="0" indent="0">
              <a:buNone/>
            </a:pPr>
            <a:r>
              <a:rPr lang="en-US" sz="2000" dirty="0"/>
              <a:t>Several of the WG members also have expertise in the area of DNS/BGP, and are able to provide firsthand knowledge of the technology. </a:t>
            </a:r>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5</a:t>
            </a:fld>
            <a:endParaRPr lang="en-US" dirty="0"/>
          </a:p>
        </p:txBody>
      </p:sp>
    </p:spTree>
    <p:extLst>
      <p:ext uri="{BB962C8B-B14F-4D97-AF65-F5344CB8AC3E}">
        <p14:creationId xmlns:p14="http://schemas.microsoft.com/office/powerpoint/2010/main" val="664752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sz="2000" dirty="0"/>
              <a:t>The Domain Name System (DNS) is used by the Internet (and everyone connected to the Internet) to resolve URLs to actual IP addresses</a:t>
            </a:r>
          </a:p>
          <a:p>
            <a:r>
              <a:rPr lang="en-US" sz="2000" dirty="0"/>
              <a:t>It relies on the Border Gateway Protocol (BGP) to route Internet traffic through the global Internet using peer routes established by service providers</a:t>
            </a:r>
          </a:p>
          <a:p>
            <a:r>
              <a:rPr lang="en-US" sz="2000" dirty="0"/>
              <a:t>There have been issues with routing of Internet traffic due to the nature of the BGP protocol itself, and the “peer discovery” feature of BGP</a:t>
            </a:r>
          </a:p>
          <a:p>
            <a:pPr lvl="1"/>
            <a:r>
              <a:rPr lang="en-US" sz="1800" dirty="0"/>
              <a:t>This allows networks to advertise their routes autonomously, introducing the opportunity for changing Internet traffic routing globally either intentionally or through error</a:t>
            </a:r>
          </a:p>
        </p:txBody>
      </p:sp>
      <p:sp>
        <p:nvSpPr>
          <p:cNvPr id="4" name="Slide Number Placeholder 3"/>
          <p:cNvSpPr>
            <a:spLocks noGrp="1"/>
          </p:cNvSpPr>
          <p:nvPr>
            <p:ph type="sldNum" sz="quarter" idx="12"/>
          </p:nvPr>
        </p:nvSpPr>
        <p:spPr/>
        <p:txBody>
          <a:bodyPr/>
          <a:lstStyle/>
          <a:p>
            <a:pPr>
              <a:defRPr/>
            </a:pPr>
            <a:fld id="{6EC53501-A59C-492B-A4C7-04A4F75D57BB}" type="slidenum">
              <a:rPr lang="en-US" smtClean="0"/>
              <a:pPr>
                <a:defRPr/>
              </a:pPr>
              <a:t>6</a:t>
            </a:fld>
            <a:endParaRPr lang="en-US" dirty="0"/>
          </a:p>
        </p:txBody>
      </p:sp>
    </p:spTree>
    <p:extLst>
      <p:ext uri="{BB962C8B-B14F-4D97-AF65-F5344CB8AC3E}">
        <p14:creationId xmlns:p14="http://schemas.microsoft.com/office/powerpoint/2010/main" val="2562034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7</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24260"/>
            <a:ext cx="8229600" cy="4525963"/>
          </a:xfrm>
        </p:spPr>
        <p:txBody>
          <a:bodyPr/>
          <a:lstStyle/>
          <a:p>
            <a:pPr marL="231775" indent="-231775" eaLnBrk="1" hangingPunct="1">
              <a:lnSpc>
                <a:spcPct val="90000"/>
              </a:lnSpc>
              <a:spcBef>
                <a:spcPts val="0"/>
              </a:spcBef>
              <a:spcAft>
                <a:spcPts val="600"/>
              </a:spcAft>
            </a:pPr>
            <a:r>
              <a:rPr lang="en-US" sz="2400" dirty="0">
                <a:ea typeface="ＭＳ Ｐゴシック" pitchFamily="34" charset="-128"/>
              </a:rPr>
              <a:t>Weekly conference calls</a:t>
            </a:r>
          </a:p>
          <a:p>
            <a:pPr marL="231775" indent="-231775" eaLnBrk="1" hangingPunct="1">
              <a:lnSpc>
                <a:spcPct val="90000"/>
              </a:lnSpc>
              <a:spcBef>
                <a:spcPts val="0"/>
              </a:spcBef>
              <a:spcAft>
                <a:spcPts val="600"/>
              </a:spcAft>
            </a:pPr>
            <a:r>
              <a:rPr lang="en-US" sz="2400" dirty="0">
                <a:ea typeface="ＭＳ Ｐゴシック" pitchFamily="34" charset="-128"/>
              </a:rPr>
              <a:t>The WG is currently reviewing all of the previous recommendations and identifying gaps</a:t>
            </a:r>
          </a:p>
          <a:p>
            <a:pPr marL="631825" lvl="1" indent="-231775" eaLnBrk="1" hangingPunct="1">
              <a:lnSpc>
                <a:spcPct val="90000"/>
              </a:lnSpc>
              <a:spcBef>
                <a:spcPts val="0"/>
              </a:spcBef>
              <a:spcAft>
                <a:spcPts val="600"/>
              </a:spcAft>
            </a:pPr>
            <a:r>
              <a:rPr lang="en-US" sz="1800" dirty="0">
                <a:ea typeface="ＭＳ Ｐゴシック" pitchFamily="34" charset="-128"/>
              </a:rPr>
              <a:t>This will then be used in the report for recommendations</a:t>
            </a:r>
          </a:p>
          <a:p>
            <a:pPr marL="231775" indent="-231775" eaLnBrk="1" hangingPunct="1">
              <a:lnSpc>
                <a:spcPct val="90000"/>
              </a:lnSpc>
              <a:spcBef>
                <a:spcPts val="0"/>
              </a:spcBef>
              <a:spcAft>
                <a:spcPts val="600"/>
              </a:spcAft>
            </a:pPr>
            <a:r>
              <a:rPr lang="en-US" sz="2400" dirty="0">
                <a:ea typeface="ＭＳ Ｐゴシック" pitchFamily="34" charset="-128"/>
              </a:rPr>
              <a:t>The WG is also scheduling SMEs to discuss current issues in the DNS, and share best practices currently being implemented</a:t>
            </a:r>
          </a:p>
          <a:p>
            <a:pPr marL="631825" lvl="1" indent="-231775" eaLnBrk="1" hangingPunct="1">
              <a:lnSpc>
                <a:spcPct val="90000"/>
              </a:lnSpc>
              <a:spcBef>
                <a:spcPts val="0"/>
              </a:spcBef>
              <a:spcAft>
                <a:spcPts val="600"/>
              </a:spcAft>
            </a:pPr>
            <a:r>
              <a:rPr lang="en-US" sz="1800" dirty="0">
                <a:ea typeface="ＭＳ Ｐゴシック" pitchFamily="34" charset="-128"/>
              </a:rPr>
              <a:t>There are no real industry best practices in the DNS today, and no real industry representation dedicated to the DNS </a:t>
            </a:r>
          </a:p>
          <a:p>
            <a:pPr marL="0" indent="0" eaLnBrk="1" hangingPunct="1">
              <a:lnSpc>
                <a:spcPct val="90000"/>
              </a:lnSpc>
              <a:buFont typeface="Arial" charset="0"/>
              <a:buNone/>
            </a:pPr>
            <a:endParaRPr lang="en-US" sz="1800" dirty="0">
              <a:ea typeface="ＭＳ Ｐゴシック" pitchFamily="34" charset="-128"/>
            </a:endParaRPr>
          </a:p>
          <a:p>
            <a:pPr marL="0" indent="0" eaLnBrk="1" hangingPunct="1">
              <a:lnSpc>
                <a:spcPct val="90000"/>
              </a:lnSpc>
              <a:buFont typeface="Arial" charset="0"/>
              <a:buNone/>
            </a:pPr>
            <a:r>
              <a:rPr lang="en-US" sz="2400" dirty="0">
                <a:ea typeface="ＭＳ Ｐゴシック" pitchFamily="34" charset="-128"/>
              </a:rPr>
              <a:t>				</a:t>
            </a:r>
          </a:p>
          <a:p>
            <a:pPr marL="0" indent="0" eaLnBrk="1" hangingPunct="1">
              <a:lnSpc>
                <a:spcPct val="90000"/>
              </a:lnSpc>
              <a:buFont typeface="Arial" charset="0"/>
              <a:buNone/>
            </a:pPr>
            <a:r>
              <a:rPr lang="en-US" sz="2400" dirty="0">
                <a:ea typeface="ＭＳ Ｐゴシック" pitchFamily="34" charset="-128"/>
              </a:rPr>
              <a:t>				</a:t>
            </a: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sz="4400" dirty="0">
                <a:latin typeface="Calibri" pitchFamily="34" charset="0"/>
              </a:rPr>
              <a:t>WG3 Status</a:t>
            </a:r>
            <a:endParaRPr lang="en-US" sz="2000" dirty="0">
              <a:latin typeface="Calibri" pitchFamily="34" charset="0"/>
            </a:endParaRPr>
          </a:p>
        </p:txBody>
      </p:sp>
    </p:spTree>
    <p:extLst>
      <p:ext uri="{BB962C8B-B14F-4D97-AF65-F5344CB8AC3E}">
        <p14:creationId xmlns:p14="http://schemas.microsoft.com/office/powerpoint/2010/main" val="19478545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231775" indent="-231775" eaLnBrk="1" hangingPunct="1">
              <a:lnSpc>
                <a:spcPct val="90000"/>
              </a:lnSpc>
              <a:spcBef>
                <a:spcPts val="600"/>
              </a:spcBef>
            </a:pPr>
            <a:r>
              <a:rPr lang="en-US" sz="2400" dirty="0">
                <a:highlight>
                  <a:srgbClr val="FFFF00"/>
                </a:highlight>
                <a:ea typeface="ＭＳ Ｐゴシック" pitchFamily="34" charset="-128"/>
              </a:rPr>
              <a:t>Weekly </a:t>
            </a:r>
            <a:r>
              <a:rPr lang="en-US" sz="2400" dirty="0">
                <a:ea typeface="ＭＳ Ｐゴシック" pitchFamily="34" charset="-128"/>
              </a:rPr>
              <a:t>conference calls with members</a:t>
            </a:r>
          </a:p>
          <a:p>
            <a:pPr marL="631825" lvl="1" indent="-231775" eaLnBrk="1" hangingPunct="1">
              <a:lnSpc>
                <a:spcPct val="90000"/>
              </a:lnSpc>
              <a:spcBef>
                <a:spcPts val="600"/>
              </a:spcBef>
            </a:pPr>
            <a:r>
              <a:rPr lang="en-US" sz="2000" dirty="0">
                <a:ea typeface="ＭＳ Ｐゴシック" pitchFamily="34" charset="-128"/>
              </a:rPr>
              <a:t>Thursdays, 10 to noon</a:t>
            </a:r>
          </a:p>
          <a:p>
            <a:pPr marL="0" indent="0" eaLnBrk="1" hangingPunct="1">
              <a:lnSpc>
                <a:spcPct val="90000"/>
              </a:lnSpc>
              <a:spcBef>
                <a:spcPts val="600"/>
              </a:spcBef>
              <a:buNone/>
            </a:pPr>
            <a:endParaRPr lang="en-US" sz="2400" dirty="0">
              <a:ea typeface="ＭＳ Ｐゴシック" pitchFamily="34" charset="-128"/>
            </a:endParaRPr>
          </a:p>
          <a:p>
            <a:pPr marL="231775" indent="-231775" eaLnBrk="1" hangingPunct="1">
              <a:lnSpc>
                <a:spcPct val="90000"/>
              </a:lnSpc>
              <a:spcBef>
                <a:spcPts val="600"/>
              </a:spcBef>
            </a:pPr>
            <a:r>
              <a:rPr lang="en-US" sz="2400" dirty="0">
                <a:highlight>
                  <a:srgbClr val="FFFF00"/>
                </a:highlight>
                <a:ea typeface="ＭＳ Ｐゴシック" pitchFamily="34" charset="-128"/>
              </a:rPr>
              <a:t>Feb 21, 2019</a:t>
            </a:r>
            <a:r>
              <a:rPr lang="en-US" sz="2400" dirty="0">
                <a:ea typeface="ＭＳ Ｐゴシック" pitchFamily="34" charset="-128"/>
              </a:rPr>
              <a:t>: Submission of Draft WG</a:t>
            </a:r>
            <a:r>
              <a:rPr lang="en-US" sz="2400" dirty="0">
                <a:highlight>
                  <a:srgbClr val="FFFF00"/>
                </a:highlight>
                <a:ea typeface="ＭＳ Ｐゴシック" pitchFamily="34" charset="-128"/>
              </a:rPr>
              <a:t>3</a:t>
            </a:r>
            <a:r>
              <a:rPr lang="en-US" sz="2400" dirty="0">
                <a:ea typeface="ＭＳ Ｐゴシック" pitchFamily="34" charset="-128"/>
              </a:rPr>
              <a:t> Report 3</a:t>
            </a:r>
          </a:p>
          <a:p>
            <a:pPr marL="231775" indent="-231775" eaLnBrk="1" hangingPunct="1">
              <a:lnSpc>
                <a:spcPct val="90000"/>
              </a:lnSpc>
              <a:spcBef>
                <a:spcPts val="600"/>
              </a:spcBef>
            </a:pPr>
            <a:r>
              <a:rPr lang="en-US" sz="2400" dirty="0">
                <a:highlight>
                  <a:srgbClr val="FFFF00"/>
                </a:highlight>
                <a:ea typeface="ＭＳ Ｐゴシック" pitchFamily="34" charset="-128"/>
              </a:rPr>
              <a:t>Mar 21, 2019</a:t>
            </a:r>
            <a:r>
              <a:rPr lang="en-US" sz="2400" dirty="0">
                <a:ea typeface="ＭＳ Ｐゴシック" pitchFamily="34" charset="-128"/>
              </a:rPr>
              <a:t>:  Submission of Final WG</a:t>
            </a:r>
            <a:r>
              <a:rPr lang="en-US" sz="2400" dirty="0">
                <a:highlight>
                  <a:srgbClr val="FFFF00"/>
                </a:highlight>
                <a:ea typeface="ＭＳ Ｐゴシック" pitchFamily="34" charset="-128"/>
              </a:rPr>
              <a:t>3</a:t>
            </a:r>
            <a:r>
              <a:rPr lang="en-US" sz="2400" dirty="0">
                <a:ea typeface="ＭＳ Ｐゴシック" pitchFamily="34" charset="-128"/>
              </a:rPr>
              <a:t> Report 3</a:t>
            </a:r>
            <a:endParaRPr lang="en-US" sz="1600" dirty="0">
              <a:ea typeface="ＭＳ Ｐゴシック" pitchFamily="34" charset="-128"/>
            </a:endParaRPr>
          </a:p>
          <a:p>
            <a:pPr marL="0" indent="0" eaLnBrk="1" hangingPunct="1">
              <a:lnSpc>
                <a:spcPct val="90000"/>
              </a:lnSpc>
              <a:buFont typeface="Arial" charset="0"/>
              <a:buNone/>
            </a:pPr>
            <a:r>
              <a:rPr lang="en-US" sz="1800" dirty="0">
                <a:ea typeface="ＭＳ Ｐゴシック" pitchFamily="34" charset="-128"/>
              </a:rPr>
              <a:t> </a:t>
            </a:r>
          </a:p>
          <a:p>
            <a:pPr marL="0" indent="0" eaLnBrk="1" hangingPunct="1">
              <a:lnSpc>
                <a:spcPct val="90000"/>
              </a:lnSpc>
              <a:buFont typeface="Arial" charset="0"/>
              <a:buNone/>
            </a:pPr>
            <a:endParaRPr lang="en-US" sz="1800" dirty="0">
              <a:ea typeface="ＭＳ Ｐゴシック" pitchFamily="34" charset="-128"/>
            </a:endParaRPr>
          </a:p>
          <a:p>
            <a:pPr marL="0" indent="0" eaLnBrk="1" hangingPunct="1">
              <a:lnSpc>
                <a:spcPct val="90000"/>
              </a:lnSpc>
              <a:buFont typeface="Arial" charset="0"/>
              <a:buNone/>
            </a:pPr>
            <a:r>
              <a:rPr lang="en-US" sz="2400" dirty="0">
                <a:ea typeface="ＭＳ Ｐゴシック" pitchFamily="34" charset="-128"/>
              </a:rPr>
              <a:t>				</a:t>
            </a:r>
          </a:p>
          <a:p>
            <a:pPr marL="0" indent="0" eaLnBrk="1" hangingPunct="1">
              <a:lnSpc>
                <a:spcPct val="90000"/>
              </a:lnSpc>
              <a:buFont typeface="Arial" charset="0"/>
              <a:buNone/>
            </a:pPr>
            <a:r>
              <a:rPr lang="en-US" sz="2400" dirty="0">
                <a:ea typeface="ＭＳ Ｐゴシック" pitchFamily="34" charset="-128"/>
              </a:rPr>
              <a:t>				</a:t>
            </a:r>
          </a:p>
        </p:txBody>
      </p:sp>
      <p:sp>
        <p:nvSpPr>
          <p:cNvPr id="9220"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r>
              <a:rPr lang="en-US" sz="4400" dirty="0">
                <a:latin typeface="Calibri" pitchFamily="34" charset="0"/>
              </a:rPr>
              <a:t>WG3 Schedule</a:t>
            </a:r>
            <a:endParaRPr lang="en-US" sz="2000" dirty="0">
              <a:latin typeface="Calibri" pitchFamily="34" charset="0"/>
            </a:endParaRPr>
          </a:p>
        </p:txBody>
      </p:sp>
    </p:spTree>
    <p:extLst>
      <p:ext uri="{BB962C8B-B14F-4D97-AF65-F5344CB8AC3E}">
        <p14:creationId xmlns:p14="http://schemas.microsoft.com/office/powerpoint/2010/main" val="3461535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9</a:t>
            </a:fld>
            <a:endParaRPr lang="en-US" dirty="0">
              <a:solidFill>
                <a:srgbClr val="898989"/>
              </a:solidFill>
              <a:latin typeface="Calibri" pitchFamily="34" charset="0"/>
            </a:endParaRPr>
          </a:p>
        </p:txBody>
      </p:sp>
      <p:sp>
        <p:nvSpPr>
          <p:cNvPr id="10243" name="Title 1"/>
          <p:cNvSpPr>
            <a:spLocks noGrp="1"/>
          </p:cNvSpPr>
          <p:nvPr>
            <p:ph type="title" idx="4294967295"/>
          </p:nvPr>
        </p:nvSpPr>
        <p:spPr/>
        <p:txBody>
          <a:bodyPr/>
          <a:lstStyle/>
          <a:p>
            <a:pPr eaLnBrk="1" hangingPunct="1"/>
            <a:r>
              <a:rPr lang="en-US" dirty="0">
                <a:ea typeface="ＭＳ Ｐゴシック" pitchFamily="34" charset="-128"/>
              </a:rPr>
              <a:t>Next Steps</a:t>
            </a:r>
          </a:p>
        </p:txBody>
      </p:sp>
      <p:sp>
        <p:nvSpPr>
          <p:cNvPr id="10244" name="Content Placeholder 2"/>
          <p:cNvSpPr>
            <a:spLocks noGrp="1"/>
          </p:cNvSpPr>
          <p:nvPr>
            <p:ph idx="4294967295"/>
          </p:nvPr>
        </p:nvSpPr>
        <p:spPr>
          <a:xfrm>
            <a:off x="457200" y="1597025"/>
            <a:ext cx="8229600" cy="4525963"/>
          </a:xfrm>
        </p:spPr>
        <p:txBody>
          <a:bodyPr/>
          <a:lstStyle/>
          <a:p>
            <a:pPr marL="231775" indent="-231775" eaLnBrk="1" hangingPunct="1">
              <a:lnSpc>
                <a:spcPct val="90000"/>
              </a:lnSpc>
              <a:spcBef>
                <a:spcPts val="600"/>
              </a:spcBef>
            </a:pPr>
            <a:r>
              <a:rPr lang="en-US" sz="2800" dirty="0">
                <a:ea typeface="ＭＳ Ｐゴシック" pitchFamily="34" charset="-128"/>
              </a:rPr>
              <a:t>Plan is to complete all content submissions by Jan 17, 2019 for final draft review</a:t>
            </a:r>
          </a:p>
          <a:p>
            <a:pPr marL="231775" indent="-231775" eaLnBrk="1" hangingPunct="1">
              <a:lnSpc>
                <a:spcPct val="90000"/>
              </a:lnSpc>
              <a:spcBef>
                <a:spcPts val="600"/>
              </a:spcBef>
            </a:pPr>
            <a:r>
              <a:rPr lang="en-US" sz="2800" dirty="0">
                <a:ea typeface="ＭＳ Ｐゴシック" pitchFamily="34" charset="-128"/>
              </a:rPr>
              <a:t>Review of content and creation of recommendations to be completed by February 14, 2019</a:t>
            </a:r>
          </a:p>
          <a:p>
            <a:pPr marL="231775" indent="-231775" eaLnBrk="1" hangingPunct="1">
              <a:lnSpc>
                <a:spcPct val="90000"/>
              </a:lnSpc>
              <a:spcBef>
                <a:spcPts val="600"/>
              </a:spcBef>
            </a:pPr>
            <a:r>
              <a:rPr lang="en-US" sz="2800" dirty="0">
                <a:ea typeface="ＭＳ Ｐゴシック" pitchFamily="34" charset="-128"/>
              </a:rPr>
              <a:t>Final edits and comments, and draft completed by February 14, 2019</a:t>
            </a:r>
          </a:p>
          <a:p>
            <a:pPr marL="231775" indent="-231775" eaLnBrk="1" hangingPunct="1">
              <a:lnSpc>
                <a:spcPct val="90000"/>
              </a:lnSpc>
              <a:spcBef>
                <a:spcPts val="600"/>
              </a:spcBef>
            </a:pPr>
            <a:r>
              <a:rPr lang="en-US" sz="2800" dirty="0">
                <a:ea typeface="ＭＳ Ｐゴシック" pitchFamily="34" charset="-128"/>
              </a:rPr>
              <a:t>Draft submitted to CSRIC February 21, 2019</a:t>
            </a:r>
          </a:p>
          <a:p>
            <a:pPr marL="231775" indent="-231775" eaLnBrk="1" hangingPunct="1">
              <a:lnSpc>
                <a:spcPct val="90000"/>
              </a:lnSpc>
            </a:pPr>
            <a:endParaRPr lang="en-US" sz="3000" dirty="0">
              <a:ea typeface="ＭＳ Ｐゴシック" pitchFamily="34" charset="-128"/>
            </a:endParaRPr>
          </a:p>
          <a:p>
            <a:pPr marL="231775" indent="-231775" eaLnBrk="1" hangingPunct="1">
              <a:lnSpc>
                <a:spcPct val="90000"/>
              </a:lnSpc>
              <a:buFont typeface="Arial" charset="0"/>
              <a:buNone/>
            </a:pPr>
            <a:endParaRPr lang="en-US" sz="30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Tree>
    <p:extLst>
      <p:ext uri="{BB962C8B-B14F-4D97-AF65-F5344CB8AC3E}">
        <p14:creationId xmlns:p14="http://schemas.microsoft.com/office/powerpoint/2010/main" val="1072398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892</Words>
  <Application>Microsoft Office PowerPoint</Application>
  <PresentationFormat>On-screen Show (4:3)</PresentationFormat>
  <Paragraphs>108</Paragraphs>
  <Slides>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ＭＳ Ｐゴシック</vt:lpstr>
      <vt:lpstr>Arial</vt:lpstr>
      <vt:lpstr>Calibri</vt:lpstr>
      <vt:lpstr>Times New Roman</vt:lpstr>
      <vt:lpstr>Office Theme</vt:lpstr>
      <vt:lpstr>Working Group 3: Network Reliability and Security Risk Reduction    Report on Best Practices and Recommendations to Mitigate Security Risks to Current IP-based Internet Protocols </vt:lpstr>
      <vt:lpstr>CSRIC VI WG3 Members</vt:lpstr>
      <vt:lpstr>CSRIC VI WG3 Description/Timeline</vt:lpstr>
      <vt:lpstr>DNS and BGP</vt:lpstr>
      <vt:lpstr>Source of WG3 Research</vt:lpstr>
      <vt:lpstr>Background</vt:lpstr>
      <vt:lpstr>PowerPoint Presentation</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2012-09-10T16:23:09Z</dcterms:created>
  <dcterms:modified xsi:type="dcterms:W3CDTF">2018-12-13T19:47:31Z</dcterms:modified>
</cp:coreProperties>
</file>