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bookmarkIdSeed="2">
  <p:sldMasterIdLst>
    <p:sldMasterId id="2147483648" r:id="rId1"/>
  </p:sldMasterIdLst>
  <p:notesMasterIdLst>
    <p:notesMasterId r:id="rId12"/>
  </p:notesMasterIdLst>
  <p:sldIdLst>
    <p:sldId id="264" r:id="rId2"/>
    <p:sldId id="333" r:id="rId3"/>
    <p:sldId id="258" r:id="rId4"/>
    <p:sldId id="334" r:id="rId5"/>
    <p:sldId id="326" r:id="rId6"/>
    <p:sldId id="327" r:id="rId7"/>
    <p:sldId id="328" r:id="rId8"/>
    <p:sldId id="329" r:id="rId9"/>
    <p:sldId id="330" r:id="rId10"/>
    <p:sldId id="331" r:id="rId11"/>
  </p:sldIdLst>
  <p:sldSz cx="9144000" cy="6858000" type="screen4x3"/>
  <p:notesSz cx="7315200" cy="96012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xmlns="">
        <p15:guide id="1" orient="horz" pos="1082">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DF4"/>
    <a:srgbClr val="4F81BD"/>
    <a:srgbClr val="D0D8E8"/>
    <a:srgbClr val="0000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39" autoAdjust="0"/>
    <p:restoredTop sz="97778" autoAdjust="0"/>
  </p:normalViewPr>
  <p:slideViewPr>
    <p:cSldViewPr snapToGrid="0" snapToObjects="1">
      <p:cViewPr>
        <p:scale>
          <a:sx n="100" d="100"/>
          <a:sy n="100" d="100"/>
        </p:scale>
        <p:origin x="-1128" y="264"/>
      </p:cViewPr>
      <p:guideLst>
        <p:guide orient="horz" pos="108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170238" cy="47942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lvl1pPr defTabSz="473075">
              <a:defRPr sz="1200">
                <a:latin typeface="Arial" charset="0"/>
                <a:ea typeface="+mn-ea"/>
              </a:defRPr>
            </a:lvl1pPr>
          </a:lstStyle>
          <a:p>
            <a:pPr>
              <a:defRPr/>
            </a:pPr>
            <a:endParaRPr lang="en-US" dirty="0"/>
          </a:p>
        </p:txBody>
      </p:sp>
      <p:sp>
        <p:nvSpPr>
          <p:cNvPr id="21507" name="Rectangle 3"/>
          <p:cNvSpPr>
            <a:spLocks noGrp="1" noChangeArrowheads="1"/>
          </p:cNvSpPr>
          <p:nvPr>
            <p:ph type="dt" idx="1"/>
          </p:nvPr>
        </p:nvSpPr>
        <p:spPr bwMode="auto">
          <a:xfrm>
            <a:off x="4143375" y="0"/>
            <a:ext cx="3170238" cy="47942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lvl1pPr algn="r" defTabSz="473075">
              <a:defRPr sz="1200">
                <a:latin typeface="Arial" pitchFamily="34" charset="0"/>
                <a:ea typeface="ＭＳ Ｐゴシック" charset="-128"/>
              </a:defRPr>
            </a:lvl1pPr>
          </a:lstStyle>
          <a:p>
            <a:pPr>
              <a:defRPr/>
            </a:pPr>
            <a:fld id="{23A01D63-E203-4FF4-9B2E-E2F1869AEEB6}" type="datetimeFigureOut">
              <a:rPr lang="en-US"/>
              <a:pPr>
                <a:defRPr/>
              </a:pPr>
              <a:t>12/6/18</a:t>
            </a:fld>
            <a:endParaRPr lang="en-US" dirty="0"/>
          </a:p>
        </p:txBody>
      </p:sp>
      <p:sp>
        <p:nvSpPr>
          <p:cNvPr id="11268"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5"/>
          <p:cNvSpPr>
            <a:spLocks noGrp="1" noChangeArrowheads="1"/>
          </p:cNvSpPr>
          <p:nvPr>
            <p:ph type="body" sz="quarter" idx="3"/>
          </p:nvPr>
        </p:nvSpPr>
        <p:spPr bwMode="auto">
          <a:xfrm>
            <a:off x="731838" y="4559300"/>
            <a:ext cx="5851525" cy="432117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510"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p:spPr>
        <p:txBody>
          <a:bodyPr vert="horz" wrap="square" lIns="94703" tIns="47352" rIns="94703" bIns="47352" numCol="1" anchor="b" anchorCtr="0" compatLnSpc="1">
            <a:prstTxWarp prst="textNoShape">
              <a:avLst/>
            </a:prstTxWarp>
          </a:bodyPr>
          <a:lstStyle>
            <a:lvl1pPr defTabSz="473075">
              <a:defRPr sz="1200">
                <a:latin typeface="Arial" charset="0"/>
                <a:ea typeface="+mn-ea"/>
              </a:defRPr>
            </a:lvl1pPr>
          </a:lstStyle>
          <a:p>
            <a:pPr>
              <a:defRPr/>
            </a:pPr>
            <a:endParaRPr lang="en-US" dirty="0"/>
          </a:p>
        </p:txBody>
      </p:sp>
      <p:sp>
        <p:nvSpPr>
          <p:cNvPr id="21511"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p:spPr>
        <p:txBody>
          <a:bodyPr vert="horz" wrap="square" lIns="94703" tIns="47352" rIns="94703" bIns="47352" numCol="1" anchor="b" anchorCtr="0" compatLnSpc="1">
            <a:prstTxWarp prst="textNoShape">
              <a:avLst/>
            </a:prstTxWarp>
          </a:bodyPr>
          <a:lstStyle>
            <a:lvl1pPr algn="r" defTabSz="473075">
              <a:defRPr sz="1200">
                <a:latin typeface="Arial" pitchFamily="34" charset="0"/>
                <a:ea typeface="ＭＳ Ｐゴシック" charset="-128"/>
              </a:defRPr>
            </a:lvl1pPr>
          </a:lstStyle>
          <a:p>
            <a:pPr>
              <a:defRPr/>
            </a:pPr>
            <a:fld id="{60171797-BFF1-4A9B-B558-E10D01A67A1A}" type="slidenum">
              <a:rPr lang="en-US"/>
              <a:pPr>
                <a:defRPr/>
              </a:pPr>
              <a:t>‹#›</a:t>
            </a:fld>
            <a:endParaRPr lang="en-US" dirty="0"/>
          </a:p>
        </p:txBody>
      </p:sp>
    </p:spTree>
    <p:extLst>
      <p:ext uri="{BB962C8B-B14F-4D97-AF65-F5344CB8AC3E}">
        <p14:creationId xmlns:p14="http://schemas.microsoft.com/office/powerpoint/2010/main" val="19465839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20775F46-6EDC-4E15-9CF5-B1296021CEE0}" type="slidenum">
              <a:rPr lang="en-US" smtClean="0"/>
              <a:pPr eaLnBrk="1" hangingPunct="1"/>
              <a:t>1</a:t>
            </a:fld>
            <a:endParaRPr lang="en-US" dirty="0"/>
          </a:p>
        </p:txBody>
      </p:sp>
    </p:spTree>
    <p:extLst>
      <p:ext uri="{BB962C8B-B14F-4D97-AF65-F5344CB8AC3E}">
        <p14:creationId xmlns:p14="http://schemas.microsoft.com/office/powerpoint/2010/main" val="2856787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E3C0B31-DCB6-4633-A0F4-64EAAFAA1E10}" type="slidenum">
              <a:rPr lang="en-US" smtClean="0"/>
              <a:pPr eaLnBrk="1" hangingPunct="1"/>
              <a:t>3</a:t>
            </a:fld>
            <a:endParaRPr lang="en-US" dirty="0"/>
          </a:p>
        </p:txBody>
      </p:sp>
    </p:spTree>
    <p:extLst>
      <p:ext uri="{BB962C8B-B14F-4D97-AF65-F5344CB8AC3E}">
        <p14:creationId xmlns:p14="http://schemas.microsoft.com/office/powerpoint/2010/main" val="110525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AB745AA-9B8C-4E04-81A3-0A463E7B26EC}" type="datetime1">
              <a:rPr lang="en-US"/>
              <a:pPr>
                <a:defRPr/>
              </a:pPr>
              <a:t>12/6/18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A74E696-F705-4D96-928B-E5C4D4D677CC}" type="slidenum">
              <a:rPr lang="en-US"/>
              <a:pPr>
                <a:defRPr/>
              </a:pPr>
              <a:t>‹#›</a:t>
            </a:fld>
            <a:endParaRPr lang="en-US" dirty="0"/>
          </a:p>
        </p:txBody>
      </p:sp>
    </p:spTree>
    <p:extLst>
      <p:ext uri="{BB962C8B-B14F-4D97-AF65-F5344CB8AC3E}">
        <p14:creationId xmlns:p14="http://schemas.microsoft.com/office/powerpoint/2010/main" val="539015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5F76209-5C84-4F9A-9492-EFD88AD0AEDA}" type="datetime1">
              <a:rPr lang="en-US"/>
              <a:pPr>
                <a:defRPr/>
              </a:pPr>
              <a:t>12/6/18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007DA15-72A8-45AA-B7F7-577551102F16}" type="slidenum">
              <a:rPr lang="en-US"/>
              <a:pPr>
                <a:defRPr/>
              </a:pPr>
              <a:t>‹#›</a:t>
            </a:fld>
            <a:endParaRPr lang="en-US" dirty="0"/>
          </a:p>
        </p:txBody>
      </p:sp>
    </p:spTree>
    <p:extLst>
      <p:ext uri="{BB962C8B-B14F-4D97-AF65-F5344CB8AC3E}">
        <p14:creationId xmlns:p14="http://schemas.microsoft.com/office/powerpoint/2010/main" val="46016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462EDD3-1977-49CF-85D7-32DE8FCEC26C}" type="datetime1">
              <a:rPr lang="en-US"/>
              <a:pPr>
                <a:defRPr/>
              </a:pPr>
              <a:t>12/6/18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DAD90CD-A595-4A03-B3B0-6D2458F85B97}" type="slidenum">
              <a:rPr lang="en-US"/>
              <a:pPr>
                <a:defRPr/>
              </a:pPr>
              <a:t>‹#›</a:t>
            </a:fld>
            <a:endParaRPr lang="en-US" dirty="0"/>
          </a:p>
        </p:txBody>
      </p:sp>
    </p:spTree>
    <p:extLst>
      <p:ext uri="{BB962C8B-B14F-4D97-AF65-F5344CB8AC3E}">
        <p14:creationId xmlns:p14="http://schemas.microsoft.com/office/powerpoint/2010/main" val="2789750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478E61E-AF42-4921-9C6A-474ED1D94C0E}" type="datetime1">
              <a:rPr lang="en-US"/>
              <a:pPr>
                <a:defRPr/>
              </a:pPr>
              <a:t>12/6/18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EC53501-A59C-492B-A4C7-04A4F75D57BB}" type="slidenum">
              <a:rPr lang="en-US"/>
              <a:pPr>
                <a:defRPr/>
              </a:pPr>
              <a:t>‹#›</a:t>
            </a:fld>
            <a:endParaRPr lang="en-US" dirty="0"/>
          </a:p>
        </p:txBody>
      </p:sp>
    </p:spTree>
    <p:extLst>
      <p:ext uri="{BB962C8B-B14F-4D97-AF65-F5344CB8AC3E}">
        <p14:creationId xmlns:p14="http://schemas.microsoft.com/office/powerpoint/2010/main" val="1875088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0167C00-BD36-49C4-8D15-675F4CEAC481}" type="datetime1">
              <a:rPr lang="en-US"/>
              <a:pPr>
                <a:defRPr/>
              </a:pPr>
              <a:t>12/6/18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8BBD6F1-B411-4A30-8CE9-38ED6E030FF9}" type="slidenum">
              <a:rPr lang="en-US"/>
              <a:pPr>
                <a:defRPr/>
              </a:pPr>
              <a:t>‹#›</a:t>
            </a:fld>
            <a:endParaRPr lang="en-US" dirty="0"/>
          </a:p>
        </p:txBody>
      </p:sp>
    </p:spTree>
    <p:extLst>
      <p:ext uri="{BB962C8B-B14F-4D97-AF65-F5344CB8AC3E}">
        <p14:creationId xmlns:p14="http://schemas.microsoft.com/office/powerpoint/2010/main" val="3319160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59A6BAA-08CC-48B5-8AC5-FD6D6BAB7B07}" type="datetime1">
              <a:rPr lang="en-US"/>
              <a:pPr>
                <a:defRPr/>
              </a:pPr>
              <a:t>12/6/18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85852A5-7399-4EE1-9575-EC2EB422152F}" type="slidenum">
              <a:rPr lang="en-US"/>
              <a:pPr>
                <a:defRPr/>
              </a:pPr>
              <a:t>‹#›</a:t>
            </a:fld>
            <a:endParaRPr lang="en-US" dirty="0"/>
          </a:p>
        </p:txBody>
      </p:sp>
    </p:spTree>
    <p:extLst>
      <p:ext uri="{BB962C8B-B14F-4D97-AF65-F5344CB8AC3E}">
        <p14:creationId xmlns:p14="http://schemas.microsoft.com/office/powerpoint/2010/main" val="2424466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A65D4F1-E24F-4B20-B5AF-4D5D1BA45F9A}" type="datetime1">
              <a:rPr lang="en-US"/>
              <a:pPr>
                <a:defRPr/>
              </a:pPr>
              <a:t>12/6/18</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531045BA-22A3-4720-A26C-3FB6B56F3B25}" type="slidenum">
              <a:rPr lang="en-US"/>
              <a:pPr>
                <a:defRPr/>
              </a:pPr>
              <a:t>‹#›</a:t>
            </a:fld>
            <a:endParaRPr lang="en-US" dirty="0"/>
          </a:p>
        </p:txBody>
      </p:sp>
    </p:spTree>
    <p:extLst>
      <p:ext uri="{BB962C8B-B14F-4D97-AF65-F5344CB8AC3E}">
        <p14:creationId xmlns:p14="http://schemas.microsoft.com/office/powerpoint/2010/main" val="3662812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D2F903-4F7D-4A2F-864A-8E9C169B4384}" type="datetime1">
              <a:rPr lang="en-US"/>
              <a:pPr>
                <a:defRPr/>
              </a:pPr>
              <a:t>12/6/18</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EAC101C7-0027-49B3-AB16-7BF3B6FA8E0B}" type="slidenum">
              <a:rPr lang="en-US"/>
              <a:pPr>
                <a:defRPr/>
              </a:pPr>
              <a:t>‹#›</a:t>
            </a:fld>
            <a:endParaRPr lang="en-US" dirty="0"/>
          </a:p>
        </p:txBody>
      </p:sp>
    </p:spTree>
    <p:extLst>
      <p:ext uri="{BB962C8B-B14F-4D97-AF65-F5344CB8AC3E}">
        <p14:creationId xmlns:p14="http://schemas.microsoft.com/office/powerpoint/2010/main" val="288482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0446C03-A480-408D-A103-97344BB9EAB4}" type="datetime1">
              <a:rPr lang="en-US"/>
              <a:pPr>
                <a:defRPr/>
              </a:pPr>
              <a:t>12/6/18</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4AB33F2-7EE2-4519-8D13-CB9CFFD5F81E}" type="slidenum">
              <a:rPr lang="en-US"/>
              <a:pPr>
                <a:defRPr/>
              </a:pPr>
              <a:t>‹#›</a:t>
            </a:fld>
            <a:endParaRPr lang="en-US" dirty="0"/>
          </a:p>
        </p:txBody>
      </p:sp>
    </p:spTree>
    <p:extLst>
      <p:ext uri="{BB962C8B-B14F-4D97-AF65-F5344CB8AC3E}">
        <p14:creationId xmlns:p14="http://schemas.microsoft.com/office/powerpoint/2010/main" val="1807114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7028BFD-9B95-4DAB-9072-776CE8770272}" type="datetime1">
              <a:rPr lang="en-US"/>
              <a:pPr>
                <a:defRPr/>
              </a:pPr>
              <a:t>12/6/18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5AC876D-8247-4334-AF22-1F06F8695AED}" type="slidenum">
              <a:rPr lang="en-US"/>
              <a:pPr>
                <a:defRPr/>
              </a:pPr>
              <a:t>‹#›</a:t>
            </a:fld>
            <a:endParaRPr lang="en-US" dirty="0"/>
          </a:p>
        </p:txBody>
      </p:sp>
    </p:spTree>
    <p:extLst>
      <p:ext uri="{BB962C8B-B14F-4D97-AF65-F5344CB8AC3E}">
        <p14:creationId xmlns:p14="http://schemas.microsoft.com/office/powerpoint/2010/main" val="2247556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A1B3168-2D20-4208-A06C-B942ABD0214A}" type="datetime1">
              <a:rPr lang="en-US"/>
              <a:pPr>
                <a:defRPr/>
              </a:pPr>
              <a:t>12/6/18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65DFE86-5D11-4A53-960B-CC46CA97ADB6}" type="slidenum">
              <a:rPr lang="en-US"/>
              <a:pPr>
                <a:defRPr/>
              </a:pPr>
              <a:t>‹#›</a:t>
            </a:fld>
            <a:endParaRPr lang="en-US" dirty="0"/>
          </a:p>
        </p:txBody>
      </p:sp>
    </p:spTree>
    <p:extLst>
      <p:ext uri="{BB962C8B-B14F-4D97-AF65-F5344CB8AC3E}">
        <p14:creationId xmlns:p14="http://schemas.microsoft.com/office/powerpoint/2010/main" val="18435811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ea typeface="ＭＳ Ｐゴシック" charset="-128"/>
              </a:defRPr>
            </a:lvl1pPr>
          </a:lstStyle>
          <a:p>
            <a:pPr>
              <a:defRPr/>
            </a:pPr>
            <a:fld id="{E48D049E-70A5-43CC-9ADB-E28D1CD9224F}" type="datetime1">
              <a:rPr lang="en-US"/>
              <a:pPr>
                <a:defRPr/>
              </a:pPr>
              <a:t>12/6/18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ea typeface="+mn-ea"/>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ea typeface="ＭＳ Ｐゴシック" charset="-128"/>
              </a:defRPr>
            </a:lvl1pPr>
          </a:lstStyle>
          <a:p>
            <a:pPr>
              <a:defRPr/>
            </a:pPr>
            <a:fld id="{A513A13E-D7EB-457B-A864-35757E8BCB76}" type="slidenum">
              <a:rPr lang="en-US"/>
              <a:pPr>
                <a:defRPr/>
              </a:pPr>
              <a:t>‹#›</a:t>
            </a:fld>
            <a:endParaRPr lang="en-US" dirty="0"/>
          </a:p>
        </p:txBody>
      </p:sp>
      <p:pic>
        <p:nvPicPr>
          <p:cNvPr id="7" name="Picture 7"/>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755846" y="3658"/>
            <a:ext cx="1258272" cy="769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401638" y="3217022"/>
            <a:ext cx="8443912" cy="1143000"/>
          </a:xfrm>
        </p:spPr>
        <p:txBody>
          <a:bodyPr/>
          <a:lstStyle/>
          <a:p>
            <a:r>
              <a:rPr lang="en-US" sz="2800" b="1" dirty="0">
                <a:latin typeface="Arial" panose="020B0604020202020204" pitchFamily="34" charset="0"/>
                <a:ea typeface="ＭＳ Ｐゴシック" pitchFamily="34" charset="-128"/>
                <a:cs typeface="Arial" panose="020B0604020202020204" pitchFamily="34" charset="0"/>
              </a:rPr>
              <a:t>Working Group </a:t>
            </a:r>
            <a:r>
              <a:rPr lang="en-US" sz="2800" b="1" dirty="0" smtClean="0">
                <a:latin typeface="Arial" panose="020B0604020202020204" pitchFamily="34" charset="0"/>
                <a:ea typeface="ＭＳ Ｐゴシック" pitchFamily="34" charset="-128"/>
                <a:cs typeface="Arial" panose="020B0604020202020204" pitchFamily="34" charset="0"/>
              </a:rPr>
              <a:t>3:</a:t>
            </a:r>
            <a:br>
              <a:rPr lang="en-US" sz="2800" b="1" dirty="0" smtClean="0">
                <a:latin typeface="Arial" panose="020B0604020202020204" pitchFamily="34" charset="0"/>
                <a:ea typeface="ＭＳ Ｐゴシック" pitchFamily="34" charset="-128"/>
                <a:cs typeface="Arial" panose="020B0604020202020204" pitchFamily="34" charset="0"/>
              </a:rPr>
            </a:br>
            <a:r>
              <a:rPr lang="en-US" sz="2800" b="1" dirty="0"/>
              <a:t>Network Reliability and Security Risk Reduction</a:t>
            </a:r>
            <a:r>
              <a:rPr lang="en-US" sz="2800" dirty="0"/>
              <a:t> </a:t>
            </a:r>
            <a:r>
              <a:rPr lang="en-US" sz="2800" b="1" dirty="0" smtClean="0">
                <a:latin typeface="Arial" panose="020B0604020202020204" pitchFamily="34" charset="0"/>
                <a:ea typeface="ＭＳ Ｐゴシック" pitchFamily="34" charset="-128"/>
                <a:cs typeface="Arial" panose="020B0604020202020204" pitchFamily="34" charset="0"/>
              </a:rPr>
              <a:t> </a:t>
            </a:r>
            <a:r>
              <a:rPr lang="en-US" sz="2800" b="1" dirty="0">
                <a:latin typeface="Arial" panose="020B0604020202020204" pitchFamily="34" charset="0"/>
                <a:ea typeface="ＭＳ Ｐゴシック" pitchFamily="34" charset="-128"/>
                <a:cs typeface="Arial" panose="020B0604020202020204" pitchFamily="34" charset="0"/>
              </a:rPr>
              <a:t/>
            </a:r>
            <a:br>
              <a:rPr lang="en-US" sz="2800" b="1" dirty="0">
                <a:latin typeface="Arial" panose="020B0604020202020204" pitchFamily="34" charset="0"/>
                <a:ea typeface="ＭＳ Ｐゴシック" pitchFamily="34" charset="-128"/>
                <a:cs typeface="Arial" panose="020B0604020202020204" pitchFamily="34" charset="0"/>
              </a:rPr>
            </a:br>
            <a:r>
              <a:rPr lang="en-US" sz="2800" b="1" dirty="0" smtClean="0">
                <a:latin typeface="Arial" panose="020B0604020202020204" pitchFamily="34" charset="0"/>
                <a:ea typeface="ＭＳ Ｐゴシック" pitchFamily="34" charset="-128"/>
                <a:cs typeface="Arial" panose="020B0604020202020204" pitchFamily="34" charset="0"/>
              </a:rPr>
              <a:t/>
            </a:r>
            <a:br>
              <a:rPr lang="en-US" sz="2800" b="1" dirty="0" smtClean="0">
                <a:latin typeface="Arial" panose="020B0604020202020204" pitchFamily="34" charset="0"/>
                <a:ea typeface="ＭＳ Ｐゴシック" pitchFamily="34" charset="-128"/>
                <a:cs typeface="Arial" panose="020B0604020202020204" pitchFamily="34" charset="0"/>
              </a:rPr>
            </a:br>
            <a:r>
              <a:rPr lang="en-US" sz="2800" b="1" dirty="0"/>
              <a:t>Report on Best Practices and Recommendations to Mitigate Security Risks </a:t>
            </a:r>
            <a:r>
              <a:rPr lang="en-US" sz="2800" b="1" dirty="0" smtClean="0"/>
              <a:t>to Current </a:t>
            </a:r>
            <a:r>
              <a:rPr lang="en-US" sz="2800" b="1" dirty="0"/>
              <a:t>IP-based Internet Protocols </a:t>
            </a:r>
            <a:endParaRPr lang="en-US" sz="2800" b="1" dirty="0">
              <a:latin typeface="Arial" panose="020B0604020202020204" pitchFamily="34" charset="0"/>
              <a:ea typeface="ＭＳ Ｐゴシック" pitchFamily="34" charset="-128"/>
              <a:cs typeface="Arial" panose="020B0604020202020204" pitchFamily="34" charset="0"/>
            </a:endParaRPr>
          </a:p>
        </p:txBody>
      </p:sp>
      <p:sp>
        <p:nvSpPr>
          <p:cNvPr id="2051" name="TextBox 5"/>
          <p:cNvSpPr txBox="1">
            <a:spLocks noChangeArrowheads="1"/>
          </p:cNvSpPr>
          <p:nvPr/>
        </p:nvSpPr>
        <p:spPr bwMode="auto">
          <a:xfrm>
            <a:off x="673100" y="5070475"/>
            <a:ext cx="7924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en-US" sz="2800" dirty="0" smtClean="0">
                <a:latin typeface="Arial" panose="020B0604020202020204" pitchFamily="34" charset="0"/>
                <a:cs typeface="Arial" panose="020B0604020202020204" pitchFamily="34" charset="0"/>
              </a:rPr>
              <a:t>December 2018</a:t>
            </a:r>
            <a:endParaRPr lang="en-US" sz="2800" dirty="0">
              <a:latin typeface="Arial" panose="020B0604020202020204" pitchFamily="34" charset="0"/>
              <a:cs typeface="Arial" panose="020B0604020202020204" pitchFamily="34" charset="0"/>
            </a:endParaRPr>
          </a:p>
        </p:txBody>
      </p:sp>
      <p:pic>
        <p:nvPicPr>
          <p:cNvPr id="205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275" y="204788"/>
            <a:ext cx="3136900"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5G Supply Chain Recommendations to the Industry</a:t>
            </a:r>
          </a:p>
        </p:txBody>
      </p:sp>
      <p:sp>
        <p:nvSpPr>
          <p:cNvPr id="3" name="Content Placeholder 2"/>
          <p:cNvSpPr>
            <a:spLocks noGrp="1"/>
          </p:cNvSpPr>
          <p:nvPr>
            <p:ph idx="1"/>
          </p:nvPr>
        </p:nvSpPr>
        <p:spPr/>
        <p:txBody>
          <a:bodyPr/>
          <a:lstStyle/>
          <a:p>
            <a:pPr marL="0" indent="0">
              <a:buNone/>
            </a:pPr>
            <a:r>
              <a:rPr lang="en-US" sz="2400" b="1" dirty="0"/>
              <a:t>Evaluation of Supply Chain Risks </a:t>
            </a:r>
            <a:endParaRPr lang="en-US" sz="2400" b="1" dirty="0" smtClean="0"/>
          </a:p>
          <a:p>
            <a:pPr marL="0" indent="0">
              <a:buNone/>
            </a:pPr>
            <a:endParaRPr lang="en-US" sz="2400" b="1" dirty="0"/>
          </a:p>
          <a:p>
            <a:pPr marL="0" indent="0">
              <a:buNone/>
            </a:pPr>
            <a:r>
              <a:rPr lang="en-US" sz="2000" dirty="0" smtClean="0"/>
              <a:t>The CSRIC recommends that industry consider </a:t>
            </a:r>
            <a:r>
              <a:rPr lang="en-US" sz="2000" dirty="0"/>
              <a:t>using the </a:t>
            </a:r>
            <a:r>
              <a:rPr lang="en-US" sz="2000" dirty="0" smtClean="0"/>
              <a:t>NIST National Vulnerability Database (NVD), </a:t>
            </a:r>
            <a:r>
              <a:rPr lang="en-US" sz="2000" dirty="0"/>
              <a:t>including </a:t>
            </a:r>
            <a:r>
              <a:rPr lang="en-US" sz="2000" dirty="0" smtClean="0"/>
              <a:t>Common Vulnerability and Exposures </a:t>
            </a:r>
            <a:r>
              <a:rPr lang="en-US" sz="2000" dirty="0"/>
              <a:t>(</a:t>
            </a:r>
            <a:r>
              <a:rPr lang="en-US" sz="2000" dirty="0" smtClean="0"/>
              <a:t>CVE) </a:t>
            </a:r>
            <a:r>
              <a:rPr lang="en-US" sz="2000" dirty="0"/>
              <a:t>and </a:t>
            </a:r>
            <a:r>
              <a:rPr lang="en-US" sz="2000" dirty="0" smtClean="0"/>
              <a:t>the Common Vulnerability Scoring System (CVSS), </a:t>
            </a:r>
            <a:r>
              <a:rPr lang="en-US" sz="2000" dirty="0"/>
              <a:t>to characterize, categorize, and score vulnerabilities in the supply chain</a:t>
            </a:r>
            <a:r>
              <a:rPr lang="en-US" sz="2000" dirty="0" smtClean="0"/>
              <a:t>.</a:t>
            </a:r>
          </a:p>
          <a:p>
            <a:pPr marL="0" indent="0">
              <a:buNone/>
            </a:pPr>
            <a:r>
              <a:rPr lang="en-US" sz="2000" dirty="0" smtClean="0"/>
              <a:t>Industry includes the suppliers who should be using these resources as part of their development cycle on a regular basis. </a:t>
            </a:r>
          </a:p>
        </p:txBody>
      </p:sp>
      <p:sp>
        <p:nvSpPr>
          <p:cNvPr id="4" name="Slide Number Placeholder 3"/>
          <p:cNvSpPr>
            <a:spLocks noGrp="1"/>
          </p:cNvSpPr>
          <p:nvPr>
            <p:ph type="sldNum" sz="quarter" idx="12"/>
          </p:nvPr>
        </p:nvSpPr>
        <p:spPr/>
        <p:txBody>
          <a:bodyPr/>
          <a:lstStyle/>
          <a:p>
            <a:pPr>
              <a:defRPr/>
            </a:pPr>
            <a:fld id="{6EC53501-A59C-492B-A4C7-04A4F75D57BB}" type="slidenum">
              <a:rPr lang="en-US" smtClean="0"/>
              <a:pPr>
                <a:defRPr/>
              </a:pPr>
              <a:t>10</a:t>
            </a:fld>
            <a:endParaRPr lang="en-US" dirty="0"/>
          </a:p>
        </p:txBody>
      </p:sp>
    </p:spTree>
    <p:extLst>
      <p:ext uri="{BB962C8B-B14F-4D97-AF65-F5344CB8AC3E}">
        <p14:creationId xmlns:p14="http://schemas.microsoft.com/office/powerpoint/2010/main" val="4083595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03293"/>
            <a:ext cx="8229600" cy="895414"/>
          </a:xfrm>
        </p:spPr>
        <p:txBody>
          <a:bodyPr/>
          <a:lstStyle/>
          <a:p>
            <a:r>
              <a:rPr lang="en-US" dirty="0" smtClean="0"/>
              <a:t>CSRIC VI WG3 Members</a:t>
            </a:r>
            <a:endParaRPr lang="en-US" dirty="0"/>
          </a:p>
        </p:txBody>
      </p:sp>
      <p:sp>
        <p:nvSpPr>
          <p:cNvPr id="2" name="Slide Number Placeholder 1"/>
          <p:cNvSpPr>
            <a:spLocks noGrp="1"/>
          </p:cNvSpPr>
          <p:nvPr>
            <p:ph type="sldNum" sz="quarter" idx="12"/>
          </p:nvPr>
        </p:nvSpPr>
        <p:spPr/>
        <p:txBody>
          <a:bodyPr/>
          <a:lstStyle/>
          <a:p>
            <a:pPr>
              <a:defRPr/>
            </a:pPr>
            <a:fld id="{B4AB33F2-7EE2-4519-8D13-CB9CFFD5F81E}" type="slidenum">
              <a:rPr lang="en-US" smtClean="0"/>
              <a:pPr>
                <a:defRPr/>
              </a:pPr>
              <a:t>2</a:t>
            </a:fld>
            <a:endParaRPr lang="en-US"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331914992"/>
              </p:ext>
            </p:extLst>
          </p:nvPr>
        </p:nvGraphicFramePr>
        <p:xfrm>
          <a:off x="457200" y="1488743"/>
          <a:ext cx="8229600" cy="4541519"/>
        </p:xfrm>
        <a:graphic>
          <a:graphicData uri="http://schemas.openxmlformats.org/drawingml/2006/table">
            <a:tbl>
              <a:tblPr firstRow="1" bandRow="1">
                <a:tableStyleId>{5C22544A-7EE6-4342-B048-85BDC9FD1C3A}</a:tableStyleId>
              </a:tblPr>
              <a:tblGrid>
                <a:gridCol w="4114800"/>
                <a:gridCol w="4114800"/>
              </a:tblGrid>
              <a:tr h="228600">
                <a:tc>
                  <a:txBody>
                    <a:bodyPr/>
                    <a:lstStyle/>
                    <a:p>
                      <a:pPr marL="228600" marR="0"/>
                      <a:r>
                        <a:rPr lang="en-US" sz="1400" dirty="0">
                          <a:effectLst/>
                          <a:latin typeface="Times New Roman"/>
                          <a:ea typeface="Times New Roman"/>
                        </a:rPr>
                        <a:t>- Chair Travis Russell, Director, Cyber Security </a:t>
                      </a:r>
                      <a:endParaRPr lang="en-US" sz="2000" dirty="0">
                        <a:effectLst/>
                        <a:latin typeface="Times New Roman"/>
                        <a:ea typeface="Times New Roman"/>
                      </a:endParaRPr>
                    </a:p>
                  </a:txBody>
                  <a:tcPr marL="68580" marR="68580" marT="0" marB="0"/>
                </a:tc>
                <a:tc>
                  <a:txBody>
                    <a:bodyPr/>
                    <a:lstStyle/>
                    <a:p>
                      <a:pPr marL="0" marR="0"/>
                      <a:r>
                        <a:rPr lang="en-US" sz="1400">
                          <a:effectLst/>
                          <a:latin typeface="Times New Roman"/>
                          <a:ea typeface="Times New Roman"/>
                        </a:rPr>
                        <a:t>Oracle Communications</a:t>
                      </a:r>
                      <a:endParaRPr lang="en-US" sz="2000">
                        <a:effectLst/>
                        <a:latin typeface="Times New Roman"/>
                        <a:ea typeface="Times New Roman"/>
                      </a:endParaRPr>
                    </a:p>
                  </a:txBody>
                  <a:tcPr marL="68580" marR="68580" marT="0" marB="0"/>
                </a:tc>
              </a:tr>
              <a:tr h="228600">
                <a:tc>
                  <a:txBody>
                    <a:bodyPr/>
                    <a:lstStyle/>
                    <a:p>
                      <a:pPr marL="0" marR="0"/>
                      <a:r>
                        <a:rPr lang="en-US" sz="1400">
                          <a:effectLst/>
                          <a:latin typeface="Times New Roman"/>
                          <a:ea typeface="Times New Roman"/>
                        </a:rPr>
                        <a:t>Shirley Bloomfield, CEO</a:t>
                      </a:r>
                      <a:endParaRPr lang="en-US" sz="2000">
                        <a:effectLst/>
                        <a:latin typeface="Times New Roman"/>
                        <a:ea typeface="Times New Roman"/>
                      </a:endParaRPr>
                    </a:p>
                  </a:txBody>
                  <a:tcPr marL="68580" marR="68580" marT="0" marB="0"/>
                </a:tc>
                <a:tc>
                  <a:txBody>
                    <a:bodyPr/>
                    <a:lstStyle/>
                    <a:p>
                      <a:pPr marL="0" marR="0"/>
                      <a:r>
                        <a:rPr lang="en-US" sz="1400">
                          <a:effectLst/>
                          <a:latin typeface="Times New Roman"/>
                          <a:ea typeface="Times New Roman"/>
                        </a:rPr>
                        <a:t>NTCA–The Rural Broadband Association</a:t>
                      </a:r>
                      <a:endParaRPr lang="en-US" sz="2000">
                        <a:effectLst/>
                        <a:latin typeface="Times New Roman"/>
                        <a:ea typeface="Times New Roman"/>
                      </a:endParaRPr>
                    </a:p>
                  </a:txBody>
                  <a:tcPr marL="68580" marR="68580" marT="0" marB="0"/>
                </a:tc>
              </a:tr>
              <a:tr h="228600">
                <a:tc>
                  <a:txBody>
                    <a:bodyPr/>
                    <a:lstStyle/>
                    <a:p>
                      <a:pPr marL="0" marR="0"/>
                      <a:r>
                        <a:rPr lang="en-US" sz="1400">
                          <a:effectLst/>
                          <a:latin typeface="Times New Roman"/>
                          <a:ea typeface="Times New Roman"/>
                        </a:rPr>
                        <a:t>Don Brittingham, VP, Public Safety Policy</a:t>
                      </a:r>
                      <a:endParaRPr lang="en-US" sz="2000">
                        <a:effectLst/>
                        <a:latin typeface="Times New Roman"/>
                        <a:ea typeface="Times New Roman"/>
                      </a:endParaRPr>
                    </a:p>
                  </a:txBody>
                  <a:tcPr marL="68580" marR="68580" marT="0" marB="0"/>
                </a:tc>
                <a:tc>
                  <a:txBody>
                    <a:bodyPr/>
                    <a:lstStyle/>
                    <a:p>
                      <a:pPr marL="0" marR="0"/>
                      <a:r>
                        <a:rPr lang="en-US" sz="1400">
                          <a:effectLst/>
                          <a:latin typeface="Times New Roman"/>
                          <a:ea typeface="Times New Roman"/>
                        </a:rPr>
                        <a:t>Verizon Communications</a:t>
                      </a:r>
                      <a:endParaRPr lang="en-US" sz="2000">
                        <a:effectLst/>
                        <a:latin typeface="Times New Roman"/>
                        <a:ea typeface="Times New Roman"/>
                      </a:endParaRPr>
                    </a:p>
                  </a:txBody>
                  <a:tcPr marL="68580" marR="68580" marT="0" marB="0"/>
                </a:tc>
              </a:tr>
              <a:tr h="228600">
                <a:tc>
                  <a:txBody>
                    <a:bodyPr/>
                    <a:lstStyle/>
                    <a:p>
                      <a:pPr marL="0" marR="0"/>
                      <a:r>
                        <a:rPr lang="en-US" sz="1400">
                          <a:effectLst/>
                          <a:latin typeface="Times New Roman"/>
                          <a:ea typeface="Times New Roman"/>
                        </a:rPr>
                        <a:t>Charlotte Field, SVP, Application Platform Operations</a:t>
                      </a:r>
                      <a:endParaRPr lang="en-US" sz="2000">
                        <a:effectLst/>
                        <a:latin typeface="Times New Roman"/>
                        <a:ea typeface="Times New Roman"/>
                      </a:endParaRPr>
                    </a:p>
                  </a:txBody>
                  <a:tcPr marL="68580" marR="68580" marT="0" marB="0"/>
                </a:tc>
                <a:tc>
                  <a:txBody>
                    <a:bodyPr/>
                    <a:lstStyle/>
                    <a:p>
                      <a:pPr marL="0" marR="0"/>
                      <a:r>
                        <a:rPr lang="en-US" sz="1400">
                          <a:effectLst/>
                          <a:latin typeface="Times New Roman"/>
                          <a:ea typeface="Times New Roman"/>
                        </a:rPr>
                        <a:t>Charter Communications</a:t>
                      </a:r>
                      <a:endParaRPr lang="en-US" sz="2000">
                        <a:effectLst/>
                        <a:latin typeface="Times New Roman"/>
                        <a:ea typeface="Times New Roman"/>
                      </a:endParaRPr>
                    </a:p>
                  </a:txBody>
                  <a:tcPr marL="68580" marR="68580" marT="0" marB="0"/>
                </a:tc>
              </a:tr>
              <a:tr h="228600">
                <a:tc>
                  <a:txBody>
                    <a:bodyPr/>
                    <a:lstStyle/>
                    <a:p>
                      <a:pPr marL="0" marR="0"/>
                      <a:r>
                        <a:rPr lang="en-US" sz="1400">
                          <a:effectLst/>
                          <a:latin typeface="Times New Roman"/>
                          <a:ea typeface="Times New Roman"/>
                        </a:rPr>
                        <a:t>Bob Gessner, Chairman</a:t>
                      </a:r>
                      <a:endParaRPr lang="en-US" sz="2000">
                        <a:effectLst/>
                        <a:latin typeface="Times New Roman"/>
                        <a:ea typeface="Times New Roman"/>
                      </a:endParaRPr>
                    </a:p>
                  </a:txBody>
                  <a:tcPr marL="68580" marR="68580" marT="0" marB="0"/>
                </a:tc>
                <a:tc>
                  <a:txBody>
                    <a:bodyPr/>
                    <a:lstStyle/>
                    <a:p>
                      <a:pPr marL="0" marR="0"/>
                      <a:r>
                        <a:rPr lang="en-US" sz="1400">
                          <a:effectLst/>
                          <a:latin typeface="Times New Roman"/>
                          <a:ea typeface="Times New Roman"/>
                        </a:rPr>
                        <a:t>American Cable Association</a:t>
                      </a:r>
                      <a:endParaRPr lang="en-US" sz="2000">
                        <a:effectLst/>
                        <a:latin typeface="Times New Roman"/>
                        <a:ea typeface="Times New Roman"/>
                      </a:endParaRPr>
                    </a:p>
                  </a:txBody>
                  <a:tcPr marL="68580" marR="68580" marT="0" marB="0"/>
                </a:tc>
              </a:tr>
              <a:tr h="228600">
                <a:tc>
                  <a:txBody>
                    <a:bodyPr/>
                    <a:lstStyle/>
                    <a:p>
                      <a:pPr marL="0" marR="0"/>
                      <a:r>
                        <a:rPr lang="en-US" sz="1400">
                          <a:effectLst/>
                          <a:latin typeface="Times New Roman"/>
                          <a:ea typeface="Times New Roman"/>
                        </a:rPr>
                        <a:t>Michael Iwanoff, SVP and CISO</a:t>
                      </a:r>
                      <a:endParaRPr lang="en-US" sz="2000">
                        <a:effectLst/>
                        <a:latin typeface="Times New Roman"/>
                        <a:ea typeface="Times New Roman"/>
                      </a:endParaRPr>
                    </a:p>
                  </a:txBody>
                  <a:tcPr marL="68580" marR="68580" marT="0" marB="0"/>
                </a:tc>
                <a:tc>
                  <a:txBody>
                    <a:bodyPr/>
                    <a:lstStyle/>
                    <a:p>
                      <a:pPr marL="0" marR="0"/>
                      <a:r>
                        <a:rPr lang="en-US" sz="1400">
                          <a:effectLst/>
                          <a:latin typeface="Times New Roman"/>
                          <a:ea typeface="Times New Roman"/>
                        </a:rPr>
                        <a:t>iconectiv</a:t>
                      </a:r>
                      <a:endParaRPr lang="en-US" sz="2000">
                        <a:effectLst/>
                        <a:latin typeface="Times New Roman"/>
                        <a:ea typeface="Times New Roman"/>
                      </a:endParaRPr>
                    </a:p>
                  </a:txBody>
                  <a:tcPr marL="68580" marR="68580" marT="0" marB="0"/>
                </a:tc>
              </a:tr>
              <a:tr h="228600">
                <a:tc>
                  <a:txBody>
                    <a:bodyPr/>
                    <a:lstStyle/>
                    <a:p>
                      <a:pPr marL="0" marR="0"/>
                      <a:r>
                        <a:rPr lang="en-US" sz="1400">
                          <a:effectLst/>
                          <a:latin typeface="Times New Roman"/>
                          <a:ea typeface="Times New Roman"/>
                        </a:rPr>
                        <a:t>Mohammad Khaled, Senior Security Specialist</a:t>
                      </a:r>
                      <a:endParaRPr lang="en-US" sz="2000">
                        <a:effectLst/>
                        <a:latin typeface="Times New Roman"/>
                        <a:ea typeface="Times New Roman"/>
                      </a:endParaRPr>
                    </a:p>
                  </a:txBody>
                  <a:tcPr marL="68580" marR="68580" marT="0" marB="0"/>
                </a:tc>
                <a:tc>
                  <a:txBody>
                    <a:bodyPr/>
                    <a:lstStyle/>
                    <a:p>
                      <a:pPr marL="0" marR="0"/>
                      <a:r>
                        <a:rPr lang="en-US" sz="1400">
                          <a:effectLst/>
                          <a:latin typeface="Times New Roman"/>
                          <a:ea typeface="Times New Roman"/>
                        </a:rPr>
                        <a:t>Nokia Bell Labs</a:t>
                      </a:r>
                      <a:endParaRPr lang="en-US" sz="2000">
                        <a:effectLst/>
                        <a:latin typeface="Times New Roman"/>
                        <a:ea typeface="Times New Roman"/>
                      </a:endParaRPr>
                    </a:p>
                  </a:txBody>
                  <a:tcPr marL="68580" marR="68580" marT="0" marB="0"/>
                </a:tc>
              </a:tr>
              <a:tr h="228600">
                <a:tc>
                  <a:txBody>
                    <a:bodyPr/>
                    <a:lstStyle/>
                    <a:p>
                      <a:pPr marL="0" marR="0"/>
                      <a:r>
                        <a:rPr lang="en-US" sz="1400">
                          <a:effectLst/>
                          <a:latin typeface="Times New Roman"/>
                          <a:ea typeface="Times New Roman"/>
                        </a:rPr>
                        <a:t>Jason Livingood, VP, Technology Policy &amp; Standards</a:t>
                      </a:r>
                      <a:endParaRPr lang="en-US" sz="2000">
                        <a:effectLst/>
                        <a:latin typeface="Times New Roman"/>
                        <a:ea typeface="Times New Roman"/>
                      </a:endParaRPr>
                    </a:p>
                  </a:txBody>
                  <a:tcPr marL="68580" marR="68580" marT="0" marB="0"/>
                </a:tc>
                <a:tc>
                  <a:txBody>
                    <a:bodyPr/>
                    <a:lstStyle/>
                    <a:p>
                      <a:pPr marL="0" marR="0"/>
                      <a:r>
                        <a:rPr lang="en-US" sz="1400">
                          <a:effectLst/>
                          <a:latin typeface="Times New Roman"/>
                          <a:ea typeface="Times New Roman"/>
                        </a:rPr>
                        <a:t>Comcast Cable</a:t>
                      </a:r>
                      <a:endParaRPr lang="en-US" sz="2000">
                        <a:effectLst/>
                        <a:latin typeface="Times New Roman"/>
                        <a:ea typeface="Times New Roman"/>
                      </a:endParaRPr>
                    </a:p>
                  </a:txBody>
                  <a:tcPr marL="68580" marR="68580" marT="0" marB="0"/>
                </a:tc>
              </a:tr>
              <a:tr h="228600">
                <a:tc>
                  <a:txBody>
                    <a:bodyPr/>
                    <a:lstStyle/>
                    <a:p>
                      <a:pPr marL="0" marR="0"/>
                      <a:r>
                        <a:rPr lang="en-US" sz="1400" dirty="0">
                          <a:effectLst/>
                          <a:latin typeface="Times New Roman"/>
                          <a:ea typeface="Times New Roman"/>
                        </a:rPr>
                        <a:t>Jennifer </a:t>
                      </a:r>
                      <a:r>
                        <a:rPr lang="en-US" sz="1400" dirty="0" smtClean="0">
                          <a:effectLst/>
                          <a:latin typeface="Times New Roman"/>
                          <a:ea typeface="Times New Roman"/>
                        </a:rPr>
                        <a:t>A. Manner</a:t>
                      </a:r>
                      <a:r>
                        <a:rPr lang="en-US" sz="1400" dirty="0">
                          <a:effectLst/>
                          <a:latin typeface="Times New Roman"/>
                          <a:ea typeface="Times New Roman"/>
                        </a:rPr>
                        <a:t>, </a:t>
                      </a:r>
                      <a:r>
                        <a:rPr lang="en-US" sz="1400" dirty="0" smtClean="0">
                          <a:effectLst/>
                          <a:latin typeface="Times New Roman"/>
                          <a:ea typeface="Times New Roman"/>
                        </a:rPr>
                        <a:t>SVP </a:t>
                      </a:r>
                      <a:r>
                        <a:rPr lang="en-US" sz="1400" dirty="0">
                          <a:effectLst/>
                          <a:latin typeface="Times New Roman"/>
                          <a:ea typeface="Times New Roman"/>
                        </a:rPr>
                        <a:t>Regulatory Affairs</a:t>
                      </a:r>
                      <a:endParaRPr lang="en-US" sz="2000" dirty="0">
                        <a:effectLst/>
                        <a:latin typeface="Times New Roman"/>
                        <a:ea typeface="Times New Roman"/>
                      </a:endParaRPr>
                    </a:p>
                  </a:txBody>
                  <a:tcPr marL="68580" marR="68580" marT="0" marB="0"/>
                </a:tc>
                <a:tc>
                  <a:txBody>
                    <a:bodyPr/>
                    <a:lstStyle/>
                    <a:p>
                      <a:pPr marL="0" marR="0"/>
                      <a:r>
                        <a:rPr lang="en-US" sz="1400">
                          <a:effectLst/>
                          <a:latin typeface="Times New Roman"/>
                          <a:ea typeface="Times New Roman"/>
                        </a:rPr>
                        <a:t>EchoStar</a:t>
                      </a:r>
                      <a:endParaRPr lang="en-US" sz="2000">
                        <a:effectLst/>
                        <a:latin typeface="Times New Roman"/>
                        <a:ea typeface="Times New Roman"/>
                      </a:endParaRPr>
                    </a:p>
                  </a:txBody>
                  <a:tcPr marL="68580" marR="68580" marT="0" marB="0"/>
                </a:tc>
              </a:tr>
              <a:tr h="228600">
                <a:tc>
                  <a:txBody>
                    <a:bodyPr/>
                    <a:lstStyle/>
                    <a:p>
                      <a:pPr marL="0" marR="0"/>
                      <a:r>
                        <a:rPr lang="en-US" sz="1400">
                          <a:effectLst/>
                          <a:latin typeface="Times New Roman"/>
                          <a:ea typeface="Times New Roman"/>
                        </a:rPr>
                        <a:t>Robert Mayer, VP – Industry and State Affairs</a:t>
                      </a:r>
                      <a:endParaRPr lang="en-US" sz="2000">
                        <a:effectLst/>
                        <a:latin typeface="Times New Roman"/>
                        <a:ea typeface="Times New Roman"/>
                      </a:endParaRPr>
                    </a:p>
                  </a:txBody>
                  <a:tcPr marL="68580" marR="68580" marT="0" marB="0"/>
                </a:tc>
                <a:tc>
                  <a:txBody>
                    <a:bodyPr/>
                    <a:lstStyle/>
                    <a:p>
                      <a:pPr marL="0" marR="0"/>
                      <a:r>
                        <a:rPr lang="en-US" sz="1400">
                          <a:effectLst/>
                          <a:latin typeface="Times New Roman"/>
                          <a:ea typeface="Times New Roman"/>
                        </a:rPr>
                        <a:t>USTelecom</a:t>
                      </a:r>
                      <a:endParaRPr lang="en-US" sz="2000">
                        <a:effectLst/>
                        <a:latin typeface="Times New Roman"/>
                        <a:ea typeface="Times New Roman"/>
                      </a:endParaRPr>
                    </a:p>
                  </a:txBody>
                  <a:tcPr marL="68580" marR="68580" marT="0" marB="0"/>
                </a:tc>
              </a:tr>
              <a:tr h="228600">
                <a:tc>
                  <a:txBody>
                    <a:bodyPr/>
                    <a:lstStyle/>
                    <a:p>
                      <a:pPr marL="0" marR="0"/>
                      <a:r>
                        <a:rPr lang="en-US" sz="1400">
                          <a:effectLst/>
                          <a:latin typeface="Times New Roman"/>
                          <a:ea typeface="Times New Roman"/>
                        </a:rPr>
                        <a:t>Susan Miller, President &amp; CEO</a:t>
                      </a:r>
                      <a:endParaRPr lang="en-US" sz="2000">
                        <a:effectLst/>
                        <a:latin typeface="Times New Roman"/>
                        <a:ea typeface="Times New Roman"/>
                      </a:endParaRPr>
                    </a:p>
                  </a:txBody>
                  <a:tcPr marL="68580" marR="68580" marT="0" marB="0"/>
                </a:tc>
                <a:tc>
                  <a:txBody>
                    <a:bodyPr/>
                    <a:lstStyle/>
                    <a:p>
                      <a:pPr marL="0" marR="0"/>
                      <a:r>
                        <a:rPr lang="en-US" sz="1400">
                          <a:effectLst/>
                          <a:latin typeface="Times New Roman"/>
                          <a:ea typeface="Times New Roman"/>
                        </a:rPr>
                        <a:t>Alliance for Telecom Industry Solutions (ATIS)</a:t>
                      </a:r>
                      <a:endParaRPr lang="en-US" sz="2000">
                        <a:effectLst/>
                        <a:latin typeface="Times New Roman"/>
                        <a:ea typeface="Times New Roman"/>
                      </a:endParaRPr>
                    </a:p>
                  </a:txBody>
                  <a:tcPr marL="68580" marR="68580" marT="0" marB="0"/>
                </a:tc>
              </a:tr>
              <a:tr h="228600">
                <a:tc>
                  <a:txBody>
                    <a:bodyPr/>
                    <a:lstStyle/>
                    <a:p>
                      <a:pPr marL="0" marR="0"/>
                      <a:r>
                        <a:rPr lang="en-US" sz="1400">
                          <a:effectLst/>
                          <a:latin typeface="Times New Roman"/>
                          <a:ea typeface="Times New Roman"/>
                        </a:rPr>
                        <a:t>Drew Morin, Director, Federal Cyber Security Technology and Engineering Programs</a:t>
                      </a:r>
                      <a:endParaRPr lang="en-US" sz="2000">
                        <a:effectLst/>
                        <a:latin typeface="Times New Roman"/>
                        <a:ea typeface="Times New Roman"/>
                      </a:endParaRPr>
                    </a:p>
                  </a:txBody>
                  <a:tcPr marL="68580" marR="68580" marT="0" marB="0"/>
                </a:tc>
                <a:tc>
                  <a:txBody>
                    <a:bodyPr/>
                    <a:lstStyle/>
                    <a:p>
                      <a:pPr marL="0" marR="0"/>
                      <a:r>
                        <a:rPr lang="en-US" sz="1400">
                          <a:effectLst/>
                          <a:latin typeface="Times New Roman"/>
                          <a:ea typeface="Times New Roman"/>
                        </a:rPr>
                        <a:t>T-Mobile</a:t>
                      </a:r>
                      <a:endParaRPr lang="en-US" sz="2000">
                        <a:effectLst/>
                        <a:latin typeface="Times New Roman"/>
                        <a:ea typeface="Times New Roman"/>
                      </a:endParaRPr>
                    </a:p>
                  </a:txBody>
                  <a:tcPr marL="68580" marR="68580" marT="0" marB="0"/>
                </a:tc>
              </a:tr>
              <a:tr h="228600">
                <a:tc>
                  <a:txBody>
                    <a:bodyPr/>
                    <a:lstStyle/>
                    <a:p>
                      <a:pPr marL="0" marR="0"/>
                      <a:r>
                        <a:rPr lang="en-US" sz="1400">
                          <a:effectLst/>
                          <a:latin typeface="Times New Roman"/>
                          <a:ea typeface="Times New Roman"/>
                        </a:rPr>
                        <a:t>Sara Mosley, Acting CTO, OCC/NPP*</a:t>
                      </a:r>
                      <a:endParaRPr lang="en-US" sz="2000">
                        <a:effectLst/>
                        <a:latin typeface="Times New Roman"/>
                        <a:ea typeface="Times New Roman"/>
                      </a:endParaRPr>
                    </a:p>
                  </a:txBody>
                  <a:tcPr marL="68580" marR="68580" marT="0" marB="0"/>
                </a:tc>
                <a:tc>
                  <a:txBody>
                    <a:bodyPr/>
                    <a:lstStyle/>
                    <a:p>
                      <a:pPr marL="0" marR="0"/>
                      <a:r>
                        <a:rPr lang="en-US" sz="1400">
                          <a:effectLst/>
                          <a:latin typeface="Times New Roman"/>
                          <a:ea typeface="Times New Roman"/>
                        </a:rPr>
                        <a:t>Department of Homeland Security</a:t>
                      </a:r>
                      <a:endParaRPr lang="en-US" sz="2000">
                        <a:effectLst/>
                        <a:latin typeface="Times New Roman"/>
                        <a:ea typeface="Times New Roman"/>
                      </a:endParaRPr>
                    </a:p>
                  </a:txBody>
                  <a:tcPr marL="68580" marR="68580" marT="0" marB="0"/>
                </a:tc>
              </a:tr>
              <a:tr h="228600">
                <a:tc>
                  <a:txBody>
                    <a:bodyPr/>
                    <a:lstStyle/>
                    <a:p>
                      <a:pPr marL="0" marR="0"/>
                      <a:r>
                        <a:rPr lang="en-US" sz="1400">
                          <a:effectLst/>
                          <a:latin typeface="Times New Roman"/>
                          <a:ea typeface="Times New Roman"/>
                        </a:rPr>
                        <a:t>Greg Schumacher, Technology Development Strategist</a:t>
                      </a:r>
                      <a:endParaRPr lang="en-US" sz="2000">
                        <a:effectLst/>
                        <a:latin typeface="Times New Roman"/>
                        <a:ea typeface="Times New Roman"/>
                      </a:endParaRPr>
                    </a:p>
                  </a:txBody>
                  <a:tcPr marL="68580" marR="68580" marT="0" marB="0"/>
                </a:tc>
                <a:tc>
                  <a:txBody>
                    <a:bodyPr/>
                    <a:lstStyle/>
                    <a:p>
                      <a:pPr marL="0" marR="0"/>
                      <a:r>
                        <a:rPr lang="en-US" sz="1400">
                          <a:effectLst/>
                          <a:latin typeface="Times New Roman"/>
                          <a:ea typeface="Times New Roman"/>
                        </a:rPr>
                        <a:t>Sprint Corporation</a:t>
                      </a:r>
                      <a:endParaRPr lang="en-US" sz="2000">
                        <a:effectLst/>
                        <a:latin typeface="Times New Roman"/>
                        <a:ea typeface="Times New Roman"/>
                      </a:endParaRPr>
                    </a:p>
                  </a:txBody>
                  <a:tcPr marL="68580" marR="68580" marT="0" marB="0"/>
                </a:tc>
              </a:tr>
              <a:tr h="228600">
                <a:tc>
                  <a:txBody>
                    <a:bodyPr/>
                    <a:lstStyle/>
                    <a:p>
                      <a:pPr marL="0" marR="0"/>
                      <a:r>
                        <a:rPr lang="en-US" sz="1400">
                          <a:effectLst/>
                          <a:latin typeface="Times New Roman"/>
                          <a:ea typeface="Times New Roman"/>
                        </a:rPr>
                        <a:t>Lee Thibaudeau, CTO &amp; VP of Engineering</a:t>
                      </a:r>
                      <a:endParaRPr lang="en-US" sz="2000">
                        <a:effectLst/>
                        <a:latin typeface="Times New Roman"/>
                        <a:ea typeface="Times New Roman"/>
                      </a:endParaRPr>
                    </a:p>
                  </a:txBody>
                  <a:tcPr marL="68580" marR="68580" marT="0" marB="0"/>
                </a:tc>
                <a:tc>
                  <a:txBody>
                    <a:bodyPr/>
                    <a:lstStyle/>
                    <a:p>
                      <a:pPr marL="0" marR="0"/>
                      <a:r>
                        <a:rPr lang="en-US" sz="1400">
                          <a:effectLst/>
                          <a:latin typeface="Times New Roman"/>
                          <a:ea typeface="Times New Roman"/>
                        </a:rPr>
                        <a:t>Nsight</a:t>
                      </a:r>
                      <a:endParaRPr lang="en-US" sz="2000">
                        <a:effectLst/>
                        <a:latin typeface="Times New Roman"/>
                        <a:ea typeface="Times New Roman"/>
                      </a:endParaRPr>
                    </a:p>
                  </a:txBody>
                  <a:tcPr marL="68580" marR="68580" marT="0" marB="0"/>
                </a:tc>
              </a:tr>
              <a:tr h="228600">
                <a:tc>
                  <a:txBody>
                    <a:bodyPr/>
                    <a:lstStyle/>
                    <a:p>
                      <a:pPr marL="0" marR="0"/>
                      <a:r>
                        <a:rPr lang="en-US" sz="1400">
                          <a:effectLst/>
                          <a:latin typeface="Times New Roman"/>
                          <a:ea typeface="Times New Roman"/>
                        </a:rPr>
                        <a:t>Tim Walden, SVP of Engineering and Construction</a:t>
                      </a:r>
                      <a:endParaRPr lang="en-US" sz="2000">
                        <a:effectLst/>
                        <a:latin typeface="Times New Roman"/>
                        <a:ea typeface="Times New Roman"/>
                      </a:endParaRPr>
                    </a:p>
                  </a:txBody>
                  <a:tcPr marL="68580" marR="68580" marT="0" marB="0"/>
                </a:tc>
                <a:tc>
                  <a:txBody>
                    <a:bodyPr/>
                    <a:lstStyle/>
                    <a:p>
                      <a:pPr marL="0" marR="0"/>
                      <a:r>
                        <a:rPr lang="en-US" sz="1400" dirty="0" err="1" smtClean="0">
                          <a:effectLst/>
                          <a:latin typeface="Times New Roman"/>
                          <a:ea typeface="Times New Roman"/>
                        </a:rPr>
                        <a:t>CenturyLink</a:t>
                      </a:r>
                      <a:endParaRPr lang="en-US" sz="2000" dirty="0">
                        <a:effectLst/>
                        <a:latin typeface="Times New Roman"/>
                        <a:ea typeface="Times New Roman"/>
                      </a:endParaRPr>
                    </a:p>
                  </a:txBody>
                  <a:tcPr marL="68580" marR="68580" marT="0" marB="0"/>
                </a:tc>
              </a:tr>
              <a:tr h="228600">
                <a:tc>
                  <a:txBody>
                    <a:bodyPr/>
                    <a:lstStyle/>
                    <a:p>
                      <a:pPr marL="0" marR="0"/>
                      <a:r>
                        <a:rPr lang="en-US" sz="1400">
                          <a:effectLst/>
                          <a:latin typeface="Times New Roman"/>
                          <a:ea typeface="Times New Roman"/>
                        </a:rPr>
                        <a:t>Jeremy Larson, Network Manager</a:t>
                      </a:r>
                      <a:endParaRPr lang="en-US" sz="2000">
                        <a:effectLst/>
                        <a:latin typeface="Times New Roman"/>
                        <a:ea typeface="Times New Roman"/>
                      </a:endParaRPr>
                    </a:p>
                  </a:txBody>
                  <a:tcPr marL="68580" marR="68580" marT="0" marB="0"/>
                </a:tc>
                <a:tc>
                  <a:txBody>
                    <a:bodyPr/>
                    <a:lstStyle/>
                    <a:p>
                      <a:pPr marL="0" marR="0"/>
                      <a:r>
                        <a:rPr lang="en-US" sz="1400">
                          <a:effectLst/>
                          <a:latin typeface="Times New Roman"/>
                          <a:ea typeface="Times New Roman"/>
                        </a:rPr>
                        <a:t>USConnect</a:t>
                      </a:r>
                      <a:endParaRPr lang="en-US" sz="2000">
                        <a:effectLst/>
                        <a:latin typeface="Times New Roman"/>
                        <a:ea typeface="Times New Roman"/>
                      </a:endParaRPr>
                    </a:p>
                  </a:txBody>
                  <a:tcPr marL="68580" marR="68580" marT="0" marB="0"/>
                </a:tc>
              </a:tr>
              <a:tr h="228600">
                <a:tc>
                  <a:txBody>
                    <a:bodyPr/>
                    <a:lstStyle/>
                    <a:p>
                      <a:pPr marL="0" marR="0"/>
                      <a:r>
                        <a:rPr lang="en-US" sz="1400">
                          <a:effectLst/>
                          <a:latin typeface="Times New Roman"/>
                          <a:ea typeface="Times New Roman"/>
                        </a:rPr>
                        <a:t>Martin Dolly, Lead Member of Technical Staff</a:t>
                      </a:r>
                      <a:endParaRPr lang="en-US" sz="2000">
                        <a:effectLst/>
                        <a:latin typeface="Times New Roman"/>
                        <a:ea typeface="Times New Roman"/>
                      </a:endParaRPr>
                    </a:p>
                  </a:txBody>
                  <a:tcPr marL="68580" marR="68580" marT="0" marB="0"/>
                </a:tc>
                <a:tc>
                  <a:txBody>
                    <a:bodyPr/>
                    <a:lstStyle/>
                    <a:p>
                      <a:pPr marL="0" marR="0"/>
                      <a:r>
                        <a:rPr lang="en-US" sz="1400">
                          <a:effectLst/>
                          <a:latin typeface="Times New Roman"/>
                          <a:ea typeface="Times New Roman"/>
                        </a:rPr>
                        <a:t>AT&amp;T Services Inc.</a:t>
                      </a:r>
                      <a:endParaRPr lang="en-US" sz="2000">
                        <a:effectLst/>
                        <a:latin typeface="Times New Roman"/>
                        <a:ea typeface="Times New Roman"/>
                      </a:endParaRPr>
                    </a:p>
                  </a:txBody>
                  <a:tcPr marL="68580" marR="68580" marT="0" marB="0"/>
                </a:tc>
              </a:tr>
              <a:tr h="228600">
                <a:tc>
                  <a:txBody>
                    <a:bodyPr/>
                    <a:lstStyle/>
                    <a:p>
                      <a:pPr marL="0" marR="0"/>
                      <a:r>
                        <a:rPr lang="en-US" sz="1400">
                          <a:effectLst/>
                          <a:latin typeface="Times New Roman"/>
                          <a:ea typeface="Times New Roman"/>
                        </a:rPr>
                        <a:t>John A. Marinho, VP Technology &amp; Cybersecurity</a:t>
                      </a:r>
                      <a:endParaRPr lang="en-US" sz="2000">
                        <a:effectLst/>
                        <a:latin typeface="Times New Roman"/>
                        <a:ea typeface="Times New Roman"/>
                      </a:endParaRPr>
                    </a:p>
                  </a:txBody>
                  <a:tcPr marL="68580" marR="68580" marT="0" marB="0"/>
                </a:tc>
                <a:tc>
                  <a:txBody>
                    <a:bodyPr/>
                    <a:lstStyle/>
                    <a:p>
                      <a:pPr marL="0" marR="0"/>
                      <a:r>
                        <a:rPr lang="en-US" sz="1400" dirty="0">
                          <a:effectLst/>
                          <a:latin typeface="Times New Roman"/>
                          <a:ea typeface="Times New Roman"/>
                        </a:rPr>
                        <a:t>CTIA</a:t>
                      </a:r>
                      <a:endParaRPr lang="en-US" sz="20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3908469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D5A3E25-0842-43EE-901B-BA590748A92E}" type="slidenum">
              <a:rPr lang="en-US" sz="1800" smtClean="0">
                <a:solidFill>
                  <a:srgbClr val="898989"/>
                </a:solidFill>
                <a:latin typeface="Arial" panose="020B0604020202020204" pitchFamily="34" charset="0"/>
                <a:cs typeface="Arial" panose="020B0604020202020204" pitchFamily="34" charset="0"/>
              </a:rPr>
              <a:pPr eaLnBrk="1" hangingPunct="1"/>
              <a:t>3</a:t>
            </a:fld>
            <a:endParaRPr lang="en-US" sz="1800" dirty="0">
              <a:solidFill>
                <a:srgbClr val="898989"/>
              </a:solidFill>
              <a:latin typeface="Arial" panose="020B0604020202020204" pitchFamily="34" charset="0"/>
              <a:cs typeface="Arial" panose="020B0604020202020204" pitchFamily="34" charset="0"/>
            </a:endParaRPr>
          </a:p>
        </p:txBody>
      </p:sp>
      <p:sp>
        <p:nvSpPr>
          <p:cNvPr id="3075" name="Title 1"/>
          <p:cNvSpPr>
            <a:spLocks noGrp="1"/>
          </p:cNvSpPr>
          <p:nvPr>
            <p:ph type="title"/>
          </p:nvPr>
        </p:nvSpPr>
        <p:spPr>
          <a:xfrm>
            <a:off x="457200" y="156733"/>
            <a:ext cx="8229600" cy="695746"/>
          </a:xfrm>
        </p:spPr>
        <p:txBody>
          <a:bodyPr/>
          <a:lstStyle/>
          <a:p>
            <a:pPr algn="l" eaLnBrk="1" hangingPunct="1"/>
            <a:r>
              <a:rPr lang="en-US" sz="2400" dirty="0" smtClean="0">
                <a:latin typeface="Arial" panose="020B0604020202020204" pitchFamily="34" charset="0"/>
                <a:ea typeface="ＭＳ Ｐゴシック" pitchFamily="34" charset="-128"/>
                <a:cs typeface="Arial" panose="020B0604020202020204" pitchFamily="34" charset="0"/>
              </a:rPr>
              <a:t>CSRIC VI WG3 </a:t>
            </a:r>
            <a:r>
              <a:rPr lang="en-US" sz="2400" dirty="0">
                <a:latin typeface="Arial" panose="020B0604020202020204" pitchFamily="34" charset="0"/>
                <a:ea typeface="ＭＳ Ｐゴシック" pitchFamily="34" charset="-128"/>
                <a:cs typeface="Arial" panose="020B0604020202020204" pitchFamily="34" charset="0"/>
              </a:rPr>
              <a:t>Description/Timeline</a:t>
            </a:r>
          </a:p>
        </p:txBody>
      </p:sp>
      <p:sp>
        <p:nvSpPr>
          <p:cNvPr id="3076" name="Content Placeholder 2"/>
          <p:cNvSpPr>
            <a:spLocks noGrp="1"/>
          </p:cNvSpPr>
          <p:nvPr>
            <p:ph idx="1"/>
          </p:nvPr>
        </p:nvSpPr>
        <p:spPr>
          <a:xfrm>
            <a:off x="556463" y="995914"/>
            <a:ext cx="8364889" cy="4661483"/>
          </a:xfrm>
        </p:spPr>
        <p:txBody>
          <a:bodyPr/>
          <a:lstStyle/>
          <a:p>
            <a:pPr marL="0" indent="0">
              <a:buNone/>
            </a:pPr>
            <a:r>
              <a:rPr lang="en-US" sz="1600" b="1" i="1" dirty="0"/>
              <a:t>Description</a:t>
            </a:r>
            <a:r>
              <a:rPr lang="en-US" sz="1600" b="1" dirty="0"/>
              <a:t>: </a:t>
            </a:r>
            <a:r>
              <a:rPr lang="en-US" sz="1600" dirty="0"/>
              <a:t>The FCC directs CSRIC to recommend mechanisms to reduce risks to network reliability and security, including:  </a:t>
            </a:r>
            <a:r>
              <a:rPr lang="en-US" sz="1600" b="1" dirty="0"/>
              <a:t>(</a:t>
            </a:r>
            <a:r>
              <a:rPr lang="en-US" sz="1600" b="1" dirty="0" err="1"/>
              <a:t>i</a:t>
            </a:r>
            <a:r>
              <a:rPr lang="en-US" sz="1600" b="1" dirty="0"/>
              <a:t>) best practices to mitigate the network reliability and security risks associated with the Diameter protocol, an industry standard for connecting and authenticating subscribers on mobile networks, </a:t>
            </a:r>
            <a:r>
              <a:rPr lang="en-US" sz="1600" dirty="0"/>
              <a:t>(ii) mechanisms to best design and deploy 5G networks to mitigate risks to network reliability and security posed by the proliferation of Internet of Things devices, vulnerable supply chains, and open-source software platforms used in 5G networks, and (iii) best practices and tools to improve reliability and reduce security risks in IP-based networks and protocols</a:t>
            </a:r>
            <a:r>
              <a:rPr lang="en-US" sz="1600" dirty="0" smtClean="0"/>
              <a:t>.</a:t>
            </a:r>
            <a:endParaRPr lang="en-US" sz="1600" dirty="0"/>
          </a:p>
          <a:p>
            <a:pPr marL="0" indent="0">
              <a:buNone/>
            </a:pPr>
            <a:r>
              <a:rPr lang="en-US" sz="1600" dirty="0"/>
              <a:t>The working group will identify and examine the security risks to wireless protocols (e.g., Diameter) impacting network reliability. Once the security risks have been identified and examined for their impact on network reliability, the working group will propose to CSRIC recommendations, including best practices, to mitigate the identified risks</a:t>
            </a:r>
            <a:r>
              <a:rPr lang="en-US" sz="1600" dirty="0" smtClean="0"/>
              <a:t>.</a:t>
            </a:r>
          </a:p>
          <a:p>
            <a:r>
              <a:rPr lang="en-US" sz="1600" dirty="0" smtClean="0"/>
              <a:t>March 2018 - Report </a:t>
            </a:r>
            <a:r>
              <a:rPr lang="en-US" sz="1600" dirty="0"/>
              <a:t>on Best Practices and Recommendations to Mitigate Security Risks </a:t>
            </a:r>
            <a:r>
              <a:rPr lang="en-US" sz="1600" dirty="0" smtClean="0"/>
              <a:t>to Wireless Protocols.</a:t>
            </a:r>
            <a:endParaRPr lang="en-US" sz="1600" dirty="0"/>
          </a:p>
          <a:p>
            <a:r>
              <a:rPr lang="en-US" sz="1600" b="1" dirty="0" smtClean="0"/>
              <a:t>Sept 2018 - Report </a:t>
            </a:r>
            <a:r>
              <a:rPr lang="en-US" sz="1600" b="1" dirty="0"/>
              <a:t>on Best Practices and Recommendations to Mitigate Security Risks </a:t>
            </a:r>
            <a:r>
              <a:rPr lang="en-US" sz="1600" b="1" dirty="0" smtClean="0"/>
              <a:t>to Emerging </a:t>
            </a:r>
            <a:r>
              <a:rPr lang="en-US" sz="1600" b="1" dirty="0"/>
              <a:t>5G Wireless </a:t>
            </a:r>
            <a:r>
              <a:rPr lang="en-US" sz="1600" b="1" dirty="0" smtClean="0"/>
              <a:t>Networks.</a:t>
            </a:r>
            <a:endParaRPr lang="en-US" sz="1600" b="1" dirty="0"/>
          </a:p>
          <a:p>
            <a:r>
              <a:rPr lang="en-US" sz="1600" dirty="0" smtClean="0"/>
              <a:t>March 2019 - Report </a:t>
            </a:r>
            <a:r>
              <a:rPr lang="en-US" sz="1600" dirty="0"/>
              <a:t>Best Practices and Recommendations to Mitigate Security Risks to </a:t>
            </a:r>
            <a:r>
              <a:rPr lang="en-US" sz="1600" dirty="0" smtClean="0"/>
              <a:t>Current IP</a:t>
            </a:r>
            <a:r>
              <a:rPr lang="en-US" sz="1600" dirty="0"/>
              <a:t>-based </a:t>
            </a:r>
            <a:r>
              <a:rPr lang="en-US" sz="1600" dirty="0" smtClean="0"/>
              <a:t>Protocols.</a:t>
            </a:r>
            <a:endParaRPr lang="en-US"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5G Report Amendment</a:t>
            </a:r>
            <a:endParaRPr lang="en-US" dirty="0"/>
          </a:p>
        </p:txBody>
      </p:sp>
      <p:sp>
        <p:nvSpPr>
          <p:cNvPr id="3" name="Content Placeholder 2"/>
          <p:cNvSpPr>
            <a:spLocks noGrp="1"/>
          </p:cNvSpPr>
          <p:nvPr>
            <p:ph idx="1"/>
          </p:nvPr>
        </p:nvSpPr>
        <p:spPr/>
        <p:txBody>
          <a:bodyPr/>
          <a:lstStyle/>
          <a:p>
            <a:r>
              <a:rPr lang="en-US" sz="2800" dirty="0" smtClean="0"/>
              <a:t>This report has already been voted on (approved) by CSRIC</a:t>
            </a:r>
          </a:p>
          <a:p>
            <a:pPr lvl="1"/>
            <a:r>
              <a:rPr lang="en-US" sz="2400" dirty="0" smtClean="0"/>
              <a:t>However, the amendment on the Supply Chain has not been voted on and needs to be voted on today</a:t>
            </a:r>
          </a:p>
          <a:p>
            <a:r>
              <a:rPr lang="en-US" sz="2800" dirty="0"/>
              <a:t>The WG is submitting its recommendations for Supply Chain in 5G </a:t>
            </a:r>
          </a:p>
          <a:p>
            <a:pPr lvl="1"/>
            <a:r>
              <a:rPr lang="en-US" sz="2400" dirty="0"/>
              <a:t>These recommendations were not included in the report submitted in September, allowing the WG to review the current work in the DHS ICT as well as other industry activity, and take these into consideration as part of its </a:t>
            </a:r>
            <a:r>
              <a:rPr lang="en-US" sz="2400" dirty="0" smtClean="0"/>
              <a:t>recommendations</a:t>
            </a:r>
            <a:endParaRPr lang="en-US" sz="2400" dirty="0"/>
          </a:p>
        </p:txBody>
      </p:sp>
      <p:sp>
        <p:nvSpPr>
          <p:cNvPr id="4" name="Slide Number Placeholder 3"/>
          <p:cNvSpPr>
            <a:spLocks noGrp="1"/>
          </p:cNvSpPr>
          <p:nvPr>
            <p:ph type="sldNum" sz="quarter" idx="12"/>
          </p:nvPr>
        </p:nvSpPr>
        <p:spPr/>
        <p:txBody>
          <a:bodyPr/>
          <a:lstStyle/>
          <a:p>
            <a:pPr>
              <a:defRPr/>
            </a:pPr>
            <a:fld id="{6EC53501-A59C-492B-A4C7-04A4F75D57BB}" type="slidenum">
              <a:rPr lang="en-US" smtClean="0"/>
              <a:pPr>
                <a:defRPr/>
              </a:pPr>
              <a:t>4</a:t>
            </a:fld>
            <a:endParaRPr lang="en-US" dirty="0"/>
          </a:p>
        </p:txBody>
      </p:sp>
    </p:spTree>
    <p:extLst>
      <p:ext uri="{BB962C8B-B14F-4D97-AF65-F5344CB8AC3E}">
        <p14:creationId xmlns:p14="http://schemas.microsoft.com/office/powerpoint/2010/main" val="1069973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5G Supply Chain Recommendations to the FCC</a:t>
            </a:r>
          </a:p>
        </p:txBody>
      </p:sp>
      <p:sp>
        <p:nvSpPr>
          <p:cNvPr id="3" name="Content Placeholder 2"/>
          <p:cNvSpPr>
            <a:spLocks noGrp="1"/>
          </p:cNvSpPr>
          <p:nvPr>
            <p:ph idx="1"/>
          </p:nvPr>
        </p:nvSpPr>
        <p:spPr/>
        <p:txBody>
          <a:bodyPr/>
          <a:lstStyle/>
          <a:p>
            <a:pPr marL="0" indent="0">
              <a:buNone/>
            </a:pPr>
            <a:r>
              <a:rPr lang="en-US" sz="2400" b="1" dirty="0"/>
              <a:t>Regulatory </a:t>
            </a:r>
            <a:r>
              <a:rPr lang="en-US" sz="2400" b="1" dirty="0" smtClean="0"/>
              <a:t>Action</a:t>
            </a:r>
          </a:p>
          <a:p>
            <a:pPr marL="0" indent="0">
              <a:buNone/>
            </a:pPr>
            <a:endParaRPr lang="en-US" sz="2400" b="1" dirty="0"/>
          </a:p>
          <a:p>
            <a:pPr marL="0" indent="0">
              <a:buNone/>
            </a:pPr>
            <a:r>
              <a:rPr lang="en-US" sz="1800" dirty="0"/>
              <a:t>The supply chain is a free market driven partnership between numerous companies globally. Restrictions on suppliers in the communication ecosystem, or any industry ecosystem for that matter, can have unintended consequences that need to be fully understood. </a:t>
            </a:r>
            <a:r>
              <a:rPr lang="en-US" sz="1800" b="1" dirty="0"/>
              <a:t>If the FCC decides that regulatory action on SCRM is necessary based on responses to the current NPRM on restricting use of USF Funds, that regulatory action should be focused as narrowly as possible </a:t>
            </a:r>
            <a:r>
              <a:rPr lang="en-US" sz="1800" dirty="0"/>
              <a:t>to avoid broader impacts across the supply chain. </a:t>
            </a:r>
            <a:r>
              <a:rPr lang="en-US" sz="1800" dirty="0" smtClean="0"/>
              <a:t>The </a:t>
            </a:r>
            <a:r>
              <a:rPr lang="en-US" sz="1800" dirty="0"/>
              <a:t>working group recommends </a:t>
            </a:r>
            <a:r>
              <a:rPr lang="en-US" sz="1800" b="1" dirty="0"/>
              <a:t>the Commission fully consider the ongoing work within the DHS and NIST prior to taking any actions</a:t>
            </a:r>
            <a:r>
              <a:rPr lang="en-US" sz="1800" dirty="0"/>
              <a:t>.</a:t>
            </a:r>
            <a:r>
              <a:rPr lang="en-US" sz="1800" dirty="0"/>
              <a:t> </a:t>
            </a:r>
            <a:endParaRPr lang="en-US" sz="1800" b="1" dirty="0"/>
          </a:p>
        </p:txBody>
      </p:sp>
      <p:sp>
        <p:nvSpPr>
          <p:cNvPr id="4" name="Slide Number Placeholder 3"/>
          <p:cNvSpPr>
            <a:spLocks noGrp="1"/>
          </p:cNvSpPr>
          <p:nvPr>
            <p:ph type="sldNum" sz="quarter" idx="12"/>
          </p:nvPr>
        </p:nvSpPr>
        <p:spPr/>
        <p:txBody>
          <a:bodyPr/>
          <a:lstStyle/>
          <a:p>
            <a:pPr>
              <a:defRPr/>
            </a:pPr>
            <a:fld id="{6EC53501-A59C-492B-A4C7-04A4F75D57BB}" type="slidenum">
              <a:rPr lang="en-US" smtClean="0"/>
              <a:pPr>
                <a:defRPr/>
              </a:pPr>
              <a:t>5</a:t>
            </a:fld>
            <a:endParaRPr lang="en-US" dirty="0"/>
          </a:p>
        </p:txBody>
      </p:sp>
    </p:spTree>
    <p:extLst>
      <p:ext uri="{BB962C8B-B14F-4D97-AF65-F5344CB8AC3E}">
        <p14:creationId xmlns:p14="http://schemas.microsoft.com/office/powerpoint/2010/main" val="3571876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5G Supply Chain Recommendations to the FCC</a:t>
            </a:r>
          </a:p>
        </p:txBody>
      </p:sp>
      <p:sp>
        <p:nvSpPr>
          <p:cNvPr id="3" name="Content Placeholder 2"/>
          <p:cNvSpPr>
            <a:spLocks noGrp="1"/>
          </p:cNvSpPr>
          <p:nvPr>
            <p:ph idx="1"/>
          </p:nvPr>
        </p:nvSpPr>
        <p:spPr/>
        <p:txBody>
          <a:bodyPr/>
          <a:lstStyle/>
          <a:p>
            <a:pPr marL="0" indent="0">
              <a:buNone/>
            </a:pPr>
            <a:r>
              <a:rPr lang="en-US" sz="2400" b="1" dirty="0"/>
              <a:t>Support NIST CSF Update to Supply Chain </a:t>
            </a:r>
            <a:r>
              <a:rPr lang="en-US" sz="2400" b="1" dirty="0" smtClean="0"/>
              <a:t>Procedures</a:t>
            </a:r>
          </a:p>
          <a:p>
            <a:pPr marL="0" indent="0">
              <a:buNone/>
            </a:pPr>
            <a:endParaRPr lang="en-US" sz="2400" b="1" dirty="0"/>
          </a:p>
          <a:p>
            <a:pPr marL="0" indent="0">
              <a:buNone/>
            </a:pPr>
            <a:r>
              <a:rPr lang="en-US" sz="2400" dirty="0"/>
              <a:t>CSRIC recognizes that Supply Chain best practices are well documented by a number of different industry standards bodies – NIST, COBIT, ISO to name a few. CSRIC recommends that </a:t>
            </a:r>
            <a:r>
              <a:rPr lang="en-US" sz="2400" b="1" dirty="0"/>
              <a:t>the FCC support the NIST collaborative process to define the voluntary procedures and identify the informed references for inclusion in updates to the Cyber Security Framework.</a:t>
            </a:r>
          </a:p>
          <a:p>
            <a:endParaRPr lang="en-US" sz="2800" dirty="0"/>
          </a:p>
        </p:txBody>
      </p:sp>
      <p:sp>
        <p:nvSpPr>
          <p:cNvPr id="4" name="Slide Number Placeholder 3"/>
          <p:cNvSpPr>
            <a:spLocks noGrp="1"/>
          </p:cNvSpPr>
          <p:nvPr>
            <p:ph type="sldNum" sz="quarter" idx="12"/>
          </p:nvPr>
        </p:nvSpPr>
        <p:spPr/>
        <p:txBody>
          <a:bodyPr/>
          <a:lstStyle/>
          <a:p>
            <a:pPr>
              <a:defRPr/>
            </a:pPr>
            <a:fld id="{6EC53501-A59C-492B-A4C7-04A4F75D57BB}" type="slidenum">
              <a:rPr lang="en-US" smtClean="0"/>
              <a:pPr>
                <a:defRPr/>
              </a:pPr>
              <a:t>6</a:t>
            </a:fld>
            <a:endParaRPr lang="en-US" dirty="0"/>
          </a:p>
        </p:txBody>
      </p:sp>
    </p:spTree>
    <p:extLst>
      <p:ext uri="{BB962C8B-B14F-4D97-AF65-F5344CB8AC3E}">
        <p14:creationId xmlns:p14="http://schemas.microsoft.com/office/powerpoint/2010/main" val="4035068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5G Supply Chain Recommendations to the FCC</a:t>
            </a:r>
          </a:p>
        </p:txBody>
      </p:sp>
      <p:sp>
        <p:nvSpPr>
          <p:cNvPr id="3" name="Content Placeholder 2"/>
          <p:cNvSpPr>
            <a:spLocks noGrp="1"/>
          </p:cNvSpPr>
          <p:nvPr>
            <p:ph idx="1"/>
          </p:nvPr>
        </p:nvSpPr>
        <p:spPr/>
        <p:txBody>
          <a:bodyPr/>
          <a:lstStyle/>
          <a:p>
            <a:pPr marL="0" indent="0">
              <a:buNone/>
            </a:pPr>
            <a:r>
              <a:rPr lang="en-US" sz="2000" b="1" dirty="0"/>
              <a:t>Close Collaboration with DHS ICT and </a:t>
            </a:r>
            <a:r>
              <a:rPr lang="en-US" sz="2000" b="1" dirty="0" smtClean="0"/>
              <a:t>NIST</a:t>
            </a:r>
          </a:p>
          <a:p>
            <a:pPr marL="0" indent="0">
              <a:buNone/>
            </a:pPr>
            <a:endParaRPr lang="en-US" sz="2000" b="1" dirty="0"/>
          </a:p>
          <a:p>
            <a:pPr marL="0" indent="0">
              <a:buNone/>
            </a:pPr>
            <a:r>
              <a:rPr lang="en-US" sz="1800" dirty="0"/>
              <a:t>Currently, DHS is driving multiple working groups focused on identification of critical infrastructure risk factors and supply chain risk management under the guidance of the National Risk Management Center. These include a comprehensive supply chain threat assessment beginning with the tri-sector (Communications, Information Technology, and Energy) community and the ICT SCRM Task Force. In addition, NIST is currently executing an effort to review and enhance supply chain best practices for inclusion into the cyber security framework.  </a:t>
            </a:r>
          </a:p>
          <a:p>
            <a:pPr marL="0" indent="0">
              <a:buNone/>
            </a:pPr>
            <a:r>
              <a:rPr lang="en-US" sz="1800" dirty="0"/>
              <a:t>Supply Chain Risk Management is an incredibly complex activity due to the broad scope of suppliers and technologies in the communications ecosystem. </a:t>
            </a:r>
            <a:r>
              <a:rPr lang="en-US" sz="1800" b="1" dirty="0"/>
              <a:t>The FCC, other government agencies and even legislators should allow the current public/private partnerships assessing SCRM to complete their assessments so they that can inform the future discussion of potential regulatory actions. We strongly advocate FCC participation in the ICT SCRM Task Force to ensure the best possible flow of information between the diverse Government participants, Industry, and the FCC that can guide next steps in improving SCRM</a:t>
            </a:r>
            <a:r>
              <a:rPr lang="en-US" sz="1800" b="1" dirty="0" smtClean="0"/>
              <a:t>.</a:t>
            </a:r>
            <a:endParaRPr lang="en-US" sz="1800" b="1" dirty="0"/>
          </a:p>
        </p:txBody>
      </p:sp>
      <p:sp>
        <p:nvSpPr>
          <p:cNvPr id="4" name="Slide Number Placeholder 3"/>
          <p:cNvSpPr>
            <a:spLocks noGrp="1"/>
          </p:cNvSpPr>
          <p:nvPr>
            <p:ph type="sldNum" sz="quarter" idx="12"/>
          </p:nvPr>
        </p:nvSpPr>
        <p:spPr/>
        <p:txBody>
          <a:bodyPr/>
          <a:lstStyle/>
          <a:p>
            <a:pPr>
              <a:defRPr/>
            </a:pPr>
            <a:fld id="{6EC53501-A59C-492B-A4C7-04A4F75D57BB}" type="slidenum">
              <a:rPr lang="en-US" smtClean="0"/>
              <a:pPr>
                <a:defRPr/>
              </a:pPr>
              <a:t>7</a:t>
            </a:fld>
            <a:endParaRPr lang="en-US" dirty="0"/>
          </a:p>
        </p:txBody>
      </p:sp>
    </p:spTree>
    <p:extLst>
      <p:ext uri="{BB962C8B-B14F-4D97-AF65-F5344CB8AC3E}">
        <p14:creationId xmlns:p14="http://schemas.microsoft.com/office/powerpoint/2010/main" val="1477517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5G Supply Chain Recommendations to the </a:t>
            </a:r>
            <a:r>
              <a:rPr lang="en-US" sz="2800" dirty="0" smtClean="0"/>
              <a:t>Industry</a:t>
            </a:r>
            <a:endParaRPr lang="en-US" sz="2800" dirty="0"/>
          </a:p>
        </p:txBody>
      </p:sp>
      <p:sp>
        <p:nvSpPr>
          <p:cNvPr id="3" name="Content Placeholder 2"/>
          <p:cNvSpPr>
            <a:spLocks noGrp="1"/>
          </p:cNvSpPr>
          <p:nvPr>
            <p:ph idx="1"/>
          </p:nvPr>
        </p:nvSpPr>
        <p:spPr/>
        <p:txBody>
          <a:bodyPr/>
          <a:lstStyle/>
          <a:p>
            <a:pPr marL="0" indent="0">
              <a:buNone/>
            </a:pPr>
            <a:r>
              <a:rPr lang="en-US" sz="2400" b="1" dirty="0"/>
              <a:t>Collaboration with DHS </a:t>
            </a:r>
            <a:endParaRPr lang="en-US" sz="2400" b="1" dirty="0" smtClean="0"/>
          </a:p>
          <a:p>
            <a:pPr marL="0" indent="0">
              <a:buNone/>
            </a:pPr>
            <a:endParaRPr lang="en-US" sz="2400" b="1" dirty="0"/>
          </a:p>
          <a:p>
            <a:pPr marL="0" indent="0">
              <a:buNone/>
            </a:pPr>
            <a:r>
              <a:rPr lang="en-US" sz="2000" dirty="0"/>
              <a:t>CSRIC recommends industry work closely with DHS to monitor and identify potential threats introduced through supply chain. Specifically</a:t>
            </a:r>
            <a:r>
              <a:rPr lang="en-US" sz="2000" b="1" dirty="0"/>
              <a:t>, Industry should actively participate in and support the development of recommendations by the DHS Information and Communications Technology Supply Chain Risk Management (ICT SCRM) Task Force in support of the National Risk Management Center. </a:t>
            </a:r>
          </a:p>
          <a:p>
            <a:endParaRPr lang="en-US" sz="2000" dirty="0"/>
          </a:p>
        </p:txBody>
      </p:sp>
      <p:sp>
        <p:nvSpPr>
          <p:cNvPr id="4" name="Slide Number Placeholder 3"/>
          <p:cNvSpPr>
            <a:spLocks noGrp="1"/>
          </p:cNvSpPr>
          <p:nvPr>
            <p:ph type="sldNum" sz="quarter" idx="12"/>
          </p:nvPr>
        </p:nvSpPr>
        <p:spPr/>
        <p:txBody>
          <a:bodyPr/>
          <a:lstStyle/>
          <a:p>
            <a:pPr>
              <a:defRPr/>
            </a:pPr>
            <a:fld id="{6EC53501-A59C-492B-A4C7-04A4F75D57BB}" type="slidenum">
              <a:rPr lang="en-US" smtClean="0"/>
              <a:pPr>
                <a:defRPr/>
              </a:pPr>
              <a:t>8</a:t>
            </a:fld>
            <a:endParaRPr lang="en-US" dirty="0"/>
          </a:p>
        </p:txBody>
      </p:sp>
    </p:spTree>
    <p:extLst>
      <p:ext uri="{BB962C8B-B14F-4D97-AF65-F5344CB8AC3E}">
        <p14:creationId xmlns:p14="http://schemas.microsoft.com/office/powerpoint/2010/main" val="1238775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5G Supply Chain Recommendations to the </a:t>
            </a:r>
            <a:r>
              <a:rPr lang="en-US" sz="2800" dirty="0" smtClean="0"/>
              <a:t>Industry</a:t>
            </a:r>
            <a:endParaRPr lang="en-US" sz="2800" dirty="0"/>
          </a:p>
        </p:txBody>
      </p:sp>
      <p:sp>
        <p:nvSpPr>
          <p:cNvPr id="3" name="Content Placeholder 2"/>
          <p:cNvSpPr>
            <a:spLocks noGrp="1"/>
          </p:cNvSpPr>
          <p:nvPr>
            <p:ph idx="1"/>
          </p:nvPr>
        </p:nvSpPr>
        <p:spPr/>
        <p:txBody>
          <a:bodyPr/>
          <a:lstStyle/>
          <a:p>
            <a:pPr marL="0" indent="0">
              <a:buNone/>
            </a:pPr>
            <a:r>
              <a:rPr lang="en-US" sz="2400" b="1" dirty="0"/>
              <a:t>Supply Chain Risk Management </a:t>
            </a:r>
            <a:endParaRPr lang="en-US" sz="2400" b="1" dirty="0" smtClean="0"/>
          </a:p>
          <a:p>
            <a:pPr marL="0" indent="0">
              <a:buNone/>
            </a:pPr>
            <a:endParaRPr lang="en-US" sz="2400" b="1" dirty="0"/>
          </a:p>
          <a:p>
            <a:pPr marL="0" indent="0">
              <a:buNone/>
            </a:pPr>
            <a:r>
              <a:rPr lang="en-US" sz="2000" b="1" dirty="0"/>
              <a:t>CSRIC recommends all industry members implement a supply chain risk management policy to manage supply chain relationships. </a:t>
            </a:r>
            <a:r>
              <a:rPr lang="en-US" sz="2000" dirty="0"/>
              <a:t>Industry should be aware of any potential threats introduced through the supply </a:t>
            </a:r>
            <a:r>
              <a:rPr lang="en-US" sz="2000" dirty="0" smtClean="0"/>
              <a:t> chain and </a:t>
            </a:r>
            <a:r>
              <a:rPr lang="en-US" sz="2000" dirty="0"/>
              <a:t>mitigate those threats according to the risk they pose based on industry specific threat assessment and consistent with an organization’s risk tolerance. It is </a:t>
            </a:r>
            <a:r>
              <a:rPr lang="en-US" sz="2000" b="1" dirty="0"/>
              <a:t>further recommended that industry consider utilization of Distributed Ledger Technology within their process to address various SCRM activities including proof of ownership, traceability, and transparency and to facilitate the sharing of this information in a verifiable manner.</a:t>
            </a:r>
            <a:r>
              <a:rPr lang="en-US" sz="2000" i="1" dirty="0"/>
              <a:t> </a:t>
            </a:r>
            <a:endParaRPr lang="en-US" sz="2000" dirty="0"/>
          </a:p>
          <a:p>
            <a:endParaRPr lang="en-US" dirty="0"/>
          </a:p>
        </p:txBody>
      </p:sp>
      <p:sp>
        <p:nvSpPr>
          <p:cNvPr id="4" name="Slide Number Placeholder 3"/>
          <p:cNvSpPr>
            <a:spLocks noGrp="1"/>
          </p:cNvSpPr>
          <p:nvPr>
            <p:ph type="sldNum" sz="quarter" idx="12"/>
          </p:nvPr>
        </p:nvSpPr>
        <p:spPr/>
        <p:txBody>
          <a:bodyPr/>
          <a:lstStyle/>
          <a:p>
            <a:pPr>
              <a:defRPr/>
            </a:pPr>
            <a:fld id="{6EC53501-A59C-492B-A4C7-04A4F75D57BB}" type="slidenum">
              <a:rPr lang="en-US" smtClean="0"/>
              <a:pPr>
                <a:defRPr/>
              </a:pPr>
              <a:t>9</a:t>
            </a:fld>
            <a:endParaRPr lang="en-US" dirty="0"/>
          </a:p>
        </p:txBody>
      </p:sp>
    </p:spTree>
    <p:extLst>
      <p:ext uri="{BB962C8B-B14F-4D97-AF65-F5344CB8AC3E}">
        <p14:creationId xmlns:p14="http://schemas.microsoft.com/office/powerpoint/2010/main" val="13546655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1183</Words>
  <Application>Microsoft Macintosh PowerPoint</Application>
  <PresentationFormat>On-screen Show (4:3)</PresentationFormat>
  <Paragraphs>89</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Working Group 3: Network Reliability and Security Risk Reduction    Report on Best Practices and Recommendations to Mitigate Security Risks to Current IP-based Internet Protocols </vt:lpstr>
      <vt:lpstr>CSRIC VI WG3 Members</vt:lpstr>
      <vt:lpstr>CSRIC VI WG3 Description/Timeline</vt:lpstr>
      <vt:lpstr>The 5G Report Amendment</vt:lpstr>
      <vt:lpstr>5G Supply Chain Recommendations to the FCC</vt:lpstr>
      <vt:lpstr>5G Supply Chain Recommendations to the FCC</vt:lpstr>
      <vt:lpstr>5G Supply Chain Recommendations to the FCC</vt:lpstr>
      <vt:lpstr>5G Supply Chain Recommendations to the Industry</vt:lpstr>
      <vt:lpstr>5G Supply Chain Recommendations to the Industry</vt:lpstr>
      <vt:lpstr>5G Supply Chain Recommendations to the Industry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2012-09-10T16:23:09Z</dcterms:created>
  <dcterms:modified xsi:type="dcterms:W3CDTF">2018-12-06T16:06:44Z</dcterms:modified>
</cp:coreProperties>
</file>