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 bookmarkIdSeed="2">
  <p:sldMasterIdLst>
    <p:sldMasterId id="2147483648" r:id="rId1"/>
  </p:sldMasterIdLst>
  <p:notesMasterIdLst>
    <p:notesMasterId r:id="rId9"/>
  </p:notesMasterIdLst>
  <p:sldIdLst>
    <p:sldId id="264" r:id="rId2"/>
    <p:sldId id="258" r:id="rId3"/>
    <p:sldId id="273" r:id="rId4"/>
    <p:sldId id="297" r:id="rId5"/>
    <p:sldId id="267" r:id="rId6"/>
    <p:sldId id="281" r:id="rId7"/>
    <p:sldId id="290" r:id="rId8"/>
  </p:sldIdLst>
  <p:sldSz cx="9144000" cy="6858000" type="screen4x3"/>
  <p:notesSz cx="7023100" cy="93091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8" autoAdjust="0"/>
    <p:restoredTop sz="94720" autoAdjust="0"/>
  </p:normalViewPr>
  <p:slideViewPr>
    <p:cSldViewPr snapToGrid="0" snapToObjects="1">
      <p:cViewPr>
        <p:scale>
          <a:sx n="120" d="100"/>
          <a:sy n="120" d="100"/>
        </p:scale>
        <p:origin x="2392" y="1080"/>
      </p:cViewPr>
      <p:guideLst>
        <p:guide orient="horz" pos="1082"/>
        <p:guide pos="2880"/>
      </p:guideLst>
    </p:cSldViewPr>
  </p:slideViewPr>
  <p:outlineViewPr>
    <p:cViewPr>
      <p:scale>
        <a:sx n="33" d="100"/>
        <a:sy n="33" d="100"/>
      </p:scale>
      <p:origin x="0" y="19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649" cy="46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>
            <a:lvl1pPr defTabSz="456707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928" y="1"/>
            <a:ext cx="3043649" cy="46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>
            <a:lvl1pPr algn="r" defTabSz="456707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A01D63-E203-4FF4-9B2E-E2F1869AEEB6}" type="datetimeFigureOut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616" y="4420591"/>
            <a:ext cx="5617870" cy="418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4" rIns="91426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723"/>
            <a:ext cx="3043649" cy="46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4" rIns="91426" bIns="45714" numCol="1" anchor="b" anchorCtr="0" compatLnSpc="1">
            <a:prstTxWarp prst="textNoShape">
              <a:avLst/>
            </a:prstTxWarp>
          </a:bodyPr>
          <a:lstStyle>
            <a:lvl1pPr defTabSz="456707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928" y="8842723"/>
            <a:ext cx="3043649" cy="46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6" tIns="45714" rIns="91426" bIns="45714" numCol="1" anchor="b" anchorCtr="0" compatLnSpc="1">
            <a:prstTxWarp prst="textNoShape">
              <a:avLst/>
            </a:prstTxWarp>
          </a:bodyPr>
          <a:lstStyle>
            <a:lvl1pPr algn="r" defTabSz="456707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0171797-BFF1-4A9B-B558-E10D01A67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83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17244" indent="-275863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03452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44833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86214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27595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68976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1035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5173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0775F46-6EDC-4E15-9CF5-B1296021CEE0}" type="slidenum">
              <a:rPr lang="en-US" smtClean="0"/>
              <a:pPr eaLnBrk="1" hangingPunct="1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87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17244" indent="-275863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03452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44833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86214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27595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68976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1035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5173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E3C0B31-DCB6-4633-A0F4-64EAAFAA1E10}" type="slidenum">
              <a:rPr lang="en-US" smtClean="0"/>
              <a:pPr eaLnBrk="1" hangingPunct="1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5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34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17244" indent="-275863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03452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44833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86214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27595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68976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1035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5173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3527087-30D7-4142-BE6D-919A412224ED}" type="slidenum">
              <a:rPr lang="en-US" smtClean="0"/>
              <a:pPr eaLnBrk="1" hangingPunct="1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37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34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17244" indent="-275863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03452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44833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86214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27595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68976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1035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5173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91C045F-F956-462B-92B7-A0204F80DE27}" type="slidenum">
              <a:rPr lang="en-US" smtClean="0"/>
              <a:pPr eaLnBrk="1" hangingPunct="1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46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17244" indent="-275863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03452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44833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86214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27595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68976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1035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5173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DEB6168-C929-41BE-9E06-E4573AD736B3}" type="slidenum">
              <a:rPr lang="en-US" smtClean="0"/>
              <a:pPr eaLnBrk="1" hangingPunct="1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37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17244" indent="-275863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03452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44833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86214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27595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68976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1035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5173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B811CE0-6195-475D-975F-86945F1FDB4A}" type="slidenum">
              <a:rPr lang="en-US" smtClean="0"/>
              <a:pPr eaLnBrk="1" hangingPunct="1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70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17244" indent="-275863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03452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44833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86214" indent="-220690" defTabSz="45670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27595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68976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1035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51737" indent="-220690" defTabSz="45670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0775F46-6EDC-4E15-9CF5-B1296021CEE0}" type="slidenum">
              <a:rPr lang="en-US" smtClean="0"/>
              <a:pPr eaLnBrk="1" hangingPunct="1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92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745AA-9B8C-4E04-81A3-0A463E7B26EC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4E696-F705-4D96-928B-E5C4D4D67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1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76209-5C84-4F9A-9492-EFD88AD0AEDA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7DA15-72A8-45AA-B7F7-577551102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2EDD3-1977-49CF-85D7-32DE8FCEC26C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90CD-A595-4A03-B3B0-6D2458F85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5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8E61E-AF42-4921-9C6A-474ED1D94C0E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53501-A59C-492B-A4C7-04A4F75D5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8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67C00-BD36-49C4-8D15-675F4CEAC481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BD6F1-B411-4A30-8CE9-38ED6E030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6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A6BAA-08CC-48B5-8AC5-FD6D6BAB7B07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852A5-7399-4EE1-9575-EC2EB4221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6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5D4F1-E24F-4B20-B5AF-4D5D1BA45F9A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045BA-22A3-4720-A26C-3FB6B56F3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1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2F903-4F7D-4A2F-864A-8E9C169B4384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101C7-0027-49B3-AB16-7BF3B6FA8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6C03-A480-408D-A103-97344BB9EAB4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33F2-7EE2-4519-8D13-CB9CFFD5F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1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28BFD-9B95-4DAB-9072-776CE8770272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876D-8247-4334-AF22-1F06F8695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5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3168-2D20-4208-A06C-B942ABD0214A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DFE86-5D11-4A53-960B-CC46CA97A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48D049E-70A5-43CC-9ADB-E28D1CD9224F}" type="datetime1">
              <a:rPr lang="en-US"/>
              <a:pPr>
                <a:defRPr/>
              </a:pPr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513A13E-D7EB-457B-A864-35757E8BC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9767" y="3215408"/>
            <a:ext cx="8364465" cy="1115003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34" charset="-128"/>
              </a:rPr>
              <a:t>Working Group 1: </a:t>
            </a:r>
            <a:br>
              <a:rPr lang="en-US" sz="4000" b="1" dirty="0">
                <a:ea typeface="ＭＳ Ｐゴシック" pitchFamily="34" charset="-128"/>
              </a:rPr>
            </a:br>
            <a:r>
              <a:rPr lang="en-US" sz="3600" b="1" dirty="0"/>
              <a:t>Transition Path to </a:t>
            </a:r>
            <a:r>
              <a:rPr lang="en-US" sz="3600" b="1" dirty="0" smtClean="0"/>
              <a:t>NG9-1-1</a:t>
            </a:r>
            <a:r>
              <a:rPr lang="en-US" dirty="0"/>
              <a:t/>
            </a:r>
            <a:br>
              <a:rPr lang="en-US" dirty="0"/>
            </a:br>
            <a:r>
              <a:rPr lang="en-US" sz="4000" b="1" dirty="0">
                <a:ea typeface="ＭＳ Ｐゴシック" pitchFamily="34" charset="-128"/>
              </a:rPr>
              <a:t/>
            </a:r>
            <a:br>
              <a:rPr lang="en-US" sz="4000" b="1" dirty="0">
                <a:ea typeface="ＭＳ Ｐゴシック" pitchFamily="34" charset="-128"/>
              </a:rPr>
            </a:br>
            <a:r>
              <a:rPr lang="en-US" sz="4000" b="1" dirty="0">
                <a:ea typeface="ＭＳ Ｐゴシック" pitchFamily="34" charset="-128"/>
              </a:rPr>
              <a:t>Status Update</a:t>
            </a:r>
            <a:br>
              <a:rPr lang="en-US" sz="4000" b="1" dirty="0">
                <a:ea typeface="ＭＳ Ｐゴシック" pitchFamily="34" charset="-128"/>
              </a:rPr>
            </a:br>
            <a:endParaRPr lang="en-US" sz="4000" b="1" dirty="0">
              <a:ea typeface="ＭＳ Ｐゴシック" pitchFamily="34" charset="-128"/>
            </a:endParaRP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609600" y="4606925"/>
            <a:ext cx="7924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dirty="0" smtClean="0"/>
              <a:t>December 13, </a:t>
            </a:r>
            <a:r>
              <a:rPr lang="en-US" dirty="0"/>
              <a:t>2018</a:t>
            </a: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algn="ctr" eaLnBrk="1" hangingPunct="1"/>
            <a:r>
              <a:rPr lang="en-US" dirty="0"/>
              <a:t>Mary Boyd, Chair (West Safety Services)</a:t>
            </a:r>
          </a:p>
          <a:p>
            <a:pPr eaLnBrk="1" hangingPunct="1"/>
            <a:endParaRPr lang="en-US" dirty="0"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745" y="200961"/>
            <a:ext cx="3136508" cy="19174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D5A3E25-0842-43EE-901B-BA590748A92E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2</a:t>
            </a:fld>
            <a:endParaRPr 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335721" y="278711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b="1" dirty="0">
                <a:ea typeface="ＭＳ Ｐゴシック" pitchFamily="34" charset="-128"/>
              </a:rPr>
              <a:t>Working Group 1- Objective</a:t>
            </a: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>
          <a:xfrm>
            <a:off x="335721" y="1363042"/>
            <a:ext cx="8229600" cy="4899025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None/>
            </a:pPr>
            <a:endParaRPr lang="en-US" sz="2200" b="1" dirty="0">
              <a:ea typeface="ＭＳ Ｐゴシック" pitchFamily="34" charset="-128"/>
            </a:endParaRPr>
          </a:p>
          <a:p>
            <a:pPr marL="0" indent="0" algn="just" eaLnBrk="1" hangingPunct="1">
              <a:spcBef>
                <a:spcPts val="600"/>
              </a:spcBef>
              <a:buNone/>
            </a:pPr>
            <a:r>
              <a:rPr lang="en-US" sz="2800" dirty="0"/>
              <a:t>WG1 will recommend measures to </a:t>
            </a:r>
            <a:r>
              <a:rPr lang="en-US" sz="2800" b="1" dirty="0"/>
              <a:t>improve both legacy 911 and NG911 systems</a:t>
            </a:r>
            <a:r>
              <a:rPr lang="en-US" sz="2800" dirty="0"/>
              <a:t>, to include recommending ways in which the FCC may further the </a:t>
            </a:r>
            <a:r>
              <a:rPr lang="en-US" sz="2800" b="1" dirty="0"/>
              <a:t>NG911 transition</a:t>
            </a:r>
            <a:r>
              <a:rPr lang="en-US" sz="2800" dirty="0"/>
              <a:t> and enhance the reliability and effectiveness of NG911 through routing redundancy and maintenance and </a:t>
            </a:r>
            <a:r>
              <a:rPr lang="en-US" sz="2800" b="1" dirty="0"/>
              <a:t>mitigate against the threat of outages</a:t>
            </a:r>
            <a:r>
              <a:rPr lang="en-US" sz="2800" dirty="0"/>
              <a:t> to both legacy 911 and NG911 systems. </a:t>
            </a:r>
            <a:endParaRPr lang="en-US" sz="2800" b="1" dirty="0">
              <a:ea typeface="ＭＳ Ｐゴシック" pitchFamily="34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21" y="5556478"/>
            <a:ext cx="1722783" cy="10531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6CAE1DE9-F4EF-468D-9116-DB6A9365EEBE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3</a:t>
            </a:fld>
            <a:endParaRPr lang="en-US" sz="1200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4099" name="Title 1"/>
          <p:cNvSpPr>
            <a:spLocks noGrp="1"/>
          </p:cNvSpPr>
          <p:nvPr>
            <p:ph type="title" idx="4294967295"/>
          </p:nvPr>
        </p:nvSpPr>
        <p:spPr>
          <a:xfrm>
            <a:off x="333531" y="24066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b="1" dirty="0">
                <a:ea typeface="ＭＳ Ｐゴシック" pitchFamily="34" charset="-128"/>
              </a:rPr>
              <a:t>Working Group 1-Members</a:t>
            </a:r>
          </a:p>
        </p:txBody>
      </p:sp>
      <p:sp>
        <p:nvSpPr>
          <p:cNvPr id="2" name="Rectangle 1"/>
          <p:cNvSpPr/>
          <p:nvPr/>
        </p:nvSpPr>
        <p:spPr>
          <a:xfrm>
            <a:off x="350598" y="1312371"/>
            <a:ext cx="8212533" cy="554562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en-US" dirty="0"/>
              <a:t>Mary Boyd (West Safety)*</a:t>
            </a:r>
          </a:p>
          <a:p>
            <a:r>
              <a:rPr lang="en-US" dirty="0"/>
              <a:t>Don </a:t>
            </a:r>
            <a:r>
              <a:rPr lang="en-US" dirty="0" err="1"/>
              <a:t>Brittingham</a:t>
            </a:r>
            <a:r>
              <a:rPr lang="en-US" dirty="0"/>
              <a:t> (Verizon)*</a:t>
            </a:r>
          </a:p>
          <a:p>
            <a:r>
              <a:rPr lang="en-US" dirty="0"/>
              <a:t>Budge Currier (California OES/911)*</a:t>
            </a:r>
          </a:p>
          <a:p>
            <a:r>
              <a:rPr lang="en-US" dirty="0"/>
              <a:t>Laurie Flaherty (US DoT/911)*</a:t>
            </a:r>
          </a:p>
          <a:p>
            <a:r>
              <a:rPr lang="en-US" dirty="0"/>
              <a:t>Dan Henry (NENA)*</a:t>
            </a:r>
          </a:p>
          <a:p>
            <a:r>
              <a:rPr lang="en-US" dirty="0"/>
              <a:t>Walt Magnussen, PhD (Texas A&amp;M)*</a:t>
            </a:r>
          </a:p>
          <a:p>
            <a:r>
              <a:rPr lang="en-US" dirty="0"/>
              <a:t>Francisco Sanchez (Harris Co, TX) *</a:t>
            </a:r>
          </a:p>
          <a:p>
            <a:r>
              <a:rPr lang="en-US" dirty="0"/>
              <a:t>Dorothy Spears-Dean, (VA VITA)*</a:t>
            </a:r>
          </a:p>
          <a:p>
            <a:r>
              <a:rPr lang="en-US" dirty="0"/>
              <a:t>Tom Breen (</a:t>
            </a:r>
            <a:r>
              <a:rPr lang="en-US" dirty="0" err="1"/>
              <a:t>ComTech</a:t>
            </a:r>
            <a:r>
              <a:rPr lang="en-US" dirty="0"/>
              <a:t>)</a:t>
            </a:r>
          </a:p>
          <a:p>
            <a:r>
              <a:rPr lang="en-US" dirty="0" err="1"/>
              <a:t>Jeroen</a:t>
            </a:r>
            <a:r>
              <a:rPr lang="en-US" dirty="0"/>
              <a:t> de Witte (Motorola)</a:t>
            </a:r>
          </a:p>
          <a:p>
            <a:r>
              <a:rPr lang="en-US" dirty="0"/>
              <a:t>Matt </a:t>
            </a:r>
            <a:r>
              <a:rPr lang="en-US" dirty="0" err="1"/>
              <a:t>Gerst</a:t>
            </a:r>
            <a:r>
              <a:rPr lang="en-US" dirty="0"/>
              <a:t> (CTIA)</a:t>
            </a:r>
          </a:p>
          <a:p>
            <a:r>
              <a:rPr lang="en-US" dirty="0"/>
              <a:t>Jim </a:t>
            </a:r>
            <a:r>
              <a:rPr lang="en-US" dirty="0" err="1"/>
              <a:t>Goerke</a:t>
            </a:r>
            <a:r>
              <a:rPr lang="en-US" dirty="0"/>
              <a:t> (TX 911 Alliance)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>
                <a:solidFill>
                  <a:schemeClr val="accent4"/>
                </a:solidFill>
              </a:rPr>
              <a:t>	</a:t>
            </a:r>
            <a:r>
              <a:rPr lang="en-US" dirty="0"/>
              <a:t>Jay English (APCO)</a:t>
            </a:r>
          </a:p>
          <a:p>
            <a:r>
              <a:rPr lang="en-US" dirty="0"/>
              <a:t>	Mark Fletcher (Avaya)</a:t>
            </a:r>
          </a:p>
          <a:p>
            <a:pPr lvl="1"/>
            <a:r>
              <a:rPr lang="en-US" dirty="0" err="1"/>
              <a:t>Karima</a:t>
            </a:r>
            <a:r>
              <a:rPr lang="en-US" dirty="0"/>
              <a:t> Holmes (DC )</a:t>
            </a:r>
          </a:p>
          <a:p>
            <a:pPr lvl="1"/>
            <a:r>
              <a:rPr lang="en-US" dirty="0"/>
              <a:t>Mike Hooker (T-Mobile)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Kindelspire</a:t>
            </a:r>
            <a:r>
              <a:rPr lang="en-US" dirty="0"/>
              <a:t> (Grundy Co, IL)</a:t>
            </a:r>
          </a:p>
          <a:p>
            <a:pPr lvl="1"/>
            <a:r>
              <a:rPr lang="en-US" dirty="0"/>
              <a:t>Andy </a:t>
            </a:r>
            <a:r>
              <a:rPr lang="en-US" dirty="0" err="1"/>
              <a:t>Leneweaver</a:t>
            </a:r>
            <a:r>
              <a:rPr lang="en-US" dirty="0"/>
              <a:t> (WA State)</a:t>
            </a:r>
          </a:p>
          <a:p>
            <a:pPr lvl="1"/>
            <a:r>
              <a:rPr lang="en-US" dirty="0"/>
              <a:t>Tim </a:t>
            </a:r>
            <a:r>
              <a:rPr lang="en-US" dirty="0" err="1"/>
              <a:t>Lorello</a:t>
            </a:r>
            <a:r>
              <a:rPr lang="en-US" dirty="0"/>
              <a:t> (</a:t>
            </a:r>
            <a:r>
              <a:rPr lang="en-US" dirty="0" err="1"/>
              <a:t>Seculore</a:t>
            </a:r>
            <a:r>
              <a:rPr lang="en-US" dirty="0"/>
              <a:t> / </a:t>
            </a:r>
            <a:r>
              <a:rPr lang="en-US" dirty="0" err="1"/>
              <a:t>iCERT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Peter Musgrove (AT&amp;T)</a:t>
            </a:r>
          </a:p>
          <a:p>
            <a:pPr lvl="1"/>
            <a:r>
              <a:rPr lang="en-US" dirty="0"/>
              <a:t>Mike Pollock (</a:t>
            </a:r>
            <a:r>
              <a:rPr lang="en-US" dirty="0" err="1"/>
              <a:t>Nex</a:t>
            </a:r>
            <a:r>
              <a:rPr lang="en-US" dirty="0"/>
              <a:t>-Tech Com)</a:t>
            </a:r>
          </a:p>
          <a:p>
            <a:pPr lvl="1"/>
            <a:r>
              <a:rPr lang="en-US" dirty="0"/>
              <a:t>Theresa Reese (Ericsson)</a:t>
            </a:r>
          </a:p>
          <a:p>
            <a:pPr lvl="1"/>
            <a:r>
              <a:rPr lang="en-US" dirty="0"/>
              <a:t>Charlie Sasser (NPSTC)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21" y="5556478"/>
            <a:ext cx="1722783" cy="10531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64259" y="5049266"/>
            <a:ext cx="60694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b="1"/>
              <a:t>FCC Liaisons:  </a:t>
            </a:r>
            <a:r>
              <a:rPr lang="en-US"/>
              <a:t>David Furth, John Healy </a:t>
            </a:r>
          </a:p>
          <a:p>
            <a:pPr lvl="1"/>
            <a:endParaRPr lang="en-US" sz="800"/>
          </a:p>
        </p:txBody>
      </p:sp>
      <p:sp>
        <p:nvSpPr>
          <p:cNvPr id="7" name="TextBox 6"/>
          <p:cNvSpPr txBox="1"/>
          <p:nvPr/>
        </p:nvSpPr>
        <p:spPr>
          <a:xfrm>
            <a:off x="2191610" y="5769471"/>
            <a:ext cx="606949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b="1"/>
              <a:t>Subject Matter Experts: </a:t>
            </a:r>
            <a:r>
              <a:rPr lang="en-US"/>
              <a:t>Ben Aaron, CTIA; Roger Hixson, NENA; Patrick Donovan, CTIA; Richard Muscat, TX 911 Alliance, Bob Sherry, West Safety </a:t>
            </a:r>
          </a:p>
          <a:p>
            <a:pPr lvl="1"/>
            <a:endParaRPr lang="en-US" sz="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729FCF1-003C-4E1E-BDB8-D51394F52A88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4</a:t>
            </a:fld>
            <a:endParaRPr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193964" y="1261390"/>
            <a:ext cx="8658161" cy="4761017"/>
          </a:xfrm>
        </p:spPr>
        <p:txBody>
          <a:bodyPr/>
          <a:lstStyle/>
          <a:p>
            <a:pPr algn="just"/>
            <a:endParaRPr lang="en-US" sz="2400" dirty="0"/>
          </a:p>
          <a:p>
            <a:pPr lvl="1" algn="just"/>
            <a:r>
              <a:rPr lang="en-US" sz="2000" b="1" dirty="0"/>
              <a:t>Evaluation of existing</a:t>
            </a:r>
            <a:r>
              <a:rPr lang="en-US" sz="2000" dirty="0"/>
              <a:t> </a:t>
            </a:r>
            <a:r>
              <a:rPr lang="en-US" sz="2000" b="1" dirty="0"/>
              <a:t>Best Practices</a:t>
            </a:r>
            <a:r>
              <a:rPr lang="en-US" sz="2000" dirty="0"/>
              <a:t> regarding overall monitoring, reliability, notifications, and accountability in preventing 9-1-1 outages in transitional </a:t>
            </a:r>
            <a:r>
              <a:rPr lang="en-US" sz="2000" dirty="0" smtClean="0"/>
              <a:t>NG9-1-1 </a:t>
            </a:r>
            <a:r>
              <a:rPr lang="en-US" sz="2000" dirty="0"/>
              <a:t>environments</a:t>
            </a:r>
            <a:r>
              <a:rPr lang="en-US" sz="2000" dirty="0" smtClean="0"/>
              <a:t>. </a:t>
            </a:r>
            <a:r>
              <a:rPr lang="mr-IN" sz="2000" dirty="0" smtClean="0"/>
              <a:t>–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COMPLETED</a:t>
            </a:r>
          </a:p>
          <a:p>
            <a:pPr lvl="2" algn="just"/>
            <a:r>
              <a:rPr lang="en-US" sz="1600" b="1" dirty="0" smtClean="0">
                <a:solidFill>
                  <a:srgbClr val="FF0000"/>
                </a:solidFill>
              </a:rPr>
              <a:t>Reviewed 1, 016 Best Practices</a:t>
            </a:r>
            <a:endParaRPr lang="en-US" sz="1600" b="1" dirty="0">
              <a:solidFill>
                <a:srgbClr val="FF0000"/>
              </a:solidFill>
            </a:endParaRPr>
          </a:p>
          <a:p>
            <a:pPr lvl="1" algn="just"/>
            <a:r>
              <a:rPr lang="en-US" sz="2000" b="1" dirty="0"/>
              <a:t>Identify gaps </a:t>
            </a:r>
            <a:r>
              <a:rPr lang="en-US" sz="2000" dirty="0"/>
              <a:t>in existing CSRIC Best Practices that should be filled to facilitate the transition to NG9-1-1</a:t>
            </a:r>
            <a:r>
              <a:rPr lang="en-US" sz="2000" dirty="0" smtClean="0"/>
              <a:t>. </a:t>
            </a:r>
            <a:r>
              <a:rPr lang="mr-IN" sz="2000" dirty="0" smtClean="0"/>
              <a:t>–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COMPLETED</a:t>
            </a:r>
          </a:p>
          <a:p>
            <a:pPr lvl="2" algn="just"/>
            <a:r>
              <a:rPr lang="en-US" sz="1600" b="1" dirty="0" smtClean="0">
                <a:solidFill>
                  <a:srgbClr val="FF0000"/>
                </a:solidFill>
              </a:rPr>
              <a:t>Amended 215 Existing Best Practices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lvl="1" algn="just"/>
            <a:r>
              <a:rPr lang="en-US" sz="2000" b="1" dirty="0" smtClean="0"/>
              <a:t>Development </a:t>
            </a:r>
            <a:r>
              <a:rPr lang="en-US" sz="2000" b="1" dirty="0"/>
              <a:t>of new </a:t>
            </a:r>
            <a:r>
              <a:rPr lang="en-US" sz="2000" dirty="0"/>
              <a:t>Best Practices providing guidance regarding overall monitoring, reliability, notifications, and accountability in preventing 9-1-1 outages in transitional NG9-1-1 environments, with a focus on protecting the NG9-1-1 network</a:t>
            </a:r>
            <a:r>
              <a:rPr lang="en-US" sz="2000" dirty="0" smtClean="0"/>
              <a:t>. </a:t>
            </a:r>
            <a:r>
              <a:rPr lang="mr-IN" sz="2000" dirty="0" smtClean="0"/>
              <a:t>–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COMPLETED</a:t>
            </a:r>
          </a:p>
          <a:p>
            <a:pPr lvl="2" algn="just"/>
            <a:r>
              <a:rPr lang="en-US" sz="1600" b="1" dirty="0" smtClean="0">
                <a:solidFill>
                  <a:srgbClr val="FF0000"/>
                </a:solidFill>
              </a:rPr>
              <a:t>Proposed New NG911 Best Practices:  40</a:t>
            </a:r>
            <a:endParaRPr lang="en-US" sz="1600" b="1" dirty="0">
              <a:solidFill>
                <a:srgbClr val="FF0000"/>
              </a:solidFill>
            </a:endParaRPr>
          </a:p>
          <a:p>
            <a:pPr lvl="1" algn="just"/>
            <a:r>
              <a:rPr lang="en-US" sz="2000" dirty="0"/>
              <a:t>Make </a:t>
            </a:r>
            <a:r>
              <a:rPr lang="en-US" sz="2000" b="1" dirty="0"/>
              <a:t>recommendations </a:t>
            </a:r>
            <a:r>
              <a:rPr lang="en-US" sz="2000" dirty="0"/>
              <a:t>on standards, as necessary. </a:t>
            </a:r>
            <a:r>
              <a:rPr lang="en-US" sz="2000" dirty="0" smtClean="0"/>
              <a:t> - </a:t>
            </a:r>
            <a:r>
              <a:rPr lang="en-US" sz="2000" b="1" dirty="0" smtClean="0">
                <a:solidFill>
                  <a:srgbClr val="FF0000"/>
                </a:solidFill>
              </a:rPr>
              <a:t>Under Review</a:t>
            </a:r>
            <a:endParaRPr lang="en-US" sz="2000" b="1" dirty="0"/>
          </a:p>
          <a:p>
            <a:pPr algn="just"/>
            <a:endParaRPr lang="en-US" sz="2000" dirty="0"/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ＭＳ Ｐゴシック" pitchFamily="34" charset="-128"/>
              </a:rPr>
              <a:t>		</a:t>
            </a:r>
            <a:endParaRPr lang="en-US" sz="2800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>
                <a:ea typeface="ＭＳ Ｐゴシック" pitchFamily="34" charset="-128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>
                <a:ea typeface="ＭＳ Ｐゴシック" pitchFamily="34" charset="-128"/>
              </a:rPr>
              <a:t>				</a:t>
            </a:r>
          </a:p>
        </p:txBody>
      </p:sp>
      <p:sp>
        <p:nvSpPr>
          <p:cNvPr id="7172" name="Title 1"/>
          <p:cNvSpPr>
            <a:spLocks/>
          </p:cNvSpPr>
          <p:nvPr/>
        </p:nvSpPr>
        <p:spPr bwMode="auto">
          <a:xfrm>
            <a:off x="193964" y="311046"/>
            <a:ext cx="883518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200" b="1" dirty="0">
                <a:latin typeface="Calibri" pitchFamily="34" charset="0"/>
              </a:rPr>
              <a:t>Working Group </a:t>
            </a:r>
            <a:r>
              <a:rPr lang="en-US" sz="3200" b="1" dirty="0" smtClean="0">
                <a:latin typeface="Calibri" pitchFamily="34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en-US" sz="3200" b="1" dirty="0">
                <a:solidFill>
                  <a:srgbClr val="FF0000"/>
                </a:solidFill>
                <a:latin typeface="Calibri" pitchFamily="34" charset="0"/>
              </a:rPr>
              <a:t>Additional Assignment On Best Practices (June 2018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) Current Status</a:t>
            </a:r>
            <a:endParaRPr lang="en-US" sz="1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86" y="5829750"/>
            <a:ext cx="1722783" cy="105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96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A3676A8-325C-44AB-AA81-818FB89FA3D3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5</a:t>
            </a:fld>
            <a:endParaRPr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243" name="Title 1"/>
          <p:cNvSpPr>
            <a:spLocks noGrp="1"/>
          </p:cNvSpPr>
          <p:nvPr>
            <p:ph type="title" idx="4294967295"/>
          </p:nvPr>
        </p:nvSpPr>
        <p:spPr>
          <a:xfrm>
            <a:off x="457200" y="37307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b="1">
                <a:ea typeface="ＭＳ Ｐゴシック" pitchFamily="34" charset="-128"/>
              </a:rPr>
              <a:t>Next Steps</a:t>
            </a:r>
          </a:p>
        </p:txBody>
      </p:sp>
      <p:sp>
        <p:nvSpPr>
          <p:cNvPr id="10244" name="Content Placeholder 2"/>
          <p:cNvSpPr>
            <a:spLocks noGrp="1"/>
          </p:cNvSpPr>
          <p:nvPr>
            <p:ph idx="4294967295"/>
          </p:nvPr>
        </p:nvSpPr>
        <p:spPr>
          <a:xfrm>
            <a:off x="335721" y="1759743"/>
            <a:ext cx="8229600" cy="4596607"/>
          </a:xfrm>
        </p:spPr>
        <p:txBody>
          <a:bodyPr/>
          <a:lstStyle/>
          <a:p>
            <a:pPr marL="231775" indent="-231775" algn="just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800" dirty="0" smtClean="0">
                <a:ea typeface="ＭＳ Ｐゴシック" pitchFamily="34" charset="-128"/>
              </a:rPr>
              <a:t>Review &amp; Development </a:t>
            </a:r>
            <a:r>
              <a:rPr lang="en-US" sz="2800" dirty="0">
                <a:ea typeface="ＭＳ Ｐゴシック" pitchFamily="34" charset="-128"/>
              </a:rPr>
              <a:t>of Best Practices</a:t>
            </a:r>
          </a:p>
          <a:p>
            <a:pPr marL="1031875" lvl="2" indent="-231775" algn="just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800" dirty="0" smtClean="0">
                <a:ea typeface="ＭＳ Ｐゴシック" pitchFamily="34" charset="-128"/>
              </a:rPr>
              <a:t>Request Review with ATIS/NRSC; and </a:t>
            </a:r>
          </a:p>
          <a:p>
            <a:pPr marL="1031875" lvl="2" indent="-231775" algn="just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800" dirty="0" smtClean="0">
                <a:ea typeface="ＭＳ Ｐゴシック" pitchFamily="34" charset="-128"/>
              </a:rPr>
              <a:t>Draft Final Report &amp; Recommendations; </a:t>
            </a:r>
          </a:p>
          <a:p>
            <a:pPr marL="231775" indent="-231775" algn="just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800" dirty="0" smtClean="0">
                <a:ea typeface="ＭＳ Ｐゴシック" pitchFamily="34" charset="-128"/>
              </a:rPr>
              <a:t>Continue </a:t>
            </a:r>
            <a:r>
              <a:rPr lang="en-US" sz="2800" dirty="0" smtClean="0"/>
              <a:t>weekly </a:t>
            </a:r>
            <a:r>
              <a:rPr lang="en-US" sz="2800" dirty="0"/>
              <a:t>Working Group </a:t>
            </a:r>
            <a:r>
              <a:rPr lang="en-US" sz="2800" dirty="0">
                <a:ea typeface="ＭＳ Ｐゴシック" pitchFamily="34" charset="-128"/>
              </a:rPr>
              <a:t>conference </a:t>
            </a:r>
            <a:r>
              <a:rPr lang="en-US" sz="2800" dirty="0" smtClean="0">
                <a:ea typeface="ＭＳ Ｐゴシック" pitchFamily="34" charset="-128"/>
              </a:rPr>
              <a:t>calls. </a:t>
            </a:r>
            <a:endParaRPr lang="en-US" sz="2800" dirty="0">
              <a:ea typeface="ＭＳ Ｐゴシック" pitchFamily="34" charset="-128"/>
            </a:endParaRPr>
          </a:p>
          <a:p>
            <a:pPr marL="231775" indent="-231775" algn="just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800" dirty="0">
                <a:ea typeface="ＭＳ Ｐゴシック" pitchFamily="34" charset="-128"/>
              </a:rPr>
              <a:t>Provide periodic status updates to Steering </a:t>
            </a:r>
            <a:r>
              <a:rPr lang="en-US" sz="2800" dirty="0" smtClean="0">
                <a:ea typeface="ＭＳ Ｐゴシック" pitchFamily="34" charset="-128"/>
              </a:rPr>
              <a:t>Committee.</a:t>
            </a:r>
            <a:endParaRPr lang="en-US" dirty="0">
              <a:ea typeface="ＭＳ Ｐゴシック" pitchFamily="34" charset="-128"/>
            </a:endParaRPr>
          </a:p>
          <a:p>
            <a:pPr marL="231775" indent="-231775" eaLnBrk="1" hangingPunct="1">
              <a:lnSpc>
                <a:spcPct val="90000"/>
              </a:lnSpc>
              <a:buFont typeface="Arial" charset="0"/>
              <a:buNone/>
            </a:pPr>
            <a:endParaRPr lang="en-US" sz="3000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>
                <a:ea typeface="ＭＳ Ｐゴシック" pitchFamily="34" charset="-128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>
                <a:ea typeface="ＭＳ Ｐゴシック" pitchFamily="34" charset="-128"/>
              </a:rPr>
              <a:t>			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21" y="5556478"/>
            <a:ext cx="1722783" cy="10531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3CDEE8E-92AF-4081-9E14-333881A36E8A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6</a:t>
            </a:fld>
            <a:endParaRPr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273878" y="1371600"/>
            <a:ext cx="8537613" cy="4519613"/>
          </a:xfrm>
        </p:spPr>
        <p:txBody>
          <a:bodyPr/>
          <a:lstStyle/>
          <a:p>
            <a:pPr marL="231775" indent="-23177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b="1" dirty="0"/>
              <a:t>Monthly:</a:t>
            </a:r>
            <a:r>
              <a:rPr lang="en-US" dirty="0"/>
              <a:t>  Working Group Conference</a:t>
            </a:r>
          </a:p>
          <a:p>
            <a:pPr marL="231775" indent="-23177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b="1" dirty="0" smtClean="0"/>
              <a:t>Weekly: </a:t>
            </a:r>
            <a:r>
              <a:rPr lang="en-US" dirty="0"/>
              <a:t>Meetings with Task </a:t>
            </a:r>
            <a:r>
              <a:rPr lang="en-US" dirty="0" smtClean="0"/>
              <a:t>Group on Best Practices</a:t>
            </a:r>
            <a:endParaRPr lang="en-US" dirty="0"/>
          </a:p>
          <a:p>
            <a:pPr marL="231775" indent="-23177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b="1" dirty="0"/>
              <a:t>Task Group Reports</a:t>
            </a:r>
          </a:p>
          <a:p>
            <a:pPr marL="631825" lvl="1" indent="-23177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b="1" dirty="0"/>
              <a:t>June 2018: Task 1</a:t>
            </a:r>
            <a:r>
              <a:rPr lang="en-US" dirty="0"/>
              <a:t> Final Report: </a:t>
            </a:r>
            <a:r>
              <a:rPr lang="en-US" dirty="0">
                <a:solidFill>
                  <a:srgbClr val="FF0000"/>
                </a:solidFill>
              </a:rPr>
              <a:t>Completed</a:t>
            </a:r>
          </a:p>
          <a:p>
            <a:pPr marL="631825" lvl="1" indent="-23177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b="1" dirty="0"/>
              <a:t>September 2018: Task 2</a:t>
            </a:r>
            <a:r>
              <a:rPr lang="en-US" dirty="0"/>
              <a:t> Final </a:t>
            </a:r>
            <a:r>
              <a:rPr lang="en-US" dirty="0" smtClean="0"/>
              <a:t>Report: </a:t>
            </a:r>
            <a:r>
              <a:rPr lang="en-US" dirty="0" smtClean="0">
                <a:solidFill>
                  <a:srgbClr val="FF0000"/>
                </a:solidFill>
              </a:rPr>
              <a:t>Completed</a:t>
            </a:r>
            <a:endParaRPr lang="en-US" dirty="0">
              <a:solidFill>
                <a:srgbClr val="FF0000"/>
              </a:solidFill>
            </a:endParaRPr>
          </a:p>
          <a:p>
            <a:pPr marL="631825" lvl="1" indent="-23177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b="1" dirty="0"/>
              <a:t>Spring 2019: </a:t>
            </a:r>
            <a:r>
              <a:rPr lang="en-US" dirty="0"/>
              <a:t>Best Practices Developed &amp; Submitted for </a:t>
            </a:r>
            <a:r>
              <a:rPr lang="en-US" dirty="0" smtClean="0"/>
              <a:t>Approval </a:t>
            </a:r>
            <a:r>
              <a:rPr lang="en-US" dirty="0"/>
              <a:t>by </a:t>
            </a:r>
            <a:r>
              <a:rPr lang="en-US" dirty="0" smtClean="0"/>
              <a:t>CSRIC/Council </a:t>
            </a:r>
            <a:endParaRPr lang="en-US" dirty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sz="2200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>
                <a:ea typeface="ＭＳ Ｐゴシック" pitchFamily="34" charset="-128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>
                <a:ea typeface="ＭＳ Ｐゴシック" pitchFamily="34" charset="-128"/>
              </a:rPr>
              <a:t>				</a:t>
            </a:r>
          </a:p>
        </p:txBody>
      </p:sp>
      <p:sp>
        <p:nvSpPr>
          <p:cNvPr id="9220" name="Title 1"/>
          <p:cNvSpPr>
            <a:spLocks/>
          </p:cNvSpPr>
          <p:nvPr/>
        </p:nvSpPr>
        <p:spPr bwMode="auto">
          <a:xfrm>
            <a:off x="335721" y="10398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3600" b="1" dirty="0">
                <a:latin typeface="Calibri" pitchFamily="34" charset="0"/>
              </a:rPr>
              <a:t>Working Group 1- </a:t>
            </a:r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</a:rPr>
              <a:t>Schedule Status</a:t>
            </a:r>
            <a:endParaRPr lang="en-US" sz="1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21" y="5556478"/>
            <a:ext cx="1722783" cy="105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62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9767" y="3215408"/>
            <a:ext cx="8364465" cy="1115003"/>
          </a:xfrm>
        </p:spPr>
        <p:txBody>
          <a:bodyPr/>
          <a:lstStyle/>
          <a:p>
            <a:pPr eaLnBrk="1" hangingPunct="1"/>
            <a:r>
              <a:rPr lang="en-US" sz="6000" b="1">
                <a:ea typeface="ＭＳ Ｐゴシック" pitchFamily="34" charset="-128"/>
              </a:rPr>
              <a:t>QUESTIONS?</a:t>
            </a:r>
            <a:br>
              <a:rPr lang="en-US" sz="6000" b="1">
                <a:ea typeface="ＭＳ Ｐゴシック" pitchFamily="34" charset="-128"/>
              </a:rPr>
            </a:br>
            <a:r>
              <a:rPr lang="en-US" sz="2000" b="1">
                <a:ea typeface="ＭＳ Ｐゴシック" pitchFamily="34" charset="-128"/>
              </a:rPr>
              <a:t/>
            </a:r>
            <a:br>
              <a:rPr lang="en-US" sz="2000" b="1">
                <a:ea typeface="ＭＳ Ｐゴシック" pitchFamily="34" charset="-128"/>
              </a:rPr>
            </a:br>
            <a:r>
              <a:rPr lang="en-US" sz="3600" b="1">
                <a:ea typeface="ＭＳ Ｐゴシック" pitchFamily="34" charset="-128"/>
              </a:rPr>
              <a:t>Working Group 1: </a:t>
            </a:r>
            <a:r>
              <a:rPr lang="en-US" sz="3200" b="1"/>
              <a:t>Transition Path to NG911</a:t>
            </a:r>
            <a:r>
              <a:rPr lang="en-US" sz="4000" b="1">
                <a:ea typeface="ＭＳ Ｐゴシック" pitchFamily="34" charset="-128"/>
              </a:rPr>
              <a:t/>
            </a:r>
            <a:br>
              <a:rPr lang="en-US" sz="4000" b="1">
                <a:ea typeface="ＭＳ Ｐゴシック" pitchFamily="34" charset="-128"/>
              </a:rPr>
            </a:br>
            <a:endParaRPr lang="en-US" sz="4000" b="1">
              <a:ea typeface="ＭＳ Ｐゴシック" pitchFamily="34" charset="-128"/>
            </a:endParaRP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609600" y="5260701"/>
            <a:ext cx="792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/>
              <a:t>Mary Boyd, Chair (West Safety Services)</a:t>
            </a:r>
          </a:p>
          <a:p>
            <a:pPr eaLnBrk="1" hangingPunct="1"/>
            <a:endParaRPr lang="en-US"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745" y="200961"/>
            <a:ext cx="3136508" cy="191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81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Macintosh PowerPoint</Application>
  <PresentationFormat>On-screen Show (4:3)</PresentationFormat>
  <Paragraphs>87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Mangal</vt:lpstr>
      <vt:lpstr>ＭＳ Ｐゴシック</vt:lpstr>
      <vt:lpstr>Arial</vt:lpstr>
      <vt:lpstr>Office Theme</vt:lpstr>
      <vt:lpstr>Working Group 1:  Transition Path to NG9-1-1  Status Update </vt:lpstr>
      <vt:lpstr>Working Group 1- Objective</vt:lpstr>
      <vt:lpstr>Working Group 1-Members</vt:lpstr>
      <vt:lpstr>PowerPoint Presentation</vt:lpstr>
      <vt:lpstr>Next Steps</vt:lpstr>
      <vt:lpstr>PowerPoint Presentation</vt:lpstr>
      <vt:lpstr>QUESTIONS?  Working Group 1: Transition Path to NG911 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2018-12-10T20:47:26Z</cp:lastPrinted>
  <dcterms:created xsi:type="dcterms:W3CDTF">2012-09-10T16:23:09Z</dcterms:created>
  <dcterms:modified xsi:type="dcterms:W3CDTF">2018-12-10T21:00:09Z</dcterms:modified>
</cp:coreProperties>
</file>